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2"/>
  </p:notesMasterIdLst>
  <p:sldIdLst>
    <p:sldId id="257" r:id="rId3"/>
    <p:sldId id="400" r:id="rId4"/>
    <p:sldId id="403" r:id="rId5"/>
    <p:sldId id="402" r:id="rId6"/>
    <p:sldId id="401" r:id="rId7"/>
    <p:sldId id="407" r:id="rId8"/>
    <p:sldId id="406" r:id="rId9"/>
    <p:sldId id="285" r:id="rId10"/>
    <p:sldId id="405" r:id="rId11"/>
  </p:sldIdLst>
  <p:sldSz cx="9144000" cy="5143500" type="screen16x9"/>
  <p:notesSz cx="6858000" cy="9144000"/>
  <p:defaultTextStyle>
    <a:defPPr>
      <a:defRPr lang="it-IT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  <a:srgbClr val="17A410"/>
    <a:srgbClr val="0A5E0E"/>
    <a:srgbClr val="1BE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76" autoAdjust="0"/>
  </p:normalViewPr>
  <p:slideViewPr>
    <p:cSldViewPr>
      <p:cViewPr varScale="1">
        <p:scale>
          <a:sx n="114" d="100"/>
          <a:sy n="114" d="100"/>
        </p:scale>
        <p:origin x="590" y="9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CC752-2AD3-44FD-9C05-5B6692EC4B32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C6644-1B31-44F9-A79E-92ADCA6C704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42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7C3F-4699-4348-A191-4BCFD7AFB65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30/08/2022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ED17-B589-470C-8A7C-11AD7657001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73ED-A286-4928-B25B-D02BD8D4393E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30/08/2022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ED17-B589-470C-8A7C-11AD7657001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6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D036-FB6C-41E3-B51E-10E015E61BA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30/08/2022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ED17-B589-470C-8A7C-11AD7657001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43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05988"/>
            <a:ext cx="27432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05988"/>
            <a:ext cx="80772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1237-DCDE-4370-81A7-B1BC8AFB690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30/08/2022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ED17-B589-470C-8A7C-11AD7657001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15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78AE-70EA-4B8E-9DEE-A224F3FA3DA1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8AF6-B8CF-4567-9DBC-7EEB0E9347B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78AE-70EA-4B8E-9DEE-A224F3FA3DA1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8AF6-B8CF-4567-9DBC-7EEB0E9347B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78AE-70EA-4B8E-9DEE-A224F3FA3DA1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8AF6-B8CF-4567-9DBC-7EEB0E9347B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78AE-70EA-4B8E-9DEE-A224F3FA3DA1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8AF6-B8CF-4567-9DBC-7EEB0E9347B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78AE-70EA-4B8E-9DEE-A224F3FA3DA1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8AF6-B8CF-4567-9DBC-7EEB0E9347B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78AE-70EA-4B8E-9DEE-A224F3FA3DA1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8AF6-B8CF-4567-9DBC-7EEB0E9347B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78AE-70EA-4B8E-9DEE-A224F3FA3DA1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8AF6-B8CF-4567-9DBC-7EEB0E9347B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AF83-6D12-41BE-BEAD-382D5712EA0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30/08/2022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ED17-B589-470C-8A7C-11AD7657001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825276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78AE-70EA-4B8E-9DEE-A224F3FA3DA1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8AF6-B8CF-4567-9DBC-7EEB0E9347B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78AE-70EA-4B8E-9DEE-A224F3FA3DA1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8AF6-B8CF-4567-9DBC-7EEB0E9347B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78AE-70EA-4B8E-9DEE-A224F3FA3DA1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8AF6-B8CF-4567-9DBC-7EEB0E9347B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78AE-70EA-4B8E-9DEE-A224F3FA3DA1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8AF6-B8CF-4567-9DBC-7EEB0E9347B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78AE-70EA-4B8E-9DEE-A224F3FA3DA1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D8AF6-B8CF-4567-9DBC-7EEB0E9347B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E511A7D-7BB1-448E-B060-68369437F10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30/08/2022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245ED17-B589-470C-8A7C-11AD7657001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6D30-1001-483E-ABA1-516058E3689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30/08/2022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ED17-B589-470C-8A7C-11AD7657001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44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4102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200155"/>
            <a:ext cx="54102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4C28-DB3A-4375-96E7-D11C23EE51C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30/08/2022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ED17-B589-470C-8A7C-11AD7657001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5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3CD7-EFD3-4005-A06B-D43A35C43E7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30/08/2022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ED17-B589-470C-8A7C-11AD7657001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82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17D6-FFF7-416D-8478-C901C968438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30/08/2022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ED17-B589-470C-8A7C-11AD7657001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16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19C0-3CD6-4827-AE45-09A03D27E7D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30/08/2022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ED17-B589-470C-8A7C-11AD7657001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8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C1051-336C-4997-B8A5-D4263A2C1DF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30/08/2022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5ED17-B589-470C-8A7C-11AD7657001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1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73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E511A7D-7BB1-448E-B060-68369437F10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30/08/2022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73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245ED17-B589-470C-8A7C-11AD7657001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7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A78AE-70EA-4B8E-9DEE-A224F3FA3DA1}" type="datetimeFigureOut">
              <a:rPr lang="it-IT" smtClean="0"/>
              <a:pPr/>
              <a:t>30/08/2022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D8AF6-B8CF-4567-9DBC-7EEB0E9347B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/>
          <a:p>
            <a:endParaRPr lang="it-IT"/>
          </a:p>
        </p:txBody>
      </p:sp>
      <p:pic>
        <p:nvPicPr>
          <p:cNvPr id="9" name="Immagine 8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438528" y="3104840"/>
            <a:ext cx="2679701" cy="4385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it-IT" sz="2400" dirty="0">
                <a:solidFill>
                  <a:srgbClr val="EEF1EE"/>
                </a:solidFill>
                <a:latin typeface="Impact" panose="020B0806030902050204" pitchFamily="34" charset="0"/>
              </a:rPr>
              <a:t>SCUOLA DEL CORPO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726" y="3921211"/>
            <a:ext cx="2470548" cy="988219"/>
          </a:xfrm>
          <a:prstGeom prst="rect">
            <a:avLst/>
          </a:prstGeom>
        </p:spPr>
      </p:pic>
      <p:pic>
        <p:nvPicPr>
          <p:cNvPr id="10" name="Immagine 9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4" b="54942"/>
          <a:stretch/>
        </p:blipFill>
        <p:spPr>
          <a:xfrm>
            <a:off x="0" y="1635646"/>
            <a:ext cx="9144000" cy="204822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980344"/>
            <a:ext cx="9144000" cy="70019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it-IT" sz="4100" dirty="0">
                <a:solidFill>
                  <a:prstClr val="whit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POLIZIA LOCALE DI MILANO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0" y="2621855"/>
            <a:ext cx="9144000" cy="3924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it-IT" sz="2100" dirty="0">
                <a:solidFill>
                  <a:prstClr val="whit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SCUOLA DEL CORPO</a:t>
            </a: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0" y="3003798"/>
            <a:ext cx="9144000" cy="5984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100" dirty="0" err="1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Selfie</a:t>
            </a:r>
            <a:r>
              <a:rPr lang="it-IT" sz="2100" dirty="0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-Il ritratto delle regole</a:t>
            </a:r>
            <a:endParaRPr kumimoji="0" lang="it-IT" sz="2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4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807889" y="1973457"/>
            <a:ext cx="1891903" cy="1993243"/>
          </a:xfrm>
          <a:prstGeom prst="roundRect">
            <a:avLst/>
          </a:prstGeom>
          <a:solidFill>
            <a:srgbClr val="008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solidFill>
                <a:schemeClr val="bg1"/>
              </a:solidFill>
            </a:endParaRPr>
          </a:p>
        </p:txBody>
      </p:sp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0" y="149711"/>
            <a:ext cx="8971588" cy="1615827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br>
              <a:rPr lang="it-IT" sz="3000" dirty="0">
                <a:solidFill>
                  <a:srgbClr val="1F6C2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SELFIE </a:t>
            </a:r>
            <a:b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it-IT" sz="240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Il ritratto delle regole</a:t>
            </a:r>
            <a:b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it-IT" sz="3000" dirty="0">
              <a:solidFill>
                <a:srgbClr val="1F6C2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6" name="Picture 5" descr="E:\tito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1" b="6711"/>
          <a:stretch/>
        </p:blipFill>
        <p:spPr>
          <a:xfrm>
            <a:off x="3794973" y="583119"/>
            <a:ext cx="1554054" cy="220465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8" b="7151"/>
          <a:stretch/>
        </p:blipFill>
        <p:spPr>
          <a:xfrm>
            <a:off x="5537642" y="585847"/>
            <a:ext cx="1549928" cy="220465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844301" y="2308358"/>
            <a:ext cx="1819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Lato Black" panose="020F0502020204030203"/>
              </a:rPr>
              <a:t>L’incontro inizia col gesto di scattarsi un </a:t>
            </a:r>
            <a:r>
              <a:rPr lang="it-IT" sz="2000" dirty="0" err="1">
                <a:solidFill>
                  <a:schemeClr val="bg1"/>
                </a:solidFill>
                <a:latin typeface="Lato Black" panose="020F0502020204030203"/>
              </a:rPr>
              <a:t>selfie</a:t>
            </a:r>
            <a:endParaRPr lang="it-IT" sz="2000" dirty="0">
              <a:solidFill>
                <a:schemeClr val="bg1"/>
              </a:solidFill>
              <a:latin typeface="Lato Black" panose="020F0502020204030203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3" b="6845"/>
          <a:stretch/>
        </p:blipFill>
        <p:spPr>
          <a:xfrm>
            <a:off x="7283198" y="577825"/>
            <a:ext cx="1549928" cy="220382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6" b="6082"/>
          <a:stretch/>
        </p:blipFill>
        <p:spPr>
          <a:xfrm>
            <a:off x="3794973" y="2866098"/>
            <a:ext cx="1549502" cy="221482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0" b="6602"/>
          <a:stretch/>
        </p:blipFill>
        <p:spPr>
          <a:xfrm>
            <a:off x="7271903" y="2866099"/>
            <a:ext cx="1561223" cy="221482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b="6602"/>
          <a:stretch/>
        </p:blipFill>
        <p:spPr>
          <a:xfrm>
            <a:off x="5544199" y="2865860"/>
            <a:ext cx="1543371" cy="222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9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-48970" y="875016"/>
            <a:ext cx="4067944" cy="720079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br>
              <a:rPr lang="it-IT" sz="4050" dirty="0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it-IT" sz="3000" dirty="0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Condividiamolo!</a:t>
            </a:r>
            <a:r>
              <a:rPr lang="it-IT" sz="4050" dirty="0">
                <a:solidFill>
                  <a:srgbClr val="002060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b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b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it-IT" sz="3000" dirty="0">
              <a:solidFill>
                <a:srgbClr val="1F6C2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6" name="Picture 5" descr="E:\tito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771550"/>
            <a:ext cx="4206646" cy="4179146"/>
          </a:xfrm>
          <a:prstGeom prst="rect">
            <a:avLst/>
          </a:prstGeom>
        </p:spPr>
      </p:pic>
      <p:pic>
        <p:nvPicPr>
          <p:cNvPr id="13" name="Picture 2" descr="E:\scotch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966">
            <a:off x="-780" y="1438495"/>
            <a:ext cx="3905642" cy="14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scotch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966">
            <a:off x="44398" y="2405803"/>
            <a:ext cx="3905642" cy="14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16"/>
          <p:cNvSpPr/>
          <p:nvPr/>
        </p:nvSpPr>
        <p:spPr>
          <a:xfrm rot="21422644">
            <a:off x="1097516" y="1749916"/>
            <a:ext cx="207095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30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</a:rPr>
              <a:t>Possiamo farlo?</a:t>
            </a:r>
            <a:endParaRPr lang="it-IT" sz="2300" dirty="0"/>
          </a:p>
        </p:txBody>
      </p:sp>
      <p:pic>
        <p:nvPicPr>
          <p:cNvPr id="18" name="Picture 2" descr="E:\scotch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966">
            <a:off x="32181" y="3509822"/>
            <a:ext cx="3905642" cy="14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/>
          <p:cNvSpPr/>
          <p:nvPr/>
        </p:nvSpPr>
        <p:spPr>
          <a:xfrm rot="21422644">
            <a:off x="1060198" y="3836221"/>
            <a:ext cx="214558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30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</a:rPr>
              <a:t>Cos’è la privacy?</a:t>
            </a:r>
            <a:endParaRPr lang="it-IT" sz="2300" dirty="0"/>
          </a:p>
        </p:txBody>
      </p:sp>
      <p:sp>
        <p:nvSpPr>
          <p:cNvPr id="14" name="Rettangolo 13"/>
          <p:cNvSpPr/>
          <p:nvPr/>
        </p:nvSpPr>
        <p:spPr>
          <a:xfrm rot="21422644">
            <a:off x="732224" y="2744917"/>
            <a:ext cx="280153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30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</a:rPr>
              <a:t>Quali rischi corriamo?</a:t>
            </a:r>
            <a:endParaRPr lang="it-IT" sz="2300" dirty="0"/>
          </a:p>
        </p:txBody>
      </p:sp>
    </p:spTree>
    <p:extLst>
      <p:ext uri="{BB962C8B-B14F-4D97-AF65-F5344CB8AC3E}">
        <p14:creationId xmlns:p14="http://schemas.microsoft.com/office/powerpoint/2010/main" val="421157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0" y="149711"/>
            <a:ext cx="8971588" cy="1615827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br>
              <a:rPr lang="it-IT" sz="3000" dirty="0">
                <a:solidFill>
                  <a:srgbClr val="1F6C2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SELFIE </a:t>
            </a:r>
            <a:b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it-IT" sz="240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Il ritratto delle regole</a:t>
            </a:r>
            <a:b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it-IT" sz="3000" dirty="0">
              <a:solidFill>
                <a:srgbClr val="1F6C2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6" name="Picture 5" descr="E:\tito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scotch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966">
            <a:off x="-65418" y="1462960"/>
            <a:ext cx="3905642" cy="14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 rot="21422644">
            <a:off x="926819" y="1819798"/>
            <a:ext cx="192116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30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</a:rPr>
              <a:t>Incontro unico</a:t>
            </a:r>
            <a:endParaRPr lang="it-IT" sz="2300" dirty="0"/>
          </a:p>
        </p:txBody>
      </p:sp>
      <p:pic>
        <p:nvPicPr>
          <p:cNvPr id="8" name="Picture 2" descr="E:\scotch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966">
            <a:off x="-151624" y="2597092"/>
            <a:ext cx="3905642" cy="14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scotch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966">
            <a:off x="-151649" y="3766204"/>
            <a:ext cx="3905642" cy="14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 rot="21422644">
            <a:off x="873477" y="2960727"/>
            <a:ext cx="185544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30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</a:rPr>
              <a:t>Durata:2h 1/2</a:t>
            </a:r>
            <a:endParaRPr lang="it-IT" sz="2300" dirty="0"/>
          </a:p>
        </p:txBody>
      </p:sp>
      <p:sp>
        <p:nvSpPr>
          <p:cNvPr id="11" name="Rettangolo 10"/>
          <p:cNvSpPr/>
          <p:nvPr/>
        </p:nvSpPr>
        <p:spPr>
          <a:xfrm rot="21422644">
            <a:off x="1397637" y="4107718"/>
            <a:ext cx="98616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30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</a:rPr>
              <a:t>In aula</a:t>
            </a:r>
            <a:endParaRPr lang="it-IT" sz="23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61102"/>
            <a:ext cx="2509361" cy="43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3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0" y="261932"/>
            <a:ext cx="8971588" cy="1615827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br>
              <a:rPr lang="it-IT" sz="3000" dirty="0">
                <a:solidFill>
                  <a:srgbClr val="1F6C2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Argomenti trattati </a:t>
            </a:r>
            <a:b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b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it-IT" sz="3000" dirty="0">
              <a:solidFill>
                <a:srgbClr val="1F6C2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6" name="Picture 5" descr="E:\tito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tangolo arrotondato 21"/>
          <p:cNvSpPr/>
          <p:nvPr/>
        </p:nvSpPr>
        <p:spPr>
          <a:xfrm>
            <a:off x="4454444" y="2978041"/>
            <a:ext cx="1822253" cy="19708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9" name="Rettangolo arrotondato 28"/>
          <p:cNvSpPr/>
          <p:nvPr/>
        </p:nvSpPr>
        <p:spPr>
          <a:xfrm>
            <a:off x="4456058" y="661478"/>
            <a:ext cx="1875942" cy="199324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4430829" y="1241439"/>
            <a:ext cx="18694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900" b="1" dirty="0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Bullismo &amp; </a:t>
            </a:r>
            <a:r>
              <a:rPr lang="it-IT" sz="1900" b="1" dirty="0" err="1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Cyberbullismo</a:t>
            </a:r>
            <a:endParaRPr lang="it-IT" sz="1900" dirty="0"/>
          </a:p>
        </p:txBody>
      </p:sp>
      <p:sp>
        <p:nvSpPr>
          <p:cNvPr id="34" name="Rettangolo arrotondato 33"/>
          <p:cNvSpPr/>
          <p:nvPr/>
        </p:nvSpPr>
        <p:spPr>
          <a:xfrm>
            <a:off x="6558329" y="661479"/>
            <a:ext cx="1891903" cy="199324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0EFF1A5-53AF-40E0-A3D6-64F3589AB99A}"/>
              </a:ext>
            </a:extLst>
          </p:cNvPr>
          <p:cNvSpPr txBox="1"/>
          <p:nvPr/>
        </p:nvSpPr>
        <p:spPr>
          <a:xfrm>
            <a:off x="6609843" y="890631"/>
            <a:ext cx="17888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Uso eccessivo della tecnologia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6632528" y="2978041"/>
            <a:ext cx="1819944" cy="19708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EFF1A5-53AF-40E0-A3D6-64F3589AB99A}"/>
              </a:ext>
            </a:extLst>
          </p:cNvPr>
          <p:cNvSpPr txBox="1"/>
          <p:nvPr/>
        </p:nvSpPr>
        <p:spPr>
          <a:xfrm>
            <a:off x="6648063" y="3349422"/>
            <a:ext cx="17888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Contenuti non adatti o pericolosi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" r="7734"/>
          <a:stretch/>
        </p:blipFill>
        <p:spPr>
          <a:xfrm>
            <a:off x="266319" y="1877759"/>
            <a:ext cx="3938181" cy="214491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0EFF1A5-53AF-40E0-A3D6-64F3589AB99A}"/>
              </a:ext>
            </a:extLst>
          </p:cNvPr>
          <p:cNvSpPr txBox="1"/>
          <p:nvPr/>
        </p:nvSpPr>
        <p:spPr>
          <a:xfrm>
            <a:off x="4497186" y="3349422"/>
            <a:ext cx="17888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 err="1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Fake</a:t>
            </a:r>
            <a:r>
              <a:rPr lang="it-IT" sz="2100" b="1" dirty="0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 news e catene di </a:t>
            </a:r>
            <a:r>
              <a:rPr lang="it-IT" sz="2100" b="1" dirty="0" err="1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S.Antonio</a:t>
            </a:r>
            <a:endParaRPr lang="it-IT" sz="2100" b="1" dirty="0">
              <a:solidFill>
                <a:schemeClr val="bg1"/>
              </a:solidFill>
              <a:latin typeface="Lato Black" pitchFamily="34" charset="0"/>
              <a:ea typeface="Lato Black" pitchFamily="34" charset="0"/>
              <a:cs typeface="Lato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63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0" y="261932"/>
            <a:ext cx="8971588" cy="1615827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br>
              <a:rPr lang="it-IT" sz="3800" dirty="0">
                <a:solidFill>
                  <a:srgbClr val="1F6C2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it-IT" sz="380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Altri argomenti trattati </a:t>
            </a:r>
            <a:br>
              <a:rPr lang="it-IT" sz="380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br>
              <a:rPr lang="it-IT" sz="380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it-IT" sz="3800" dirty="0">
              <a:solidFill>
                <a:srgbClr val="1F6C2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6" name="Picture 5" descr="E:\tito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tangolo arrotondato 21"/>
          <p:cNvSpPr/>
          <p:nvPr/>
        </p:nvSpPr>
        <p:spPr>
          <a:xfrm>
            <a:off x="4918647" y="759340"/>
            <a:ext cx="1822253" cy="19708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9" name="Rettangolo arrotondato 28"/>
          <p:cNvSpPr/>
          <p:nvPr/>
        </p:nvSpPr>
        <p:spPr>
          <a:xfrm>
            <a:off x="4891802" y="2937115"/>
            <a:ext cx="1875942" cy="199324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4901478" y="3402821"/>
            <a:ext cx="186948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solidFill>
                  <a:schemeClr val="bg1"/>
                </a:solidFill>
                <a:latin typeface="Lato Black" pitchFamily="34" charset="0"/>
              </a:rPr>
              <a:t>Social: pericoli ed età per iscriversi</a:t>
            </a:r>
            <a:endParaRPr lang="it-IT" sz="2100" dirty="0"/>
          </a:p>
        </p:txBody>
      </p:sp>
      <p:sp>
        <p:nvSpPr>
          <p:cNvPr id="34" name="Rettangolo arrotondato 33"/>
          <p:cNvSpPr/>
          <p:nvPr/>
        </p:nvSpPr>
        <p:spPr>
          <a:xfrm>
            <a:off x="6944983" y="759340"/>
            <a:ext cx="1891903" cy="199324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3" name="Rettangolo 2"/>
          <p:cNvSpPr/>
          <p:nvPr/>
        </p:nvSpPr>
        <p:spPr>
          <a:xfrm>
            <a:off x="4901478" y="1391710"/>
            <a:ext cx="18222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100" b="1" dirty="0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Videogiochi ed </a:t>
            </a:r>
            <a:r>
              <a:rPr lang="it-IT" sz="2100" b="1" dirty="0" err="1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App</a:t>
            </a:r>
            <a:endParaRPr lang="it-IT" sz="2100" dirty="0">
              <a:latin typeface="Stencil" panose="040409050D0802020404" pitchFamily="82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0EFF1A5-53AF-40E0-A3D6-64F3589AB99A}"/>
              </a:ext>
            </a:extLst>
          </p:cNvPr>
          <p:cNvSpPr txBox="1"/>
          <p:nvPr/>
        </p:nvSpPr>
        <p:spPr>
          <a:xfrm>
            <a:off x="6996497" y="1462261"/>
            <a:ext cx="17888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Il codice PEGI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7020272" y="2950811"/>
            <a:ext cx="1819944" cy="19708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15350"/>
          <a:stretch/>
        </p:blipFill>
        <p:spPr>
          <a:xfrm>
            <a:off x="748863" y="1286068"/>
            <a:ext cx="3420921" cy="330209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6783931" y="3466463"/>
            <a:ext cx="22926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100" b="1" dirty="0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Persone sconosciute</a:t>
            </a:r>
            <a:endParaRPr lang="it-IT" sz="2100" dirty="0">
              <a:latin typeface="Stencil" panose="040409050D0802020404" pitchFamily="82" charset="0"/>
              <a:ea typeface="Lato Black" pitchFamily="34" charset="0"/>
              <a:cs typeface="Lato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850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0" y="261932"/>
            <a:ext cx="8971588" cy="1615827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br>
              <a:rPr lang="it-IT" sz="3000" dirty="0">
                <a:solidFill>
                  <a:srgbClr val="1F6C2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Obiettivi </a:t>
            </a:r>
            <a:b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b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it-IT" sz="3000" dirty="0">
              <a:solidFill>
                <a:srgbClr val="1F6C2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6" name="Picture 5" descr="E:\tito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tangolo arrotondato 21"/>
          <p:cNvSpPr/>
          <p:nvPr/>
        </p:nvSpPr>
        <p:spPr>
          <a:xfrm>
            <a:off x="2589895" y="1434980"/>
            <a:ext cx="1822253" cy="197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9" name="Rettangolo arrotondato 28"/>
          <p:cNvSpPr/>
          <p:nvPr/>
        </p:nvSpPr>
        <p:spPr>
          <a:xfrm>
            <a:off x="554136" y="1434980"/>
            <a:ext cx="1875942" cy="1993243"/>
          </a:xfrm>
          <a:prstGeom prst="roundRect">
            <a:avLst/>
          </a:prstGeom>
          <a:solidFill>
            <a:srgbClr val="008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519295" y="1889502"/>
            <a:ext cx="190988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solidFill>
                  <a:schemeClr val="bg1"/>
                </a:solidFill>
                <a:latin typeface="Lato Black" pitchFamily="34" charset="0"/>
              </a:rPr>
              <a:t>Sviluppare maggiore consapevolezza</a:t>
            </a:r>
            <a:endParaRPr lang="it-IT" sz="2100" dirty="0"/>
          </a:p>
        </p:txBody>
      </p:sp>
      <p:sp>
        <p:nvSpPr>
          <p:cNvPr id="34" name="Rettangolo arrotondato 33"/>
          <p:cNvSpPr/>
          <p:nvPr/>
        </p:nvSpPr>
        <p:spPr>
          <a:xfrm>
            <a:off x="4574051" y="1450206"/>
            <a:ext cx="1891903" cy="1993243"/>
          </a:xfrm>
          <a:prstGeom prst="roundRect">
            <a:avLst/>
          </a:prstGeom>
          <a:solidFill>
            <a:srgbClr val="17A4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3" name="Rettangolo 2"/>
          <p:cNvSpPr/>
          <p:nvPr/>
        </p:nvSpPr>
        <p:spPr>
          <a:xfrm>
            <a:off x="2579386" y="1739103"/>
            <a:ext cx="18222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100" b="1" dirty="0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Far luce su rischi ed insidie della rete</a:t>
            </a:r>
            <a:endParaRPr lang="it-IT" sz="2100" dirty="0">
              <a:latin typeface="Stencil" panose="040409050D0802020404" pitchFamily="82" charset="0"/>
              <a:ea typeface="Lato Black" pitchFamily="34" charset="0"/>
              <a:cs typeface="Lato Black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0EFF1A5-53AF-40E0-A3D6-64F3589AB99A}"/>
              </a:ext>
            </a:extLst>
          </p:cNvPr>
          <p:cNvSpPr txBox="1"/>
          <p:nvPr/>
        </p:nvSpPr>
        <p:spPr>
          <a:xfrm>
            <a:off x="4598053" y="1592747"/>
            <a:ext cx="178887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solidFill>
                  <a:schemeClr val="bg1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Sviluppare uno spirito critico dei contenuti digitali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6593849" y="1435364"/>
            <a:ext cx="1819944" cy="197087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667861" y="1450206"/>
            <a:ext cx="1671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solidFill>
                  <a:schemeClr val="bg1"/>
                </a:solidFill>
                <a:latin typeface="Lato Black" pitchFamily="34" charset="0"/>
              </a:rPr>
              <a:t>Evitare rischi per la salute e minacce al benessere fisico e psicologico</a:t>
            </a:r>
            <a:endParaRPr lang="it-IT" sz="2100" dirty="0"/>
          </a:p>
        </p:txBody>
      </p:sp>
      <p:sp>
        <p:nvSpPr>
          <p:cNvPr id="13" name="Google Shape;299;p35"/>
          <p:cNvSpPr/>
          <p:nvPr/>
        </p:nvSpPr>
        <p:spPr>
          <a:xfrm>
            <a:off x="1763687" y="4044993"/>
            <a:ext cx="5616625" cy="589476"/>
          </a:xfrm>
          <a:prstGeom prst="roundRect">
            <a:avLst>
              <a:gd name="adj" fmla="val 16667"/>
            </a:avLst>
          </a:prstGeom>
          <a:solidFill>
            <a:srgbClr val="0A5E0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100" b="1" dirty="0">
                <a:solidFill>
                  <a:schemeClr val="bg1"/>
                </a:solidFill>
                <a:latin typeface="Lato"/>
                <a:ea typeface="Arial"/>
                <a:cs typeface="Arial"/>
                <a:sym typeface="Lato"/>
              </a:rPr>
              <a:t>Riappropriarsi del proprio tempo!</a:t>
            </a:r>
            <a:endParaRPr sz="2100" b="0" i="0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4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3" y="339502"/>
            <a:ext cx="8971588" cy="1615827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r>
              <a:rPr lang="it-IT" sz="240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Folder «Il ritratto delle regole»</a:t>
            </a:r>
            <a:b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it-IT" sz="3000" dirty="0">
              <a:solidFill>
                <a:srgbClr val="1F6C2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" name="Google Shape;299;p35"/>
          <p:cNvSpPr/>
          <p:nvPr/>
        </p:nvSpPr>
        <p:spPr>
          <a:xfrm>
            <a:off x="611560" y="2174356"/>
            <a:ext cx="3384376" cy="117849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200" b="1" dirty="0">
                <a:solidFill>
                  <a:schemeClr val="bg1"/>
                </a:solidFill>
                <a:latin typeface="Lato"/>
                <a:ea typeface="Arial"/>
                <a:cs typeface="Arial"/>
                <a:sym typeface="Lato"/>
              </a:rPr>
              <a:t>Stipulare un patto genitori/figli con regole condivise</a:t>
            </a:r>
            <a:endParaRPr sz="2200" b="0" i="0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33463" t="10781" r="31888" b="977"/>
          <a:stretch/>
        </p:blipFill>
        <p:spPr>
          <a:xfrm rot="384668">
            <a:off x="5292080" y="849991"/>
            <a:ext cx="2825121" cy="4045060"/>
          </a:xfrm>
          <a:prstGeom prst="rect">
            <a:avLst/>
          </a:prstGeom>
        </p:spPr>
      </p:pic>
      <p:pic>
        <p:nvPicPr>
          <p:cNvPr id="27" name="Picture 5" descr="E:\titol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"/>
            <a:ext cx="9143999" cy="5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7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0" y="149711"/>
            <a:ext cx="8971588" cy="1615827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br>
              <a:rPr lang="it-IT" sz="3000" dirty="0">
                <a:solidFill>
                  <a:srgbClr val="1F6C2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SELFIE </a:t>
            </a:r>
            <a:b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it-IT" sz="240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Il ritratto delle regole</a:t>
            </a:r>
            <a:br>
              <a:rPr lang="it-IT" sz="4050" dirty="0">
                <a:solidFill>
                  <a:schemeClr val="tx2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endParaRPr lang="it-IT" sz="3000" dirty="0">
              <a:solidFill>
                <a:srgbClr val="1F6C2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6" name="Picture 5" descr="E:\titol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lfie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44" y="1491630"/>
            <a:ext cx="6400711" cy="36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95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2BD4E18638BDF4BBAB095530133B7B0" ma:contentTypeVersion="12" ma:contentTypeDescription="Creare un nuovo documento." ma:contentTypeScope="" ma:versionID="a2790f05c1276c5a2876dff539888d24">
  <xsd:schema xmlns:xsd="http://www.w3.org/2001/XMLSchema" xmlns:xs="http://www.w3.org/2001/XMLSchema" xmlns:p="http://schemas.microsoft.com/office/2006/metadata/properties" xmlns:ns2="619efefa-2f5c-4941-8161-2a2e27efc7b9" xmlns:ns3="35806d99-892a-4708-b249-b7dac517bd7d" targetNamespace="http://schemas.microsoft.com/office/2006/metadata/properties" ma:root="true" ma:fieldsID="e0bfb575bb8b0fdcd2d1cfd0205ee50c" ns2:_="" ns3:_="">
    <xsd:import namespace="619efefa-2f5c-4941-8161-2a2e27efc7b9"/>
    <xsd:import namespace="35806d99-892a-4708-b249-b7dac517bd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9efefa-2f5c-4941-8161-2a2e27efc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06d99-892a-4708-b249-b7dac517bd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C997EC-AE0D-475E-9C9B-7F2557421503}"/>
</file>

<file path=customXml/itemProps2.xml><?xml version="1.0" encoding="utf-8"?>
<ds:datastoreItem xmlns:ds="http://schemas.openxmlformats.org/officeDocument/2006/customXml" ds:itemID="{34848B1F-8B76-4478-A3F7-C2415554CDC5}"/>
</file>

<file path=customXml/itemProps3.xml><?xml version="1.0" encoding="utf-8"?>
<ds:datastoreItem xmlns:ds="http://schemas.openxmlformats.org/officeDocument/2006/customXml" ds:itemID="{0EDA9C5E-38E7-4F52-96DD-17123C5EE82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2714</TotalTime>
  <Words>172</Words>
  <Application>Microsoft Office PowerPoint</Application>
  <PresentationFormat>Presentazione su schermo (16:9)</PresentationFormat>
  <Paragraphs>33</Paragraphs>
  <Slides>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7" baseType="lpstr">
      <vt:lpstr>Arial</vt:lpstr>
      <vt:lpstr>Calibri</vt:lpstr>
      <vt:lpstr>Impact</vt:lpstr>
      <vt:lpstr>Lato</vt:lpstr>
      <vt:lpstr>Lato Black</vt:lpstr>
      <vt:lpstr>Stencil</vt:lpstr>
      <vt:lpstr>1_Tema di Office</vt:lpstr>
      <vt:lpstr>Personalizza struttura</vt:lpstr>
      <vt:lpstr>Presentazione standard di PowerPoint</vt:lpstr>
      <vt:lpstr> SELFIE  Il ritratto delle regole </vt:lpstr>
      <vt:lpstr> Condividiamolo!   </vt:lpstr>
      <vt:lpstr> SELFIE  Il ritratto delle regole </vt:lpstr>
      <vt:lpstr> Argomenti trattati   </vt:lpstr>
      <vt:lpstr> Altri argomenti trattati   </vt:lpstr>
      <vt:lpstr> Obiettivi   </vt:lpstr>
      <vt:lpstr>Folder «Il ritratto delle regole» </vt:lpstr>
      <vt:lpstr> SELFIE  Il ritratto delle regole </vt:lpstr>
    </vt:vector>
  </TitlesOfParts>
  <Company>Comune di Milano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Michelangelo Morisco</dc:creator>
  <cp:lastModifiedBy>Vittorio</cp:lastModifiedBy>
  <cp:revision>183</cp:revision>
  <dcterms:created xsi:type="dcterms:W3CDTF">2020-10-29T16:33:18Z</dcterms:created>
  <dcterms:modified xsi:type="dcterms:W3CDTF">2022-08-30T12:33:53Z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0x010100F2BD4E18638BDF4BBAB095530133B7B0</vt:lpwstr>
  </property>
</Properties>
</file>