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9"/>
  </p:notesMasterIdLst>
  <p:sldIdLst>
    <p:sldId id="282" r:id="rId5"/>
    <p:sldId id="284" r:id="rId6"/>
    <p:sldId id="285" r:id="rId7"/>
    <p:sldId id="286" r:id="rId8"/>
    <p:sldId id="287" r:id="rId9"/>
    <p:sldId id="269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</p:sldIdLst>
  <p:sldSz cx="9906000" cy="6858000" type="A4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69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4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Fai clic per spostare la diapositiva</a:t>
            </a: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it-IT" sz="2000" b="0" strike="noStrike" spc="-1">
                <a:latin typeface="Arial"/>
              </a:rPr>
              <a:t>Fai clic per modificare il formato delle note</a:t>
            </a:r>
          </a:p>
        </p:txBody>
      </p:sp>
      <p:sp>
        <p:nvSpPr>
          <p:cNvPr id="15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it-IT" sz="1400" b="0" strike="noStrike" spc="-1">
                <a:latin typeface="Times New Roman"/>
              </a:rPr>
              <a:t>&lt;intestazione&gt;</a:t>
            </a:r>
          </a:p>
        </p:txBody>
      </p:sp>
      <p:sp>
        <p:nvSpPr>
          <p:cNvPr id="15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it-IT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16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it-IT" sz="140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16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DD68625-228C-4543-87A0-04D5DA72B375}" type="slidenum">
              <a:rPr lang="it-IT" sz="1400" b="0" strike="noStrike" spc="-1">
                <a:latin typeface="Times New Roman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4">
            <a:extLst>
              <a:ext uri="{FF2B5EF4-FFF2-40B4-BE49-F238E27FC236}">
                <a16:creationId xmlns:a16="http://schemas.microsoft.com/office/drawing/2014/main" id="{D7F84B0E-0E03-44FA-8AAB-010D315D47B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2395" algn="l"/>
                <a:tab pos="928079" algn="l"/>
                <a:tab pos="1393765" algn="l"/>
                <a:tab pos="1859450" algn="l"/>
                <a:tab pos="2325135" algn="l"/>
                <a:tab pos="2790820" algn="l"/>
                <a:tab pos="3258150" algn="l"/>
                <a:tab pos="3722190" algn="l"/>
                <a:tab pos="4187876" algn="l"/>
                <a:tab pos="4653560" algn="l"/>
                <a:tab pos="5120891" algn="l"/>
                <a:tab pos="5584931" algn="l"/>
                <a:tab pos="6050616" algn="l"/>
                <a:tab pos="6517947" algn="l"/>
                <a:tab pos="6983631" algn="l"/>
                <a:tab pos="7447671" algn="l"/>
                <a:tab pos="7915002" algn="l"/>
                <a:tab pos="8380687" algn="l"/>
                <a:tab pos="8846372" algn="l"/>
                <a:tab pos="931041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2395" algn="l"/>
                <a:tab pos="928079" algn="l"/>
                <a:tab pos="1393765" algn="l"/>
                <a:tab pos="1859450" algn="l"/>
                <a:tab pos="2325135" algn="l"/>
                <a:tab pos="2790820" algn="l"/>
                <a:tab pos="3258150" algn="l"/>
                <a:tab pos="3722190" algn="l"/>
                <a:tab pos="4187876" algn="l"/>
                <a:tab pos="4653560" algn="l"/>
                <a:tab pos="5120891" algn="l"/>
                <a:tab pos="5584931" algn="l"/>
                <a:tab pos="6050616" algn="l"/>
                <a:tab pos="6517947" algn="l"/>
                <a:tab pos="6983631" algn="l"/>
                <a:tab pos="7447671" algn="l"/>
                <a:tab pos="7915002" algn="l"/>
                <a:tab pos="8380687" algn="l"/>
                <a:tab pos="8846372" algn="l"/>
                <a:tab pos="931041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2395" algn="l"/>
                <a:tab pos="928079" algn="l"/>
                <a:tab pos="1393765" algn="l"/>
                <a:tab pos="1859450" algn="l"/>
                <a:tab pos="2325135" algn="l"/>
                <a:tab pos="2790820" algn="l"/>
                <a:tab pos="3258150" algn="l"/>
                <a:tab pos="3722190" algn="l"/>
                <a:tab pos="4187876" algn="l"/>
                <a:tab pos="4653560" algn="l"/>
                <a:tab pos="5120891" algn="l"/>
                <a:tab pos="5584931" algn="l"/>
                <a:tab pos="6050616" algn="l"/>
                <a:tab pos="6517947" algn="l"/>
                <a:tab pos="6983631" algn="l"/>
                <a:tab pos="7447671" algn="l"/>
                <a:tab pos="7915002" algn="l"/>
                <a:tab pos="8380687" algn="l"/>
                <a:tab pos="8846372" algn="l"/>
                <a:tab pos="931041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2395" algn="l"/>
                <a:tab pos="928079" algn="l"/>
                <a:tab pos="1393765" algn="l"/>
                <a:tab pos="1859450" algn="l"/>
                <a:tab pos="2325135" algn="l"/>
                <a:tab pos="2790820" algn="l"/>
                <a:tab pos="3258150" algn="l"/>
                <a:tab pos="3722190" algn="l"/>
                <a:tab pos="4187876" algn="l"/>
                <a:tab pos="4653560" algn="l"/>
                <a:tab pos="5120891" algn="l"/>
                <a:tab pos="5584931" algn="l"/>
                <a:tab pos="6050616" algn="l"/>
                <a:tab pos="6517947" algn="l"/>
                <a:tab pos="6983631" algn="l"/>
                <a:tab pos="7447671" algn="l"/>
                <a:tab pos="7915002" algn="l"/>
                <a:tab pos="8380687" algn="l"/>
                <a:tab pos="8846372" algn="l"/>
                <a:tab pos="931041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2395" algn="l"/>
                <a:tab pos="928079" algn="l"/>
                <a:tab pos="1393765" algn="l"/>
                <a:tab pos="1859450" algn="l"/>
                <a:tab pos="2325135" algn="l"/>
                <a:tab pos="2790820" algn="l"/>
                <a:tab pos="3258150" algn="l"/>
                <a:tab pos="3722190" algn="l"/>
                <a:tab pos="4187876" algn="l"/>
                <a:tab pos="4653560" algn="l"/>
                <a:tab pos="5120891" algn="l"/>
                <a:tab pos="5584931" algn="l"/>
                <a:tab pos="6050616" algn="l"/>
                <a:tab pos="6517947" algn="l"/>
                <a:tab pos="6983631" algn="l"/>
                <a:tab pos="7447671" algn="l"/>
                <a:tab pos="7915002" algn="l"/>
                <a:tab pos="8380687" algn="l"/>
                <a:tab pos="8846372" algn="l"/>
                <a:tab pos="931041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606521" indent="-236957" defTabSz="46568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2395" algn="l"/>
                <a:tab pos="928079" algn="l"/>
                <a:tab pos="1393765" algn="l"/>
                <a:tab pos="1859450" algn="l"/>
                <a:tab pos="2325135" algn="l"/>
                <a:tab pos="2790820" algn="l"/>
                <a:tab pos="3258150" algn="l"/>
                <a:tab pos="3722190" algn="l"/>
                <a:tab pos="4187876" algn="l"/>
                <a:tab pos="4653560" algn="l"/>
                <a:tab pos="5120891" algn="l"/>
                <a:tab pos="5584931" algn="l"/>
                <a:tab pos="6050616" algn="l"/>
                <a:tab pos="6517947" algn="l"/>
                <a:tab pos="6983631" algn="l"/>
                <a:tab pos="7447671" algn="l"/>
                <a:tab pos="7915002" algn="l"/>
                <a:tab pos="8380687" algn="l"/>
                <a:tab pos="8846372" algn="l"/>
                <a:tab pos="931041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3080433" indent="-236957" defTabSz="46568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2395" algn="l"/>
                <a:tab pos="928079" algn="l"/>
                <a:tab pos="1393765" algn="l"/>
                <a:tab pos="1859450" algn="l"/>
                <a:tab pos="2325135" algn="l"/>
                <a:tab pos="2790820" algn="l"/>
                <a:tab pos="3258150" algn="l"/>
                <a:tab pos="3722190" algn="l"/>
                <a:tab pos="4187876" algn="l"/>
                <a:tab pos="4653560" algn="l"/>
                <a:tab pos="5120891" algn="l"/>
                <a:tab pos="5584931" algn="l"/>
                <a:tab pos="6050616" algn="l"/>
                <a:tab pos="6517947" algn="l"/>
                <a:tab pos="6983631" algn="l"/>
                <a:tab pos="7447671" algn="l"/>
                <a:tab pos="7915002" algn="l"/>
                <a:tab pos="8380687" algn="l"/>
                <a:tab pos="8846372" algn="l"/>
                <a:tab pos="931041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554346" indent="-236957" defTabSz="46568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2395" algn="l"/>
                <a:tab pos="928079" algn="l"/>
                <a:tab pos="1393765" algn="l"/>
                <a:tab pos="1859450" algn="l"/>
                <a:tab pos="2325135" algn="l"/>
                <a:tab pos="2790820" algn="l"/>
                <a:tab pos="3258150" algn="l"/>
                <a:tab pos="3722190" algn="l"/>
                <a:tab pos="4187876" algn="l"/>
                <a:tab pos="4653560" algn="l"/>
                <a:tab pos="5120891" algn="l"/>
                <a:tab pos="5584931" algn="l"/>
                <a:tab pos="6050616" algn="l"/>
                <a:tab pos="6517947" algn="l"/>
                <a:tab pos="6983631" algn="l"/>
                <a:tab pos="7447671" algn="l"/>
                <a:tab pos="7915002" algn="l"/>
                <a:tab pos="8380687" algn="l"/>
                <a:tab pos="8846372" algn="l"/>
                <a:tab pos="931041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4028259" indent="-236957" defTabSz="465686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62395" algn="l"/>
                <a:tab pos="928079" algn="l"/>
                <a:tab pos="1393765" algn="l"/>
                <a:tab pos="1859450" algn="l"/>
                <a:tab pos="2325135" algn="l"/>
                <a:tab pos="2790820" algn="l"/>
                <a:tab pos="3258150" algn="l"/>
                <a:tab pos="3722190" algn="l"/>
                <a:tab pos="4187876" algn="l"/>
                <a:tab pos="4653560" algn="l"/>
                <a:tab pos="5120891" algn="l"/>
                <a:tab pos="5584931" algn="l"/>
                <a:tab pos="6050616" algn="l"/>
                <a:tab pos="6517947" algn="l"/>
                <a:tab pos="6983631" algn="l"/>
                <a:tab pos="7447671" algn="l"/>
                <a:tab pos="7915002" algn="l"/>
                <a:tab pos="8380687" algn="l"/>
                <a:tab pos="8846372" algn="l"/>
                <a:tab pos="9310411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5E3831-9DBA-4469-82F8-7EF594FF565A}" type="slidenum">
              <a:rPr lang="it-IT" altLang="it-IT" sz="140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7171" name="Text Box 1">
            <a:extLst>
              <a:ext uri="{FF2B5EF4-FFF2-40B4-BE49-F238E27FC236}">
                <a16:creationId xmlns:a16="http://schemas.microsoft.com/office/drawing/2014/main" id="{1FDA0DA7-8947-4F2D-B490-22175B85E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204" y="9723947"/>
            <a:ext cx="3074224" cy="50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D5DAAF1C-1F63-4E54-B2D9-9FB042DFD39D}" type="slidenum">
              <a:rPr lang="it-IT" altLang="it-IT" sz="1400"/>
              <a:pPr algn="r" eaLnBrk="1" hangingPunct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it-IT" altLang="it-IT" sz="1400"/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0917C162-67A3-442A-881F-E2DB257355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82638" y="769938"/>
            <a:ext cx="5540375" cy="38369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3" name="Rectangle 3">
            <a:extLst>
              <a:ext uri="{FF2B5EF4-FFF2-40B4-BE49-F238E27FC236}">
                <a16:creationId xmlns:a16="http://schemas.microsoft.com/office/drawing/2014/main" id="{CFA889E2-7CBA-44A9-A76A-8B9F214BE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0075" y="4861155"/>
            <a:ext cx="5673959" cy="4596001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17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1425"/>
            <a:ext cx="4832350" cy="3346450"/>
          </a:xfrm>
          <a:prstGeom prst="rect">
            <a:avLst/>
          </a:prstGeom>
        </p:spPr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79320" y="4776840"/>
            <a:ext cx="5435280" cy="3904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227" name="Segnaposto numero diapositiva 3"/>
          <p:cNvSpPr/>
          <p:nvPr/>
        </p:nvSpPr>
        <p:spPr>
          <a:xfrm>
            <a:off x="3849840" y="9429840"/>
            <a:ext cx="2942640" cy="49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4E3F4B7-2E41-46CB-B5D9-D41E0C1664E5}" type="slidenum">
              <a:rPr lang="it-IT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it-IT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052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12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495000" y="3682080"/>
            <a:ext cx="8915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350928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6523200" y="160452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4950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body"/>
          </p:nvPr>
        </p:nvSpPr>
        <p:spPr>
          <a:xfrm>
            <a:off x="350928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6523200" y="3682080"/>
            <a:ext cx="2870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642A77-8272-44C1-9729-3A1A01659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4B5BDB-754F-4B9A-BB2A-37AA67EECE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7" y="1825625"/>
            <a:ext cx="4189413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BD2BC4-5254-4552-ADD8-C0065E27A3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35550" y="1825625"/>
            <a:ext cx="4189413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AC20EF-1EE5-47DF-9BD7-92B779576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AC213-839C-4A5A-821D-3ABC593B2400}" type="datetime1">
              <a:rPr lang="it-IT" smtClean="0"/>
              <a:t>26/09/2023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5EB63A-13C1-439A-8673-80A6ADE4E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5F9369B-619C-4DF5-A8C5-8BED774E1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FE644-BAFB-490C-9D50-FAFBA420BC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8015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subTitle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subTitle"/>
          </p:nvPr>
        </p:nvSpPr>
        <p:spPr>
          <a:xfrm>
            <a:off x="495000" y="273600"/>
            <a:ext cx="89150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9500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4350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63040" y="160452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63040" y="3682080"/>
            <a:ext cx="4350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0" hidden="1"/>
          <p:cNvSpPr/>
          <p:nvPr/>
        </p:nvSpPr>
        <p:spPr>
          <a:xfrm>
            <a:off x="-19080" y="-38160"/>
            <a:ext cx="1187640" cy="1551240"/>
          </a:xfrm>
          <a:prstGeom prst="rect">
            <a:avLst/>
          </a:prstGeom>
          <a:solidFill>
            <a:srgbClr val="CC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" name="Shape 13" hidden="1"/>
          <p:cNvSpPr/>
          <p:nvPr/>
        </p:nvSpPr>
        <p:spPr>
          <a:xfrm>
            <a:off x="7283880" y="550800"/>
            <a:ext cx="2570760" cy="211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it-IT" sz="800" b="0" strike="noStrike" spc="-1">
                <a:solidFill>
                  <a:srgbClr val="FFFFFF"/>
                </a:solidFill>
                <a:latin typeface="Tahoma"/>
                <a:ea typeface="Tahoma"/>
              </a:rPr>
              <a:t>© Comune di Milano</a:t>
            </a:r>
            <a:endParaRPr lang="it-IT" sz="800" b="0" strike="noStrike" spc="-1">
              <a:latin typeface="Arial"/>
            </a:endParaRPr>
          </a:p>
        </p:txBody>
      </p:sp>
      <p:pic>
        <p:nvPicPr>
          <p:cNvPr id="2" name="Shape 15" descr="Shape 15"/>
          <p:cNvPicPr/>
          <p:nvPr/>
        </p:nvPicPr>
        <p:blipFill>
          <a:blip r:embed="rId16"/>
          <a:srcRect l="3211" t="30865" r="53711"/>
          <a:stretch/>
        </p:blipFill>
        <p:spPr>
          <a:xfrm>
            <a:off x="101520" y="1706400"/>
            <a:ext cx="911520" cy="916200"/>
          </a:xfrm>
          <a:prstGeom prst="rect">
            <a:avLst/>
          </a:prstGeom>
          <a:ln w="12700">
            <a:noFill/>
          </a:ln>
        </p:spPr>
      </p:pic>
      <p:sp>
        <p:nvSpPr>
          <p:cNvPr id="3" name="Shape 16"/>
          <p:cNvSpPr/>
          <p:nvPr/>
        </p:nvSpPr>
        <p:spPr>
          <a:xfrm>
            <a:off x="0" y="1509840"/>
            <a:ext cx="9904680" cy="360"/>
          </a:xfrm>
          <a:prstGeom prst="line">
            <a:avLst/>
          </a:prstGeom>
          <a:ln w="19050">
            <a:solidFill>
              <a:srgbClr val="CC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Shape 17"/>
          <p:cNvSpPr/>
          <p:nvPr/>
        </p:nvSpPr>
        <p:spPr>
          <a:xfrm flipH="1" flipV="1">
            <a:off x="1170720" y="1440"/>
            <a:ext cx="720" cy="6856560"/>
          </a:xfrm>
          <a:prstGeom prst="line">
            <a:avLst/>
          </a:prstGeom>
          <a:ln w="19050">
            <a:solidFill>
              <a:srgbClr val="CC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Shape 19" hidden="1"/>
          <p:cNvSpPr/>
          <p:nvPr/>
        </p:nvSpPr>
        <p:spPr>
          <a:xfrm>
            <a:off x="45000" y="1071720"/>
            <a:ext cx="1054800" cy="394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0" strike="noStrike" spc="-1">
                <a:solidFill>
                  <a:srgbClr val="FFFFFF"/>
                </a:solidFill>
                <a:latin typeface="Tahoma"/>
                <a:ea typeface="Tahoma"/>
              </a:rPr>
              <a:t>Milano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6" name="Shape 94" hidden="1"/>
          <p:cNvSpPr/>
          <p:nvPr/>
        </p:nvSpPr>
        <p:spPr>
          <a:xfrm>
            <a:off x="1343520" y="293760"/>
            <a:ext cx="7873200" cy="912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t/>
            </a:r>
            <a:br/>
            <a:endParaRPr lang="it-IT" sz="1800" b="0" strike="noStrike" spc="-1">
              <a:latin typeface="Arial"/>
            </a:endParaRPr>
          </a:p>
        </p:txBody>
      </p:sp>
      <p:sp>
        <p:nvSpPr>
          <p:cNvPr id="7" name="Shape 10"/>
          <p:cNvSpPr/>
          <p:nvPr/>
        </p:nvSpPr>
        <p:spPr>
          <a:xfrm>
            <a:off x="-19080" y="-38160"/>
            <a:ext cx="1187640" cy="1551240"/>
          </a:xfrm>
          <a:prstGeom prst="rect">
            <a:avLst/>
          </a:prstGeom>
          <a:solidFill>
            <a:srgbClr val="CC0000"/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Shape 13"/>
          <p:cNvSpPr/>
          <p:nvPr/>
        </p:nvSpPr>
        <p:spPr>
          <a:xfrm>
            <a:off x="7283880" y="550800"/>
            <a:ext cx="2570760" cy="2113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it-IT" sz="800" b="0" strike="noStrike" spc="-1">
                <a:solidFill>
                  <a:srgbClr val="FFFFFF"/>
                </a:solidFill>
                <a:latin typeface="Tahoma"/>
                <a:ea typeface="Tahoma"/>
              </a:rPr>
              <a:t>© Comune di Milano</a:t>
            </a:r>
            <a:endParaRPr lang="it-IT" sz="800" b="0" strike="noStrike" spc="-1">
              <a:latin typeface="Arial"/>
            </a:endParaRPr>
          </a:p>
        </p:txBody>
      </p:sp>
      <p:pic>
        <p:nvPicPr>
          <p:cNvPr id="9" name="Shape 15" descr="Shape 15"/>
          <p:cNvPicPr/>
          <p:nvPr/>
        </p:nvPicPr>
        <p:blipFill>
          <a:blip r:embed="rId16"/>
          <a:srcRect l="3211" t="30865" r="53711"/>
          <a:stretch/>
        </p:blipFill>
        <p:spPr>
          <a:xfrm>
            <a:off x="101520" y="1706400"/>
            <a:ext cx="911520" cy="916200"/>
          </a:xfrm>
          <a:prstGeom prst="rect">
            <a:avLst/>
          </a:prstGeom>
          <a:ln w="12700">
            <a:noFill/>
          </a:ln>
        </p:spPr>
      </p:pic>
      <p:sp>
        <p:nvSpPr>
          <p:cNvPr id="10" name="Shape 16"/>
          <p:cNvSpPr/>
          <p:nvPr/>
        </p:nvSpPr>
        <p:spPr>
          <a:xfrm>
            <a:off x="0" y="1509840"/>
            <a:ext cx="9904680" cy="360"/>
          </a:xfrm>
          <a:prstGeom prst="line">
            <a:avLst/>
          </a:prstGeom>
          <a:ln w="19050">
            <a:solidFill>
              <a:srgbClr val="CC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Shape 17"/>
          <p:cNvSpPr/>
          <p:nvPr/>
        </p:nvSpPr>
        <p:spPr>
          <a:xfrm flipH="1" flipV="1">
            <a:off x="1170720" y="1440"/>
            <a:ext cx="720" cy="6856560"/>
          </a:xfrm>
          <a:prstGeom prst="line">
            <a:avLst/>
          </a:prstGeom>
          <a:ln w="19050">
            <a:solidFill>
              <a:srgbClr val="CC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Shape 19"/>
          <p:cNvSpPr/>
          <p:nvPr/>
        </p:nvSpPr>
        <p:spPr>
          <a:xfrm>
            <a:off x="45000" y="1071720"/>
            <a:ext cx="1054800" cy="39456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it-IT" sz="2000" b="0" strike="noStrike" spc="-1">
                <a:solidFill>
                  <a:srgbClr val="FFFFFF"/>
                </a:solidFill>
                <a:latin typeface="Tahoma"/>
                <a:ea typeface="Tahoma"/>
              </a:rPr>
              <a:t>Milano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3" name="Shape 94"/>
          <p:cNvSpPr/>
          <p:nvPr/>
        </p:nvSpPr>
        <p:spPr>
          <a:xfrm>
            <a:off x="1343520" y="293760"/>
            <a:ext cx="7873200" cy="91260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000" tIns="45000" rIns="45000" bIns="45000">
            <a:sp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endParaRPr lang="it-IT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t/>
            </a:r>
            <a:br/>
            <a:endParaRPr lang="it-IT" sz="1800" b="0" strike="noStrike" spc="-1">
              <a:latin typeface="Arial"/>
            </a:endParaRPr>
          </a:p>
        </p:txBody>
      </p:sp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95000" y="273600"/>
            <a:ext cx="89150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Fai clic per modificare il formato del testo del titolo</a:t>
            </a: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95000" y="1604520"/>
            <a:ext cx="89150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58" r:id="rId11"/>
    <p:sldLayoutId id="2147483659" r:id="rId12"/>
    <p:sldLayoutId id="2147483660" r:id="rId13"/>
    <p:sldLayoutId id="214748366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2">
            <a:extLst>
              <a:ext uri="{FF2B5EF4-FFF2-40B4-BE49-F238E27FC236}">
                <a16:creationId xmlns:a16="http://schemas.microsoft.com/office/drawing/2014/main" id="{0C414F28-0AC3-40D3-93B8-53CE1092A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470" y="3337835"/>
            <a:ext cx="7498705" cy="2058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4664" tIns="44025" rIns="84664" bIns="44025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defTabSz="653156" eaLnBrk="0" fontAlgn="base" hangingPunct="0">
              <a:spcBef>
                <a:spcPct val="0"/>
              </a:spcBef>
              <a:spcAft>
                <a:spcPct val="0"/>
              </a:spcAft>
              <a:tabLst/>
            </a:pPr>
            <a:r>
              <a:rPr lang="it-IT" altLang="it-IT" sz="2400" b="1" spc="-1" dirty="0">
                <a:solidFill>
                  <a:schemeClr val="tx1"/>
                </a:solidFill>
                <a:latin typeface="Cambria"/>
                <a:ea typeface="Cambria"/>
                <a:cs typeface="+mn-cs"/>
              </a:rPr>
              <a:t>Direzione Tecnica e Arredo Urbano </a:t>
            </a:r>
          </a:p>
          <a:p>
            <a:pPr algn="ctr"/>
            <a:r>
              <a:rPr lang="it-IT" sz="2400" b="1" spc="-1" dirty="0">
                <a:solidFill>
                  <a:schemeClr val="tx1"/>
                </a:solidFill>
                <a:latin typeface="Cambria"/>
                <a:ea typeface="Cambria"/>
                <a:cs typeface="+mn-cs"/>
              </a:rPr>
              <a:t>Area Tecnica Scuole e Coordinamento Tecnico Servizi alla Persona</a:t>
            </a:r>
          </a:p>
          <a:p>
            <a:pPr algn="ctr"/>
            <a:endParaRPr lang="it-IT" altLang="it-IT" sz="2800" b="1" spc="-1" dirty="0">
              <a:solidFill>
                <a:srgbClr val="C00000"/>
              </a:solidFill>
              <a:latin typeface="Cambria"/>
              <a:ea typeface="Cambria"/>
              <a:cs typeface="+mn-cs"/>
            </a:endParaRPr>
          </a:p>
          <a:p>
            <a:pPr algn="ctr">
              <a:buSzPct val="100000"/>
            </a:pPr>
            <a:r>
              <a:rPr lang="it-IT" sz="2800" b="1" spc="-1" dirty="0">
                <a:solidFill>
                  <a:srgbClr val="C00000"/>
                </a:solidFill>
                <a:latin typeface="Cambria"/>
                <a:ea typeface="Cambria"/>
                <a:cs typeface="+mn-cs"/>
              </a:rPr>
              <a:t>PIANO NAZIONALE DI RIPRESA E RESILIENZA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15CDD43-5B06-491B-8F46-58D2EB7D87B9}"/>
              </a:ext>
            </a:extLst>
          </p:cNvPr>
          <p:cNvSpPr/>
          <p:nvPr/>
        </p:nvSpPr>
        <p:spPr>
          <a:xfrm>
            <a:off x="4151920" y="6375838"/>
            <a:ext cx="5278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b="1" dirty="0">
                <a:solidFill>
                  <a:schemeClr val="bg1"/>
                </a:solidFill>
              </a:rPr>
              <a:t>03/03/2022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0" r="71534" b="24665"/>
          <a:stretch/>
        </p:blipFill>
        <p:spPr>
          <a:xfrm>
            <a:off x="4375661" y="5579008"/>
            <a:ext cx="1728324" cy="7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54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" t="33937" r="512" b="24864"/>
          <a:stretch/>
        </p:blipFill>
        <p:spPr>
          <a:xfrm>
            <a:off x="1746504" y="173736"/>
            <a:ext cx="7150608" cy="94127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315212" y="1659743"/>
            <a:ext cx="8221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“Realizzazione di una scuola primaria in via Caduti in Missione di Pace - Quartiere </a:t>
            </a:r>
            <a:r>
              <a:rPr lang="it-IT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Rubattino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Municipio 3”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13.500.000,00 € 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22378" r="822"/>
          <a:stretch/>
        </p:blipFill>
        <p:spPr>
          <a:xfrm>
            <a:off x="1536192" y="2372215"/>
            <a:ext cx="3419856" cy="253722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084064" y="2605701"/>
            <a:ext cx="482193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</a:pP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IN CORSO: </a:t>
            </a:r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appalto integrato complesso / progettazione definitiva 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(progettista esterno </a:t>
            </a:r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F&amp;M – Beltrami Costruzioni)</a:t>
            </a:r>
            <a:endParaRPr lang="it-IT" sz="1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>
              <a:buClr>
                <a:schemeClr val="accent2"/>
              </a:buClr>
            </a:pP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Ingresso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dotato di locale gestione e controllo + infermeria</a:t>
            </a:r>
          </a:p>
          <a:p>
            <a:pPr>
              <a:buClr>
                <a:schemeClr val="accent2"/>
              </a:buClr>
            </a:pP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n.15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aule didattiche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laboratori e locali polifunzionali esala musica;</a:t>
            </a:r>
          </a:p>
          <a:p>
            <a:pPr>
              <a:buClr>
                <a:schemeClr val="accent2"/>
              </a:buClr>
            </a:pP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zona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office: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uffici di direzione, segreteria, archivio e 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- sala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insegnanti con relativi servizi igienici + sale colloqui;</a:t>
            </a:r>
          </a:p>
          <a:p>
            <a:pPr>
              <a:buClr>
                <a:schemeClr val="accent2"/>
              </a:buClr>
            </a:pP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refettorio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relativi locali di servizio;</a:t>
            </a:r>
          </a:p>
          <a:p>
            <a:pPr>
              <a:buClr>
                <a:schemeClr val="accent2"/>
              </a:buClr>
            </a:pP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locali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tecnici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impianti 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tecnologici.</a:t>
            </a:r>
          </a:p>
          <a:p>
            <a:pPr>
              <a:buClr>
                <a:schemeClr val="accent2"/>
              </a:buClr>
            </a:pPr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Sono previsti, quali servizi aperti al quartiere, una palestra, la biblioteca e un </a:t>
            </a:r>
            <a:r>
              <a:rPr lang="it-IT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aditorium</a:t>
            </a:r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Clr>
                <a:schemeClr val="accent2"/>
              </a:buClr>
            </a:pPr>
            <a:endParaRPr lang="it-IT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L’edificio si dovrà configurare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Nearly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Zero Energy 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Buildings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(NZEB) ossia ad elevate prestazioni con un consumo energetico estremamente basso, quasi nullo;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L’edificio 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dovrà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rispondere al principio di non arrecare un danno significativo DNSH;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edificio a basso impatto ambientale rispondente alla normativa relativa ai Criteri Ambientali Minimi (CAM</a:t>
            </a:r>
            <a:r>
              <a:rPr lang="it-IT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437894" y="4975580"/>
            <a:ext cx="3518154" cy="18158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TEMPI di attuazione </a:t>
            </a:r>
            <a:r>
              <a:rPr lang="it-IT" sz="1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milestone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PNRR:</a:t>
            </a:r>
            <a:endParaRPr lang="it-IT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77825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Aggiudicare i lavori entro il 30 luglio 2023;</a:t>
            </a:r>
            <a:r>
              <a:rPr lang="it-IT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(raggiunta tramite aggiudicazione INVITALIA</a:t>
            </a:r>
            <a:r>
              <a:rPr lang="it-IT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77825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Pagare almeno il 30% dei SAL entro il 30 settembre 2024;</a:t>
            </a:r>
          </a:p>
          <a:p>
            <a:pPr marL="377825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Terminare i lavori entro il 30 giugno 2026.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33500" y="1595735"/>
            <a:ext cx="8423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“Risanamento conservativo dell’edificio sito in Viale Delle Rimembranze di Lambrate n. 24, da destinare a uso scolastico”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18.000.000,00 € </a:t>
            </a:r>
            <a:endParaRPr lang="it-IT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297686" y="3710214"/>
            <a:ext cx="804824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IN CORSO: appalto integrato complesso / progettazione definitiva </a:t>
            </a:r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(SAC – SECAP costruzioni)</a:t>
            </a:r>
            <a:endParaRPr lang="it-IT" sz="1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>
              <a:buClr>
                <a:srgbClr val="C00000"/>
              </a:buClr>
            </a:pPr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Piano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Rialzato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n. 4 laboratori didattici, refettorio con rigoverno e relativo spogliatoio, locale custode/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bidelleria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palestra con spogliatoi dedicati, servizi igienici; </a:t>
            </a:r>
          </a:p>
          <a:p>
            <a:pPr>
              <a:buClr>
                <a:srgbClr val="C00000"/>
              </a:buClr>
            </a:pPr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Piano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n. 5 aule didattiche scuola primaria, n. 3 aule didattiche scuola secondaria, sala professori, n. 2 aule di sostegno e servizi igienici;</a:t>
            </a:r>
          </a:p>
          <a:p>
            <a:pPr>
              <a:buClr>
                <a:srgbClr val="C00000"/>
              </a:buClr>
            </a:pPr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Piano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Secondo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n. 5 aule didattiche scuola primaria, n. 3 aule didattiche scuola secondaria, sala professori, n. 2 aule di sostegno e servizi igienici.</a:t>
            </a:r>
          </a:p>
          <a:p>
            <a:pPr>
              <a:buClr>
                <a:srgbClr val="C00000"/>
              </a:buClr>
            </a:pPr>
            <a:r>
              <a:rPr lang="it-IT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Corpo </a:t>
            </a: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fabbrica nel cortile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n. 1 biblioteca, n. 1 mediateca, n. 1 laboratorio delle idee (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coworking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n. 1 servizi igienici, ascensore (utilizzabili anche dal quartiere in orario extrascolastico).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" t="33937" r="512" b="24864"/>
          <a:stretch/>
        </p:blipFill>
        <p:spPr>
          <a:xfrm>
            <a:off x="1746504" y="173736"/>
            <a:ext cx="7150608" cy="94127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333500" y="2424404"/>
            <a:ext cx="7779258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TEMPI di attuazione </a:t>
            </a:r>
            <a:r>
              <a:rPr lang="it-IT" sz="1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milestone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PNRR:</a:t>
            </a:r>
            <a:endParaRPr lang="it-IT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77825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Aggiudicare i lavori entro il 30 luglio 2023;</a:t>
            </a:r>
            <a:r>
              <a:rPr lang="it-IT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(raggiunta tramite aggiudicazione INVITALIA</a:t>
            </a:r>
            <a:r>
              <a:rPr lang="it-IT" sz="1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77825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Pagare almeno il 30% dei SAL entro il 30 settembre 2024;</a:t>
            </a:r>
          </a:p>
          <a:p>
            <a:pPr marL="377825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Terminare i lavori entro il 30 giugno 2026.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6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736" y="1661859"/>
            <a:ext cx="5048440" cy="284149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15624" b="13207"/>
          <a:stretch/>
        </p:blipFill>
        <p:spPr>
          <a:xfrm>
            <a:off x="2369705" y="4791455"/>
            <a:ext cx="6701143" cy="199339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060" y="1661859"/>
            <a:ext cx="1650788" cy="283246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" t="33937" r="512" b="24864"/>
          <a:stretch/>
        </p:blipFill>
        <p:spPr>
          <a:xfrm>
            <a:off x="1746504" y="173736"/>
            <a:ext cx="7150608" cy="9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0" b="24665"/>
          <a:stretch/>
        </p:blipFill>
        <p:spPr>
          <a:xfrm>
            <a:off x="2330119" y="285823"/>
            <a:ext cx="6071616" cy="79683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306068" y="1661083"/>
            <a:ext cx="8331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Demolizione e ricostruzione Scuola secondaria di I grado di  Via </a:t>
            </a:r>
            <a:r>
              <a:rPr lang="it-IT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Pizzigoni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9” </a:t>
            </a:r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Municipio </a:t>
            </a:r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8  </a:t>
            </a:r>
            <a:r>
              <a:rPr lang="it-IT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19.000.000,00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€ </a:t>
            </a:r>
          </a:p>
        </p:txBody>
      </p:sp>
      <p:pic>
        <p:nvPicPr>
          <p:cNvPr id="7" name="Immagine 1"/>
          <p:cNvPicPr/>
          <p:nvPr/>
        </p:nvPicPr>
        <p:blipFill>
          <a:blip r:embed="rId3"/>
          <a:srcRect l="1440" t="18023" b="4826"/>
          <a:stretch/>
        </p:blipFill>
        <p:spPr>
          <a:xfrm>
            <a:off x="1306068" y="2389444"/>
            <a:ext cx="3750564" cy="3019134"/>
          </a:xfrm>
          <a:prstGeom prst="rect">
            <a:avLst/>
          </a:prstGeom>
          <a:ln w="0">
            <a:noFill/>
          </a:ln>
        </p:spPr>
      </p:pic>
      <p:sp>
        <p:nvSpPr>
          <p:cNvPr id="8" name="CasellaDiTesto 2"/>
          <p:cNvSpPr/>
          <p:nvPr/>
        </p:nvSpPr>
        <p:spPr>
          <a:xfrm>
            <a:off x="5471922" y="2291986"/>
            <a:ext cx="3051298" cy="2029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IN CORSO</a:t>
            </a:r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: AVVIO  LAVORI</a:t>
            </a:r>
            <a:endParaRPr lang="it-IT" sz="1400" strike="noStrike" spc="-1" dirty="0" smtClean="0">
              <a:solidFill>
                <a:srgbClr val="C00000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400" strike="noStrike" spc="-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n</a:t>
            </a:r>
            <a:r>
              <a:rPr lang="it-IT" sz="1400" strike="noStrike" spc="-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. 18 Aule didattiche</a:t>
            </a:r>
            <a:endParaRPr lang="it-IT" sz="1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400" strike="noStrike" spc="-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n. 8 Laboratori</a:t>
            </a:r>
            <a:endParaRPr lang="it-IT" sz="1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400" strike="noStrike" spc="-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Mensa 387 mq</a:t>
            </a:r>
            <a:endParaRPr lang="it-IT" sz="1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400" strike="noStrike" spc="-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Sala professori 131 mq</a:t>
            </a:r>
            <a:endParaRPr lang="it-IT" sz="1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it-IT" sz="1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400" strike="noStrike" spc="-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Biblioteca mediatica 168 mq</a:t>
            </a:r>
            <a:endParaRPr lang="it-IT" sz="1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400" strike="noStrike" spc="-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Palestra 150 spettatori</a:t>
            </a:r>
            <a:endParaRPr lang="it-IT" sz="1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it-IT" sz="1400" strike="noStrike" spc="-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</a:rPr>
              <a:t>Auditorium 150 posti</a:t>
            </a:r>
            <a:endParaRPr lang="it-IT" sz="14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7" descr="Immagine che contiene aria aperta, erba, albero, pianta&#10;&#10;Descrizione generata automaticamente"/>
          <p:cNvPicPr/>
          <p:nvPr/>
        </p:nvPicPr>
        <p:blipFill>
          <a:blip r:embed="rId4"/>
          <a:stretch/>
        </p:blipFill>
        <p:spPr>
          <a:xfrm>
            <a:off x="4811112" y="5596128"/>
            <a:ext cx="1576489" cy="1182312"/>
          </a:xfrm>
          <a:prstGeom prst="rect">
            <a:avLst/>
          </a:prstGeom>
          <a:ln w="0">
            <a:noFill/>
          </a:ln>
        </p:spPr>
      </p:pic>
      <p:pic>
        <p:nvPicPr>
          <p:cNvPr id="10" name="Immagine 9" descr="Immagine che contiene aria aperta, cielo, Contenitore dei rifiuti, edificio&#10;&#10;Descrizione generata automaticamente"/>
          <p:cNvPicPr/>
          <p:nvPr/>
        </p:nvPicPr>
        <p:blipFill>
          <a:blip r:embed="rId5"/>
          <a:stretch/>
        </p:blipFill>
        <p:spPr>
          <a:xfrm>
            <a:off x="3031416" y="5583780"/>
            <a:ext cx="1576489" cy="1182312"/>
          </a:xfrm>
          <a:prstGeom prst="rect">
            <a:avLst/>
          </a:prstGeom>
          <a:ln w="0">
            <a:noFill/>
          </a:ln>
        </p:spPr>
      </p:pic>
      <p:pic>
        <p:nvPicPr>
          <p:cNvPr id="11" name="Immagine 11" descr="Immagine che contiene aria aperta, cielo, terreno, edificio&#10;&#10;Descrizione generata automaticamente"/>
          <p:cNvPicPr/>
          <p:nvPr/>
        </p:nvPicPr>
        <p:blipFill>
          <a:blip r:embed="rId6"/>
          <a:stretch/>
        </p:blipFill>
        <p:spPr>
          <a:xfrm>
            <a:off x="1251720" y="5596128"/>
            <a:ext cx="1576489" cy="1182312"/>
          </a:xfrm>
          <a:prstGeom prst="rect">
            <a:avLst/>
          </a:prstGeom>
          <a:ln w="0">
            <a:noFill/>
          </a:ln>
        </p:spPr>
      </p:pic>
      <p:sp>
        <p:nvSpPr>
          <p:cNvPr id="12" name="Rettangolo 11"/>
          <p:cNvSpPr/>
          <p:nvPr/>
        </p:nvSpPr>
        <p:spPr>
          <a:xfrm>
            <a:off x="6590808" y="5583780"/>
            <a:ext cx="3046968" cy="71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Lavori Bonifica</a:t>
            </a:r>
          </a:p>
          <a:p>
            <a:pPr>
              <a:lnSpc>
                <a:spcPct val="100000"/>
              </a:lnSpc>
            </a:pPr>
            <a:r>
              <a:rPr lang="it-IT" sz="1400" b="0" strike="noStrike" spc="-1" dirty="0" smtClean="0">
                <a:solidFill>
                  <a:srgbClr val="000000"/>
                </a:solidFill>
                <a:latin typeface="Cambria"/>
                <a:ea typeface="DejaVu Sans"/>
              </a:rPr>
              <a:t>- </a:t>
            </a:r>
            <a:r>
              <a:rPr lang="it-IT" sz="1400" b="0" strike="noStrike" spc="-1" dirty="0">
                <a:solidFill>
                  <a:srgbClr val="000000"/>
                </a:solidFill>
                <a:latin typeface="Cambria"/>
                <a:ea typeface="Cambria"/>
              </a:rPr>
              <a:t>bonifica e rimozione </a:t>
            </a:r>
            <a:r>
              <a:rPr lang="it-IT" sz="1400" b="0" strike="noStrike" spc="-1" dirty="0" err="1">
                <a:solidFill>
                  <a:srgbClr val="000000"/>
                </a:solidFill>
                <a:latin typeface="Cambria"/>
                <a:ea typeface="Cambria"/>
              </a:rPr>
              <a:t>fav</a:t>
            </a:r>
            <a:r>
              <a:rPr lang="it-IT" sz="1400" b="0" strike="noStrike" spc="-1" dirty="0">
                <a:solidFill>
                  <a:srgbClr val="000000"/>
                </a:solidFill>
                <a:latin typeface="Cambria"/>
                <a:ea typeface="Cambria"/>
              </a:rPr>
              <a:t> nei tre corpi di fabbrica</a:t>
            </a:r>
            <a:endParaRPr lang="it-IT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it-IT" sz="1400" b="0" strike="noStrike" spc="-1" dirty="0">
                <a:solidFill>
                  <a:srgbClr val="000000"/>
                </a:solidFill>
                <a:latin typeface="Cambria"/>
                <a:ea typeface="Cambria"/>
              </a:rPr>
              <a:t>- rimozione serbatoi gasolio</a:t>
            </a:r>
            <a:endParaRPr lang="it-IT" sz="1400" b="0" strike="noStrike" spc="-1" dirty="0">
              <a:latin typeface="Arial"/>
            </a:endParaRPr>
          </a:p>
        </p:txBody>
      </p:sp>
      <p:pic>
        <p:nvPicPr>
          <p:cNvPr id="14" name="Immagine 2"/>
          <p:cNvPicPr/>
          <p:nvPr/>
        </p:nvPicPr>
        <p:blipFill>
          <a:blip r:embed="rId7"/>
          <a:srcRect r="711"/>
          <a:stretch/>
        </p:blipFill>
        <p:spPr>
          <a:xfrm>
            <a:off x="5569004" y="4340145"/>
            <a:ext cx="1529151" cy="1112473"/>
          </a:xfrm>
          <a:prstGeom prst="rect">
            <a:avLst/>
          </a:prstGeom>
          <a:ln w="0">
            <a:noFill/>
          </a:ln>
        </p:spPr>
      </p:pic>
      <p:pic>
        <p:nvPicPr>
          <p:cNvPr id="15" name="Immagine 8" descr="Immagine che contiene edificio, montagna, città, pietra&#10;&#10;Descrizione generata automaticamente"/>
          <p:cNvPicPr/>
          <p:nvPr/>
        </p:nvPicPr>
        <p:blipFill>
          <a:blip r:embed="rId8"/>
          <a:srcRect l="11041" t="5090" r="245" b="5247"/>
          <a:stretch/>
        </p:blipFill>
        <p:spPr>
          <a:xfrm>
            <a:off x="7294761" y="4356871"/>
            <a:ext cx="980559" cy="109574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6706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03045" y="1570139"/>
            <a:ext cx="8837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 Bonifica, demolizione e ricostruzione  Scuola via </a:t>
            </a:r>
            <a:r>
              <a:rPr lang="it-IT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Scialoia</a:t>
            </a:r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/via Trevi ”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49.000.000,00 €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it-IT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3"/>
          <a:stretch/>
        </p:blipFill>
        <p:spPr>
          <a:xfrm>
            <a:off x="1614525" y="3065636"/>
            <a:ext cx="8004963" cy="373595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45" y="2216470"/>
            <a:ext cx="1869339" cy="110248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0" b="24665"/>
          <a:stretch/>
        </p:blipFill>
        <p:spPr>
          <a:xfrm>
            <a:off x="2330119" y="285823"/>
            <a:ext cx="6071616" cy="79683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3144012" y="2025500"/>
            <a:ext cx="65577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1400" dirty="0">
                <a:latin typeface="Cambria" panose="02040503050406030204" pitchFamily="18" charset="0"/>
                <a:ea typeface="Cambria" panose="02040503050406030204" pitchFamily="18" charset="0"/>
              </a:rPr>
              <a:t>ASILO NIDO n. 3 sezioni 72 bambini</a:t>
            </a:r>
          </a:p>
          <a:p>
            <a:pPr marL="3960" algn="just">
              <a:lnSpc>
                <a:spcPct val="100000"/>
              </a:lnSpc>
              <a:buClr>
                <a:srgbClr val="000000"/>
              </a:buClr>
            </a:pPr>
            <a:r>
              <a:rPr lang="it-IT" sz="1400" spc="-1" dirty="0">
                <a:latin typeface="Cambria"/>
                <a:ea typeface="Cambria"/>
              </a:rPr>
              <a:t>SCUOLA DELL’INFANZIA n. 9 sezioni 270 alunni</a:t>
            </a:r>
          </a:p>
          <a:p>
            <a:pPr marL="3960" algn="just">
              <a:lnSpc>
                <a:spcPct val="100000"/>
              </a:lnSpc>
              <a:buClr>
                <a:srgbClr val="000000"/>
              </a:buClr>
            </a:pPr>
            <a:r>
              <a:rPr lang="it-IT" sz="1400" spc="-1" dirty="0">
                <a:latin typeface="Cambria"/>
                <a:ea typeface="Cambria"/>
              </a:rPr>
              <a:t>SCUOLA PRIMARIA n. 20 sezioni 600 alunni</a:t>
            </a:r>
          </a:p>
          <a:p>
            <a:pPr marL="3960" algn="just">
              <a:lnSpc>
                <a:spcPct val="100000"/>
              </a:lnSpc>
              <a:buClr>
                <a:srgbClr val="000000"/>
              </a:buClr>
            </a:pPr>
            <a:r>
              <a:rPr lang="it-IT" sz="1400" spc="-1" dirty="0">
                <a:latin typeface="Cambria"/>
                <a:ea typeface="Cambria"/>
              </a:rPr>
              <a:t>SCUOLA SECONDARIA DI 1° GRADO n. 12 sezioni 360 alunni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" t="2054" r="1848" b="2470"/>
          <a:stretch/>
        </p:blipFill>
        <p:spPr>
          <a:xfrm>
            <a:off x="1203045" y="3477654"/>
            <a:ext cx="1838980" cy="11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3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000244" y="897981"/>
            <a:ext cx="4715202" cy="577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400" b="1" spc="-1" dirty="0">
                <a:solidFill>
                  <a:srgbClr val="C00000"/>
                </a:solidFill>
                <a:latin typeface="Cambria"/>
                <a:ea typeface="Cambria"/>
              </a:rPr>
              <a:t>PROGETTI FINANZIATI DAL </a:t>
            </a:r>
            <a:r>
              <a:rPr lang="it-IT" sz="2400" b="1" spc="-1" dirty="0" smtClean="0">
                <a:solidFill>
                  <a:srgbClr val="C00000"/>
                </a:solidFill>
                <a:latin typeface="Cambria"/>
                <a:ea typeface="Cambria"/>
              </a:rPr>
              <a:t>MIM</a:t>
            </a:r>
            <a:endParaRPr lang="it-IT" sz="2400" b="1" spc="-1" dirty="0">
              <a:solidFill>
                <a:srgbClr val="C00000"/>
              </a:solidFill>
              <a:latin typeface="Cambria"/>
              <a:ea typeface="Cambria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0" b="24665"/>
          <a:stretch/>
        </p:blipFill>
        <p:spPr>
          <a:xfrm>
            <a:off x="2311831" y="121231"/>
            <a:ext cx="6071616" cy="79683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298448" y="1694811"/>
            <a:ext cx="841699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REALIZZAZIONE DI NUOVI EDIFICI SCOLASTICI PUBBLICI MEDIANTE SOSTITUZIONE EDILIZIA</a:t>
            </a:r>
          </a:p>
          <a:p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“Scuola secondaria di I Grado di Viale </a:t>
            </a:r>
            <a:r>
              <a:rPr lang="it-IT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Sarca</a:t>
            </a:r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24 (Municipio 9) - demolizione,  bonifica e ricostruzione dell'edificio scolastico”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</a:rPr>
              <a:t>€ 11.168.520,00</a:t>
            </a:r>
            <a:endParaRPr lang="it-IT" i="1" dirty="0">
              <a:solidFill>
                <a:srgbClr val="C00000"/>
              </a:solidFill>
            </a:endParaRPr>
          </a:p>
          <a:p>
            <a:r>
              <a:rPr lang="it-IT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it-IT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M2 - Rivoluzione verde e transizione ecologica, C3 - Efficienza energetica e riqualificazione degli edifici, I1.1 - Piano di sostituzione di edifici scolastici e di riqualificazione energetica</a:t>
            </a:r>
            <a:r>
              <a:rPr lang="it-IT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</a:p>
          <a:p>
            <a:endParaRPr lang="it-IT" sz="1400" i="1" dirty="0"/>
          </a:p>
        </p:txBody>
      </p:sp>
      <p:sp>
        <p:nvSpPr>
          <p:cNvPr id="10" name="Rettangolo 9"/>
          <p:cNvSpPr/>
          <p:nvPr/>
        </p:nvSpPr>
        <p:spPr>
          <a:xfrm>
            <a:off x="1340358" y="3322923"/>
            <a:ext cx="805647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REALIZZAZIONE DI STRUTTURE DA DESTINARE AD ASILI NIDO E SCUOLE DI INFANZIA</a:t>
            </a:r>
          </a:p>
          <a:p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Scuola dell'infanzia di Via Reni 1 (Municipio 3) - Demolizione, bonifica e ricostruzione dell'edificio scolastico”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</a:rPr>
              <a:t>€ </a:t>
            </a:r>
            <a:r>
              <a:rPr lang="it-IT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5.412.000,00</a:t>
            </a:r>
          </a:p>
          <a:p>
            <a:endParaRPr lang="it-IT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POTENZIAMENTO DEGLI SPAZI PER LE MENSE</a:t>
            </a:r>
          </a:p>
          <a:p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Risanamento strutturale - distributivo - impiantistico del centro cucine e del refettorio della scuola elementare di Via Anselmo da Baggio, 58-60 </a:t>
            </a:r>
            <a:endParaRPr lang="it-IT" b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Municipio 7)” </a:t>
            </a:r>
            <a:r>
              <a:rPr lang="it-IT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€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1.100.000,00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it-IT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it-IT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M4 - Istruzione e ricerca, C1 - Potenziamento dell’offerta dei servizi di istruzione: dagli asili nido alle Università, I1.1 - Piano per asili nido e scuole dell’infanzia e servizi di educazione e cura per la prima infanzia</a:t>
            </a:r>
            <a:r>
              <a:rPr lang="it-IT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). </a:t>
            </a:r>
          </a:p>
          <a:p>
            <a:pPr>
              <a:spcAft>
                <a:spcPts val="0"/>
              </a:spcAft>
            </a:pPr>
            <a:r>
              <a:rPr lang="it-IT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it-IT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2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5852158" y="918061"/>
            <a:ext cx="38602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400" b="1" spc="-1" dirty="0">
                <a:solidFill>
                  <a:srgbClr val="C00000"/>
                </a:solidFill>
                <a:latin typeface="Cambria"/>
                <a:ea typeface="Cambria"/>
              </a:rPr>
              <a:t>PROGETTI </a:t>
            </a:r>
            <a:r>
              <a:rPr lang="it-IT" sz="2400" b="1" spc="-1" dirty="0" smtClean="0">
                <a:solidFill>
                  <a:srgbClr val="C00000"/>
                </a:solidFill>
                <a:latin typeface="Cambria"/>
                <a:ea typeface="Cambria"/>
              </a:rPr>
              <a:t>IN ESSERE MIM</a:t>
            </a:r>
            <a:endParaRPr lang="it-IT" sz="2400" b="1" spc="-1" dirty="0">
              <a:solidFill>
                <a:srgbClr val="C00000"/>
              </a:solidFill>
              <a:latin typeface="Cambria"/>
              <a:ea typeface="Cambria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0" b="24665"/>
          <a:stretch/>
        </p:blipFill>
        <p:spPr>
          <a:xfrm>
            <a:off x="2311831" y="121231"/>
            <a:ext cx="6071616" cy="79683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536122" y="2497622"/>
            <a:ext cx="817626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 Demolizione 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 ricostruzione Scuola secondaria di I grado di  Via </a:t>
            </a:r>
            <a:r>
              <a:rPr lang="it-IT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Pizzigoni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9” </a:t>
            </a:r>
            <a:r>
              <a:rPr lang="it-IT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Municipio </a:t>
            </a:r>
            <a:r>
              <a:rPr lang="it-IT" b="1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  <a:p>
            <a:pPr>
              <a:buClr>
                <a:srgbClr val="FF0000"/>
              </a:buClr>
            </a:pP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19.000.000,00 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€ </a:t>
            </a:r>
            <a:r>
              <a:rPr lang="it-IT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QE iniziale  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 cui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11.000.000,00 </a:t>
            </a:r>
            <a:r>
              <a:rPr lang="it-IT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€ 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di </a:t>
            </a:r>
            <a:r>
              <a:rPr lang="it-IT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finanziamento (aumento FOI 10%) 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 </a:t>
            </a:r>
            <a:r>
              <a:rPr lang="it-IT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9.000.0000,00 + di risorse </a:t>
            </a:r>
            <a:r>
              <a:rPr lang="it-IT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proprie.</a:t>
            </a:r>
          </a:p>
          <a:p>
            <a:pPr>
              <a:buClr>
                <a:srgbClr val="FF0000"/>
              </a:buClr>
            </a:pPr>
            <a:endParaRPr lang="it-IT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endParaRPr lang="it-IT" sz="1000" dirty="0"/>
          </a:p>
          <a:p>
            <a:pPr>
              <a:buClr>
                <a:srgbClr val="FF0000"/>
              </a:buClr>
            </a:pP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 </a:t>
            </a:r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Bonifica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demolizione e ricostruzione  Scuola via </a:t>
            </a:r>
            <a:r>
              <a:rPr lang="it-IT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Scialoia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/via </a:t>
            </a:r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Trevi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”</a:t>
            </a:r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it-IT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rgbClr val="FF0000"/>
              </a:buClr>
            </a:pPr>
            <a:r>
              <a:rPr lang="it-IT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plesso scolastico composto da più edifici </a:t>
            </a:r>
            <a:r>
              <a:rPr lang="it-IT" sz="1600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(nido, infanzia, primaria, secondaria di primo grado, palestra e </a:t>
            </a:r>
            <a:r>
              <a:rPr lang="it-IT" sz="1600" i="1" dirty="0" err="1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civic</a:t>
            </a:r>
            <a:r>
              <a:rPr lang="it-IT" sz="1600" i="1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center)</a:t>
            </a:r>
            <a:r>
              <a:rPr lang="it-IT" sz="1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it-IT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progetto vincitore di un concorso internazionale 49.000.000,00 € di cui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30.000.000 €</a:t>
            </a:r>
            <a:r>
              <a:rPr lang="it-IT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di finanziamento e 19.000.0000,00 € </a:t>
            </a:r>
            <a:r>
              <a:rPr lang="it-IT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 </a:t>
            </a:r>
            <a:r>
              <a:rPr lang="it-IT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risorse </a:t>
            </a:r>
            <a:r>
              <a:rPr lang="it-IT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proprie.</a:t>
            </a:r>
            <a:endParaRPr lang="it-IT" i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8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" t="33937" r="512" b="24864"/>
          <a:stretch/>
        </p:blipFill>
        <p:spPr>
          <a:xfrm>
            <a:off x="1746504" y="173736"/>
            <a:ext cx="7150608" cy="94127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927373" y="897981"/>
            <a:ext cx="486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it-IT" sz="2400" b="1" spc="-1" dirty="0">
                <a:solidFill>
                  <a:srgbClr val="C00000"/>
                </a:solidFill>
                <a:latin typeface="Cambria"/>
                <a:ea typeface="Cambria"/>
              </a:rPr>
              <a:t>PROGETTI FINANZIATI DAL </a:t>
            </a:r>
            <a:r>
              <a:rPr lang="it-IT" sz="2400" b="1" spc="-1" dirty="0" smtClean="0">
                <a:solidFill>
                  <a:srgbClr val="C00000"/>
                </a:solidFill>
                <a:latin typeface="Cambria"/>
                <a:ea typeface="Cambria"/>
              </a:rPr>
              <a:t>MINT</a:t>
            </a:r>
            <a:endParaRPr lang="it-IT" sz="2400" b="1" spc="-1" dirty="0">
              <a:solidFill>
                <a:srgbClr val="C00000"/>
              </a:solidFill>
              <a:latin typeface="Cambria"/>
              <a:ea typeface="Cambria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512044" y="1955030"/>
            <a:ext cx="40371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PIANI URBANI INTEGRATI (PUI) </a:t>
            </a:r>
            <a:endParaRPr lang="it-IT" sz="20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512043" y="2344088"/>
            <a:ext cx="8276275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“Realizzazione di una scuola primaria in via Caduti in Missione di Pace - Quartiere </a:t>
            </a:r>
            <a:r>
              <a:rPr lang="it-IT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Rubattino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Municipio 3” </a:t>
            </a:r>
            <a:r>
              <a:rPr lang="it-IT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13.500.000,00 € </a:t>
            </a:r>
          </a:p>
          <a:p>
            <a:pPr algn="just">
              <a:spcAft>
                <a:spcPts val="0"/>
              </a:spcAft>
            </a:pPr>
            <a:endParaRPr lang="it-IT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“Risanamento conservativo dell’edificio sito in Viale Delle Rimembranze di Lambrate n. 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24, da destinare a uso scolastico</a:t>
            </a:r>
            <a:r>
              <a:rPr lang="it-IT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it-IT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18.000.000,00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</a:rPr>
              <a:t>€ </a:t>
            </a:r>
          </a:p>
          <a:p>
            <a:pPr>
              <a:spcAft>
                <a:spcPts val="0"/>
              </a:spcAft>
            </a:pPr>
            <a:endParaRPr lang="it-IT" sz="1400" i="1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1400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it-IT" sz="14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M5 - Inclusione e coesione, C2 - Infrastrutture sociali, famiglie, comunità e terzo settore, I2.2 - Piani Urbani Integrati).</a:t>
            </a:r>
          </a:p>
          <a:p>
            <a:pPr>
              <a:spcAft>
                <a:spcPts val="0"/>
              </a:spcAft>
            </a:pPr>
            <a:endParaRPr lang="it-IT" i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3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461516" y="1704124"/>
            <a:ext cx="8157972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“Scuola secondaria di I Grado di Viale </a:t>
            </a:r>
            <a:r>
              <a:rPr lang="it-IT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Sarca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24 (Municipio 9) - demolizione,  bonifica e ricostruzione dell'edificio scolastico”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</a:rPr>
              <a:t>€ </a:t>
            </a:r>
            <a:r>
              <a:rPr lang="it-IT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11.168.520,00</a:t>
            </a:r>
          </a:p>
          <a:p>
            <a:endParaRPr lang="it-IT" sz="1400" b="1" i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TEMPI di attuazione </a:t>
            </a:r>
            <a:r>
              <a:rPr lang="it-IT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milestone</a:t>
            </a:r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PNRR:</a:t>
            </a:r>
            <a:endParaRPr lang="it-IT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20/09/2023 per l’aggiudicazione dei lavori (MILESTON EU);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30/09/2023 per la progettazione esecutiva (verifica, validazione e approvazione) , per i soli enti che hanno aderito all’accordo con </a:t>
            </a:r>
            <a:r>
              <a:rPr lang="it-IT" sz="1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Invitalia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31/03/2024 per l’avvio dei lavori;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31/03/2026 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per la conclusione dei lavori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30/06/2026 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per il collaudo dei lavori</a:t>
            </a:r>
            <a:r>
              <a:rPr lang="it-IT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it-IT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IN CORSO: Progettazione 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definitiva / </a:t>
            </a:r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esecutiva </a:t>
            </a:r>
          </a:p>
          <a:p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(il progetto è esito di un concorso MIM vincitore Arch. Domenico </a:t>
            </a:r>
            <a:r>
              <a:rPr lang="it-IT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Chizzoniti</a:t>
            </a:r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  <a:endParaRPr lang="it-IT" sz="1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smtClean="0">
                <a:latin typeface="Times New Roman" panose="02020603050405020304" pitchFamily="18" charset="0"/>
              </a:rPr>
              <a:t>Il </a:t>
            </a:r>
            <a:r>
              <a:rPr lang="it-IT" sz="1400" dirty="0">
                <a:latin typeface="Times New Roman" panose="02020603050405020304" pitchFamily="18" charset="0"/>
              </a:rPr>
              <a:t>progetto prevede la realizzazione di un edificio che possa ospitare: </a:t>
            </a:r>
          </a:p>
          <a:p>
            <a:r>
              <a:rPr lang="it-IT" sz="1400" dirty="0">
                <a:latin typeface="Times New Roman" panose="02020603050405020304" pitchFamily="18" charset="0"/>
              </a:rPr>
              <a:t>     	</a:t>
            </a:r>
            <a:r>
              <a:rPr lang="it-IT" sz="1400" dirty="0" smtClean="0">
                <a:latin typeface="Times New Roman" panose="02020603050405020304" pitchFamily="18" charset="0"/>
              </a:rPr>
              <a:t>- 15 </a:t>
            </a:r>
            <a:r>
              <a:rPr lang="it-IT" sz="1400" dirty="0">
                <a:latin typeface="Times New Roman" panose="02020603050405020304" pitchFamily="18" charset="0"/>
              </a:rPr>
              <a:t>aule (5 cicli)</a:t>
            </a:r>
          </a:p>
          <a:p>
            <a:r>
              <a:rPr lang="it-IT" sz="1400" dirty="0">
                <a:latin typeface="Times New Roman" panose="02020603050405020304" pitchFamily="18" charset="0"/>
              </a:rPr>
              <a:t>	</a:t>
            </a:r>
            <a:r>
              <a:rPr lang="it-IT" sz="1400" dirty="0" smtClean="0">
                <a:latin typeface="Times New Roman" panose="02020603050405020304" pitchFamily="18" charset="0"/>
              </a:rPr>
              <a:t>- aule </a:t>
            </a:r>
            <a:r>
              <a:rPr lang="it-IT" sz="1400" dirty="0">
                <a:latin typeface="Times New Roman" panose="02020603050405020304" pitchFamily="18" charset="0"/>
              </a:rPr>
              <a:t>speciali/ </a:t>
            </a:r>
            <a:r>
              <a:rPr lang="it-IT" sz="1400" dirty="0" smtClean="0">
                <a:latin typeface="Times New Roman" panose="02020603050405020304" pitchFamily="18" charset="0"/>
              </a:rPr>
              <a:t>laboratori /palestra</a:t>
            </a:r>
            <a:endParaRPr lang="it-IT" sz="1400" dirty="0">
              <a:latin typeface="Times New Roman" panose="02020603050405020304" pitchFamily="18" charset="0"/>
            </a:endParaRPr>
          </a:p>
          <a:p>
            <a:r>
              <a:rPr lang="it-IT" sz="1400" dirty="0">
                <a:latin typeface="Times New Roman" panose="02020603050405020304" pitchFamily="18" charset="0"/>
              </a:rPr>
              <a:t>	</a:t>
            </a:r>
            <a:r>
              <a:rPr lang="it-IT" sz="1400" dirty="0" smtClean="0">
                <a:latin typeface="Times New Roman" panose="02020603050405020304" pitchFamily="18" charset="0"/>
              </a:rPr>
              <a:t>- laboratorio </a:t>
            </a:r>
            <a:r>
              <a:rPr lang="it-IT" sz="1400" dirty="0">
                <a:latin typeface="Times New Roman" panose="02020603050405020304" pitchFamily="18" charset="0"/>
              </a:rPr>
              <a:t>musica</a:t>
            </a:r>
          </a:p>
          <a:p>
            <a:r>
              <a:rPr lang="it-IT" sz="1400" dirty="0">
                <a:latin typeface="Times New Roman" panose="02020603050405020304" pitchFamily="18" charset="0"/>
              </a:rPr>
              <a:t>	</a:t>
            </a:r>
            <a:r>
              <a:rPr lang="it-IT" sz="1400" dirty="0" smtClean="0">
                <a:latin typeface="Times New Roman" panose="02020603050405020304" pitchFamily="18" charset="0"/>
              </a:rPr>
              <a:t>- agorà / piazza coperta </a:t>
            </a:r>
            <a:endParaRPr lang="it-IT" sz="1400" dirty="0">
              <a:latin typeface="Times New Roman" panose="02020603050405020304" pitchFamily="18" charset="0"/>
            </a:endParaRPr>
          </a:p>
          <a:p>
            <a:r>
              <a:rPr lang="it-IT" sz="1400" dirty="0">
                <a:latin typeface="Times New Roman" panose="02020603050405020304" pitchFamily="18" charset="0"/>
              </a:rPr>
              <a:t>	</a:t>
            </a:r>
            <a:r>
              <a:rPr lang="it-IT" sz="1400" dirty="0" smtClean="0">
                <a:latin typeface="Times New Roman" panose="02020603050405020304" pitchFamily="18" charset="0"/>
              </a:rPr>
              <a:t>- refettorio</a:t>
            </a:r>
            <a:endParaRPr lang="it-IT" sz="1400" dirty="0">
              <a:latin typeface="Times New Roman" panose="02020603050405020304" pitchFamily="18" charset="0"/>
            </a:endParaRPr>
          </a:p>
          <a:p>
            <a:r>
              <a:rPr lang="it-IT" sz="1400" dirty="0">
                <a:latin typeface="Times New Roman" panose="02020603050405020304" pitchFamily="18" charset="0"/>
              </a:rPr>
              <a:t>	</a:t>
            </a:r>
            <a:r>
              <a:rPr lang="it-IT" sz="1400" dirty="0" smtClean="0">
                <a:latin typeface="Times New Roman" panose="02020603050405020304" pitchFamily="18" charset="0"/>
              </a:rPr>
              <a:t>- spazi </a:t>
            </a:r>
            <a:r>
              <a:rPr lang="it-IT" sz="1400" dirty="0">
                <a:latin typeface="Times New Roman" panose="02020603050405020304" pitchFamily="18" charset="0"/>
              </a:rPr>
              <a:t>insegnanti / ufficio presidenza</a:t>
            </a:r>
          </a:p>
          <a:p>
            <a:r>
              <a:rPr lang="it-IT" sz="1400" dirty="0" smtClean="0">
                <a:latin typeface="Times New Roman" panose="02020603050405020304" pitchFamily="18" charset="0"/>
              </a:rPr>
              <a:t>L’edificio sarà realizzato garantendo alte prestazioni di sostenibilità ambientale </a:t>
            </a:r>
          </a:p>
          <a:p>
            <a:r>
              <a:rPr lang="it-IT" sz="1400" dirty="0" smtClean="0">
                <a:latin typeface="Times New Roman" panose="02020603050405020304" pitchFamily="18" charset="0"/>
              </a:rPr>
              <a:t>nel rispetto dei CAM e del principio DNSH.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it-IT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it-IT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it-IT" sz="1400" i="1" dirty="0">
              <a:solidFill>
                <a:srgbClr val="C00000"/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0" b="24665"/>
          <a:stretch/>
        </p:blipFill>
        <p:spPr>
          <a:xfrm>
            <a:off x="2311831" y="121231"/>
            <a:ext cx="6071616" cy="79683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558" y="3252199"/>
            <a:ext cx="1107225" cy="105727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r="35446"/>
          <a:stretch/>
        </p:blipFill>
        <p:spPr>
          <a:xfrm>
            <a:off x="6743428" y="4622444"/>
            <a:ext cx="2727355" cy="12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4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3754" r="29249"/>
          <a:stretch/>
        </p:blipFill>
        <p:spPr>
          <a:xfrm>
            <a:off x="1224181" y="1663773"/>
            <a:ext cx="3158979" cy="254861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205" y="4253105"/>
            <a:ext cx="2043912" cy="249934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0038" y="1623060"/>
            <a:ext cx="3666240" cy="258933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210" y="4227306"/>
            <a:ext cx="1872767" cy="1268266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4209" y="5528775"/>
            <a:ext cx="1872767" cy="131093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8"/>
          <a:srcRect r="50335"/>
          <a:stretch/>
        </p:blipFill>
        <p:spPr>
          <a:xfrm>
            <a:off x="6212099" y="4257078"/>
            <a:ext cx="3561359" cy="252858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6278" y="1693379"/>
            <a:ext cx="1753507" cy="122633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46278" y="2949318"/>
            <a:ext cx="1727180" cy="1226334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0" b="24665"/>
          <a:stretch/>
        </p:blipFill>
        <p:spPr>
          <a:xfrm>
            <a:off x="2311831" y="121231"/>
            <a:ext cx="6071616" cy="7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9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342644" y="1659743"/>
            <a:ext cx="8395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“Scuola dell'infanzia di Via Reni 1 (Municipio 3) - Demolizione, bonifica e ricostruzione dell'edificio scolastico”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</a:rPr>
              <a:t>€ 5.412.000,00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0" b="24665"/>
          <a:stretch/>
        </p:blipFill>
        <p:spPr>
          <a:xfrm>
            <a:off x="2311831" y="121231"/>
            <a:ext cx="6071616" cy="79683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562100" y="2509439"/>
            <a:ext cx="77282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TEMPI di attuazione </a:t>
            </a:r>
            <a:r>
              <a:rPr lang="it-IT" sz="1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milestone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PNRR:</a:t>
            </a:r>
            <a:endParaRPr lang="it-IT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30/06/2023 aggiudicazione lavori 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(raggiunta tramite aggiudicazione INVITALIA</a:t>
            </a:r>
            <a:r>
              <a:rPr lang="it-IT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Il 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termine per l’avvio dei lavori è il 30/11/2023, con il verbale di consegna dei </a:t>
            </a:r>
            <a:r>
              <a:rPr lang="it-IT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lavori;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La 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conclusione dei lavori è prevista entro il </a:t>
            </a:r>
            <a:r>
              <a:rPr lang="it-IT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31/12/2025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collaudo 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dei lavori con il relativo certificato è da realizzarsi entro il 30/06/2026. 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it-IT" sz="14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IN 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CORSO: </a:t>
            </a:r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Verifica progettazione esecutiva (progettista esterno CAIREPRO)</a:t>
            </a:r>
            <a:endParaRPr lang="it-IT" sz="14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pPr>
              <a:buClr>
                <a:schemeClr val="tx1"/>
              </a:buClr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Il Polo 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per l’infanzia 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prevede </a:t>
            </a:r>
            <a:r>
              <a:rPr lang="it-IT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150 bambini  infanzia + 32 bambini </a:t>
            </a:r>
            <a:r>
              <a:rPr lang="it-IT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nido</a:t>
            </a:r>
            <a:endParaRPr lang="it-IT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17488"/>
          <a:stretch/>
        </p:blipFill>
        <p:spPr>
          <a:xfrm>
            <a:off x="1681391" y="4407408"/>
            <a:ext cx="3275421" cy="159001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502" y="4290942"/>
            <a:ext cx="3299231" cy="1774548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859104" y="5997422"/>
            <a:ext cx="49792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Clr>
                <a:schemeClr val="tx1"/>
              </a:buClr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- Il nido prevede la creazione di due sezioni + spazi comuni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290566" y="6000004"/>
            <a:ext cx="40570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Clr>
                <a:schemeClr val="tx1"/>
              </a:buClr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- L’infanzia prevede 5 sezioni più spazi comuni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217555" y="6411504"/>
            <a:ext cx="39725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buClr>
                <a:schemeClr val="tx1"/>
              </a:buClr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- Sono previsti i locali per Milano ristorazione</a:t>
            </a:r>
            <a:endParaRPr lang="it-IT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92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554" y="1700247"/>
            <a:ext cx="3688607" cy="23382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0" b="24665"/>
          <a:stretch/>
        </p:blipFill>
        <p:spPr>
          <a:xfrm>
            <a:off x="2311831" y="121231"/>
            <a:ext cx="6071616" cy="79683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161" y="4070161"/>
            <a:ext cx="4548143" cy="2663685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5"/>
          <a:srcRect b="53444"/>
          <a:stretch/>
        </p:blipFill>
        <p:spPr>
          <a:xfrm>
            <a:off x="6026210" y="4104843"/>
            <a:ext cx="3373696" cy="129716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2609" y="5471256"/>
            <a:ext cx="2520898" cy="1200536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0848" y="1714892"/>
            <a:ext cx="3172600" cy="23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60" b="24665"/>
          <a:stretch/>
        </p:blipFill>
        <p:spPr>
          <a:xfrm>
            <a:off x="2330119" y="285823"/>
            <a:ext cx="6071616" cy="79683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325285" y="2822817"/>
            <a:ext cx="345319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TEMPI di attuazione </a:t>
            </a:r>
            <a:r>
              <a:rPr lang="it-IT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milestone</a:t>
            </a:r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PNRR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30/08/2023 </a:t>
            </a: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aggiudicazione lavori 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raggiunta</a:t>
            </a:r>
            <a:r>
              <a:rPr lang="it-IT" sz="1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it-IT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Il termine per l’avvio dei lavori è il 30/11/2023, con il verbale di consegna dei lavori;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La conclusione dei lavori è prevista entro il 31/12/2025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collaudo dei lavori con il relativo certificato è da realizzarsi entro il 30/06/2026. </a:t>
            </a:r>
          </a:p>
          <a:p>
            <a:endParaRPr lang="it-IT" sz="1400" b="1" dirty="0" smtClean="0">
              <a:solidFill>
                <a:srgbClr val="C00000"/>
              </a:solidFill>
              <a:latin typeface="Times New Roman" panose="02020603050405020304" pitchFamily="18" charset="0"/>
            </a:endParaRPr>
          </a:p>
          <a:p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IN </a:t>
            </a:r>
            <a:r>
              <a:rPr lang="it-IT" sz="1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CORSO: </a:t>
            </a:r>
            <a:r>
              <a:rPr lang="it-IT" sz="14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progettazione esecutiva congiunta con Milano Ristorazione </a:t>
            </a:r>
          </a:p>
        </p:txBody>
      </p:sp>
      <p:sp>
        <p:nvSpPr>
          <p:cNvPr id="6" name="Rettangolo 5"/>
          <p:cNvSpPr/>
          <p:nvPr/>
        </p:nvSpPr>
        <p:spPr>
          <a:xfrm>
            <a:off x="1424101" y="1625167"/>
            <a:ext cx="81405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“Risanamento strutturale - distributivo - impiantistico del centro cucine e del refettorio della scuola elementare di Via Anselmo da Baggio, 58-60 </a:t>
            </a:r>
          </a:p>
          <a:p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(Municipio 7)” </a:t>
            </a:r>
            <a:r>
              <a:rPr lang="it-IT" b="1" dirty="0">
                <a:solidFill>
                  <a:srgbClr val="C00000"/>
                </a:solidFill>
                <a:latin typeface="Times New Roman" panose="02020603050405020304" pitchFamily="18" charset="0"/>
              </a:rPr>
              <a:t>€ 1.100.000,00</a:t>
            </a:r>
            <a:r>
              <a:rPr lang="it-IT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it-IT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611" y="2898145"/>
            <a:ext cx="4847776" cy="295788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517904" y="6201249"/>
            <a:ext cx="8388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latin typeface="Times New Roman" panose="02020603050405020304" pitchFamily="18" charset="0"/>
              </a:rPr>
              <a:t>Sono previsti lavori di risanamento strutturale e impiantistico  adeguamento sismico con  introduzione di impianti tecnologicamente avanzati rispondenti a tutte le prescrizioni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413334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007256"/>
      </a:accent4>
      <a:accent5>
        <a:srgbClr val="1D1D72"/>
      </a:accent5>
      <a:accent6>
        <a:srgbClr val="6E6E6E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8F8F8F"/>
      </a:accent3>
      <a:accent4>
        <a:srgbClr val="007256"/>
      </a:accent4>
      <a:accent5>
        <a:srgbClr val="1D1D72"/>
      </a:accent5>
      <a:accent6>
        <a:srgbClr val="6E6E6E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a2eaaad-deb7-4523-a130-097ec6f0c91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E375AB4E0F66847B46618B5A687E80E" ma:contentTypeVersion="16" ma:contentTypeDescription="Creare un nuovo documento." ma:contentTypeScope="" ma:versionID="c1b5f2938cde897b41c048fd058aa879">
  <xsd:schema xmlns:xsd="http://www.w3.org/2001/XMLSchema" xmlns:xs="http://www.w3.org/2001/XMLSchema" xmlns:p="http://schemas.microsoft.com/office/2006/metadata/properties" xmlns:ns3="8a2eaaad-deb7-4523-a130-097ec6f0c91f" xmlns:ns4="6233a42c-9975-4f84-ac40-42de1eed2ef4" targetNamespace="http://schemas.microsoft.com/office/2006/metadata/properties" ma:root="true" ma:fieldsID="819a249a3e05110e957cdd6a76c1c1fc" ns3:_="" ns4:_="">
    <xsd:import namespace="8a2eaaad-deb7-4523-a130-097ec6f0c91f"/>
    <xsd:import namespace="6233a42c-9975-4f84-ac40-42de1eed2ef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2eaaad-deb7-4523-a130-097ec6f0c9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33a42c-9975-4f84-ac40-42de1eed2ef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7661DD-522A-4FE5-9960-6BC7FFB0BE34}">
  <ds:schemaRefs>
    <ds:schemaRef ds:uri="http://schemas.microsoft.com/office/infopath/2007/PartnerControls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6233a42c-9975-4f84-ac40-42de1eed2ef4"/>
    <ds:schemaRef ds:uri="http://schemas.microsoft.com/office/2006/documentManagement/types"/>
    <ds:schemaRef ds:uri="http://schemas.openxmlformats.org/package/2006/metadata/core-properties"/>
    <ds:schemaRef ds:uri="8a2eaaad-deb7-4523-a130-097ec6f0c91f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6EB23BB-3CA1-43DB-A1E4-CC6ADF48DD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88AC7E-D1E1-4CDD-90CE-9D8FD133AA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a2eaaad-deb7-4523-a130-097ec6f0c91f"/>
    <ds:schemaRef ds:uri="6233a42c-9975-4f84-ac40-42de1eed2e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4808</TotalTime>
  <Words>1341</Words>
  <Application>Microsoft Office PowerPoint</Application>
  <PresentationFormat>A4 (21x29,7 cm)</PresentationFormat>
  <Paragraphs>121</Paragraphs>
  <Slides>14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</vt:lpstr>
      <vt:lpstr>DejaVu Sans</vt:lpstr>
      <vt:lpstr>Symbol</vt:lpstr>
      <vt:lpstr>Tahoma</vt:lpstr>
      <vt:lpstr>Times New Roman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Silvia Rovati</dc:creator>
  <dc:description/>
  <cp:lastModifiedBy>Martina Magnani</cp:lastModifiedBy>
  <cp:revision>245</cp:revision>
  <cp:lastPrinted>2023-09-06T10:36:10Z</cp:lastPrinted>
  <dcterms:modified xsi:type="dcterms:W3CDTF">2023-09-27T09:28:03Z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0x0101005E375AB4E0F66847B46618B5A687E80E</vt:lpwstr>
  </property>
  <property fmtid="{D5CDD505-2E9C-101B-9397-08002B2CF9AE}" pid="3" name="Notes">
    <vt:i4>1</vt:i4>
  </property>
  <property fmtid="{D5CDD505-2E9C-101B-9397-08002B2CF9AE}" pid="4" name="PresentationFormat">
    <vt:lpwstr>A4 (21x29,7 cm)</vt:lpwstr>
  </property>
  <property fmtid="{D5CDD505-2E9C-101B-9397-08002B2CF9AE}" pid="5" name="Slides">
    <vt:i4>23</vt:i4>
  </property>
</Properties>
</file>