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6" r:id="rId3"/>
    <p:sldId id="267" r:id="rId4"/>
    <p:sldId id="257" r:id="rId5"/>
    <p:sldId id="259" r:id="rId6"/>
    <p:sldId id="268" r:id="rId7"/>
    <p:sldId id="269" r:id="rId8"/>
    <p:sldId id="260" r:id="rId9"/>
    <p:sldId id="27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99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47D4C-0771-440C-8E48-ABBC1EFCFD04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5C9FF-1972-4ED6-A66C-413688480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3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FDC437A-7EFE-4B0A-AF55-FAE7FBC4E247}" type="slidenum">
              <a:rPr lang="it-IT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it-IT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1774825"/>
            <a:ext cx="1588" cy="8842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 smtClean="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05FEEC1F-8E88-443D-9159-E2BE15AEE628}" type="slidenum">
              <a:rPr lang="it-IT">
                <a:solidFill>
                  <a:srgbClr val="000000"/>
                </a:solidFill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E762468-FA5E-46A7-B1D5-6F79C089509B}" type="slidenum">
              <a:rPr lang="it-IT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it-IT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34488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C016-F0F9-4C02-A269-7831DE75A0B6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140-A50F-40A6-84EB-10B3D10A70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05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C016-F0F9-4C02-A269-7831DE75A0B6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140-A50F-40A6-84EB-10B3D10A70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99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C016-F0F9-4C02-A269-7831DE75A0B6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140-A50F-40A6-84EB-10B3D10A70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09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C016-F0F9-4C02-A269-7831DE75A0B6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140-A50F-40A6-84EB-10B3D10A70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39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C016-F0F9-4C02-A269-7831DE75A0B6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140-A50F-40A6-84EB-10B3D10A70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85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C016-F0F9-4C02-A269-7831DE75A0B6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140-A50F-40A6-84EB-10B3D10A70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59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C016-F0F9-4C02-A269-7831DE75A0B6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140-A50F-40A6-84EB-10B3D10A70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68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C016-F0F9-4C02-A269-7831DE75A0B6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140-A50F-40A6-84EB-10B3D10A70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69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C016-F0F9-4C02-A269-7831DE75A0B6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140-A50F-40A6-84EB-10B3D10A70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35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C016-F0F9-4C02-A269-7831DE75A0B6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140-A50F-40A6-84EB-10B3D10A70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54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C016-F0F9-4C02-A269-7831DE75A0B6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140-A50F-40A6-84EB-10B3D10A70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12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t="-14000" r="64000" b="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C016-F0F9-4C02-A269-7831DE75A0B6}" type="datetimeFigureOut">
              <a:rPr lang="it-IT" smtClean="0"/>
              <a:t>22/05/2025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CF140-A50F-40A6-84EB-10B3D10A70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07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708" y="1211567"/>
            <a:ext cx="6377354" cy="378014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36735" y="4866473"/>
            <a:ext cx="10839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Ogni </a:t>
            </a:r>
            <a:r>
              <a:rPr lang="it-IT" sz="3600" dirty="0"/>
              <a:t>giorno lavoriamo per migliorare e promuovere il benessere, </a:t>
            </a:r>
            <a:r>
              <a:rPr lang="it-IT" sz="3600" dirty="0" smtClean="0"/>
              <a:t>l’autonomia, l’inclusione sociale:</a:t>
            </a:r>
          </a:p>
          <a:p>
            <a:pPr algn="ctr"/>
            <a:r>
              <a:rPr lang="it-IT" sz="3600" dirty="0" smtClean="0"/>
              <a:t> il progetto di vita</a:t>
            </a:r>
            <a:endParaRPr lang="it-IT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062" y="0"/>
            <a:ext cx="3219938" cy="157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2915" y="1642086"/>
            <a:ext cx="6096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900" dirty="0" smtClean="0"/>
              <a:t>DISTURBO </a:t>
            </a:r>
            <a:r>
              <a:rPr lang="it-IT" sz="900" dirty="0"/>
              <a:t>GENERALIZZATO DELLO SVILUPPO </a:t>
            </a:r>
            <a:endParaRPr lang="it-IT" sz="900" dirty="0" smtClean="0"/>
          </a:p>
          <a:p>
            <a:r>
              <a:rPr lang="it-IT" sz="900" dirty="0" smtClean="0"/>
              <a:t>LIVELLO </a:t>
            </a:r>
            <a:r>
              <a:rPr lang="it-IT" sz="900" dirty="0"/>
              <a:t>DI GRAVITA' 3 SECONDO IL DSM5</a:t>
            </a:r>
          </a:p>
          <a:p>
            <a:r>
              <a:rPr lang="it-IT" sz="900" dirty="0"/>
              <a:t>DISTURBO GENERALIZZATO DELLO SVILUPPO IN SINDROME DA DELEZIONE - OSTEODISTROFIA EREDITARIA DI ALBRIGHT,TIPO3  CONDIZIONE DI EMIGRAZIONE</a:t>
            </a:r>
          </a:p>
          <a:p>
            <a:r>
              <a:rPr lang="it-IT" sz="900" dirty="0"/>
              <a:t>DISTURBO GENERALIZZATO DELLO SVILUPPO NON ALTRIMENTI SPECIFICATO - ALTRE ANOMALIE CROMOSOMICHE SPECIFICATE - CONDIZIONE DI EMIGRAZIONE</a:t>
            </a:r>
          </a:p>
          <a:p>
            <a:r>
              <a:rPr lang="it-IT" sz="900" dirty="0"/>
              <a:t>DISTURBO INTERCINETICO NON SPECIFICATO E DISTURBO DEL LINGUAGGIO ESPRESSIVO IN BAMBINO CON IPERTROFIA ADENOIDI E TONSILLE</a:t>
            </a:r>
          </a:p>
          <a:p>
            <a:r>
              <a:rPr lang="it-IT" sz="900" dirty="0"/>
              <a:t>DISTURBO MISTO ANSIOSO DEPRESSIVO E DISTURBI DELL'APPRENDIMENTO NAS</a:t>
            </a:r>
          </a:p>
          <a:p>
            <a:r>
              <a:rPr lang="it-IT" sz="900" dirty="0"/>
              <a:t>DISTURBO MISTO DEGLI APPRENDIMENTI; DISTURBO EMOZIONALE DELL'INFANZIA NON SPECIFICATO</a:t>
            </a:r>
          </a:p>
          <a:p>
            <a:r>
              <a:rPr lang="it-IT" sz="900" dirty="0"/>
              <a:t>DISTURBO MISTO DEL LINGUAGGIO - DISTURBO MISTO DELL'APPRENDIMENTO</a:t>
            </a:r>
          </a:p>
          <a:p>
            <a:r>
              <a:rPr lang="it-IT" sz="900" dirty="0"/>
              <a:t>DISTURBO MISTO DEL LINGUAGGIO ESPRESSIVO E RECETTIVO DI GRADO SEVERO;QUOZIENTE INTELLETTIVO BORDERLINE IMMATURITÀ DELLO SVILUPPO PSICOMOTORIO BILINGUISMO INEFFICACE E SCARSA INTEGRAZIONE SOCIALE</a:t>
            </a:r>
          </a:p>
          <a:p>
            <a:r>
              <a:rPr lang="it-IT" sz="900" dirty="0"/>
              <a:t>DISTURBO MISTO DEL LINGUAGGIO IN FUNZIONAMENTO COGNITIVO LIMITE</a:t>
            </a:r>
          </a:p>
          <a:p>
            <a:r>
              <a:rPr lang="it-IT" sz="900" dirty="0"/>
              <a:t>DISTURBO MISTO DEL LINGUAGGIO,TRATTI DI INIBIZIONE,IPOACUSIA TRASMISSIVA BILATERALE DI LIEVE ENTITA' IN SOGGETTO AFFETTO DA PROBABILE PATOLOGIA ED EZIOLOGIA GENETICO-COSTITUZIONALE,IN CORSO DI ACCERTAMENTO</a:t>
            </a:r>
          </a:p>
          <a:p>
            <a:r>
              <a:rPr lang="it-IT" sz="900" dirty="0"/>
              <a:t>DISTURBO MISTO DELL'APPRENDIMENTO E FUNZIONAMENTO INTELLETTIVO LIMITE IN PREGRESSE CONVULSIONI FEBBRILI</a:t>
            </a:r>
          </a:p>
          <a:p>
            <a:r>
              <a:rPr lang="it-IT" sz="900" dirty="0"/>
              <a:t>DISTURBO MISTO DELLÌESPRESSIONE E DELLA RICEZIONE DEL LINGUAGGIO IN ATTENDIBILE SINDROME X FRAGILE AI TEST DI PRIMO LIVELLO</a:t>
            </a:r>
          </a:p>
          <a:p>
            <a:r>
              <a:rPr lang="it-IT" sz="900" dirty="0"/>
              <a:t>"DISTURBO MISTO DELLO SVILUPPO ASSOCIATO AD ALTERAZIONE CROMOSOMICA</a:t>
            </a:r>
          </a:p>
          <a:p>
            <a:r>
              <a:rPr lang="it-IT" sz="900" dirty="0"/>
              <a:t>DISTURBO ASPECIFICO DELLE ABILITÀ SCOLASTICHE (F81.9)</a:t>
            </a:r>
          </a:p>
          <a:p>
            <a:r>
              <a:rPr lang="it-IT" sz="900" dirty="0"/>
              <a:t>DISTURBO EMOZIONALE DELL'INFANZIA NON SPECIFICATO (F93.9)</a:t>
            </a:r>
          </a:p>
          <a:p>
            <a:r>
              <a:rPr lang="it-IT" sz="900" dirty="0"/>
              <a:t>CONDIZIONE DI EMIGRAZIONE (Z60.3)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2915" y="1160474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900" dirty="0"/>
              <a:t>DISTURBO EVOLUTIVO DELL'ELOQUIO E DEL LINGUAGGIO E DISTURBO DEL FUNZIONAMENTO SOCIALE DELL'INFANZIA NAS.</a:t>
            </a:r>
          </a:p>
          <a:p>
            <a:r>
              <a:rPr lang="it-IT" sz="900" dirty="0"/>
              <a:t>DISTURBO EVOLUTIVO DELL'ELOQUIO E DEL LINGUAGGIO,NON SPECIFICATO-DISTURBO EMOZIONALE DELL'INFANZIA NON SPECIFICATO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189905" y="5401518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900" dirty="0"/>
              <a:t>DISTURBO DELLO SPETTRO AUTISTICO-RITARDO DELLO SVILUPPO COGNITIVO DI GRADO LIEVE</a:t>
            </a:r>
          </a:p>
          <a:p>
            <a:r>
              <a:rPr lang="it-IT" sz="900" dirty="0"/>
              <a:t>DISTURBO DELLO SPETTRO DELL’AUTISMO, LIVELLO DI GRAVITÀ ATTUALE 1</a:t>
            </a:r>
          </a:p>
          <a:p>
            <a:r>
              <a:rPr lang="it-IT" sz="900" dirty="0"/>
              <a:t>DISTURBO EVOLUTIVO GLOBALE</a:t>
            </a:r>
          </a:p>
          <a:p>
            <a:r>
              <a:rPr lang="it-IT" sz="900" dirty="0"/>
              <a:t>DISTURBO EVOLUTIVO GLOBALE NON SPECIFICATO</a:t>
            </a:r>
          </a:p>
          <a:p>
            <a:r>
              <a:rPr lang="it-IT" sz="900" dirty="0"/>
              <a:t>DISTURBO EVOLUTIVO SPECIFICO DELLA FUNZIONE MOTORIA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873383" y="1537500"/>
            <a:ext cx="6174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DISTIMIA</a:t>
            </a:r>
          </a:p>
        </p:txBody>
      </p:sp>
      <p:sp>
        <p:nvSpPr>
          <p:cNvPr id="8" name="Rettangolo 7"/>
          <p:cNvSpPr/>
          <p:nvPr/>
        </p:nvSpPr>
        <p:spPr>
          <a:xfrm>
            <a:off x="3827356" y="1642086"/>
            <a:ext cx="17540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OBESITA’ DA ECCESSO CALORICO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81410" y="4893687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900" dirty="0"/>
              <a:t>DISTURBO EVOLUTIVO SPECIFICO MISTO</a:t>
            </a:r>
          </a:p>
          <a:p>
            <a:r>
              <a:rPr lang="it-IT" sz="900" dirty="0"/>
              <a:t>DISTURBO EVOLUTIVO SPECIFICO MISTO CON MAGGIOR COMPROMISSIONE DELL'AREA DEL LINGUAGGIO E TENDENZA ALL'ISOLAMENTO;DISTURBO DEL LINGUAGGIO ESPRESSIVO-RECETTIVO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163291" y="115680"/>
            <a:ext cx="6096000" cy="66018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900" dirty="0" smtClean="0"/>
              <a:t>NELLO </a:t>
            </a:r>
            <a:r>
              <a:rPr lang="it-IT" sz="900" dirty="0"/>
              <a:t>SPEECH E FRAGILITA' NELLACOMPRENSIONE MORFO-SINTATTICA</a:t>
            </a:r>
          </a:p>
          <a:p>
            <a:r>
              <a:rPr lang="it-IT" sz="900" dirty="0"/>
              <a:t>DISTURBO SPECIFICO DELLA LETTURA E COMPRENSIONE, DISPLESSIA DI GRADO MODERATO;DISTURBO SEPCIDICO DELLA COMPITAZIONE;DISORTOGRAFIA DI GRADO LIEVE;DISGRAFIA DI GRADO LIEVE</a:t>
            </a:r>
          </a:p>
          <a:p>
            <a:r>
              <a:rPr lang="it-IT" sz="900" dirty="0"/>
              <a:t>DISTURBO SPECIFICO DELLA LETTURA; DISTURBO SPECIFICO DELLA COMPITAZIONE</a:t>
            </a:r>
          </a:p>
          <a:p>
            <a:r>
              <a:rPr lang="it-IT" sz="900" dirty="0"/>
              <a:t>EMIPARESI DX IN ESITO AD ASPORTAZIONE CHIRURGICA DI MENINGIOMA</a:t>
            </a:r>
          </a:p>
          <a:p>
            <a:r>
              <a:rPr lang="it-IT" sz="900" dirty="0"/>
              <a:t>EMIPARESI DX SPASTICA, AFASIA ESPRESSIVA, RALLENTAMENTO IDEOMOTORIO</a:t>
            </a:r>
          </a:p>
          <a:p>
            <a:r>
              <a:rPr lang="it-IT" sz="900" dirty="0"/>
              <a:t>EMIPARESI FACIOBRACHIOCRURALE DX IN ESITO AD ICTUS ISCHEMICO</a:t>
            </a:r>
          </a:p>
          <a:p>
            <a:r>
              <a:rPr lang="it-IT" sz="900" dirty="0"/>
              <a:t>EMIPARESI FBC DX IN ESITO A LESIONE ISCHEMICA</a:t>
            </a:r>
          </a:p>
          <a:p>
            <a:r>
              <a:rPr lang="it-IT" sz="900" dirty="0"/>
              <a:t>EMIPARESI SIN IN ESITO AD EMORAGGIA INTRAPARENCHIMALE NUCLEO-CAPSULARE DX</a:t>
            </a:r>
          </a:p>
          <a:p>
            <a:r>
              <a:rPr lang="it-IT" sz="900" dirty="0"/>
              <a:t>EMIPARESI SIN IN ESITO AD ICTUS CEREBRALE DI TIPO ISCHEMICO</a:t>
            </a:r>
          </a:p>
          <a:p>
            <a:r>
              <a:rPr lang="it-IT" sz="900" dirty="0"/>
              <a:t>EMIPARESI SINISTRA</a:t>
            </a:r>
          </a:p>
          <a:p>
            <a:r>
              <a:rPr lang="it-IT" sz="900" dirty="0"/>
              <a:t>EMIPARESI SINISTRA INFANTILE,DIABETE INSULINODIPENDENTE</a:t>
            </a:r>
          </a:p>
          <a:p>
            <a:r>
              <a:rPr lang="it-IT" sz="900" dirty="0"/>
              <a:t>EMIPARESI SPASTICA DESTRA</a:t>
            </a:r>
          </a:p>
          <a:p>
            <a:r>
              <a:rPr lang="it-IT" sz="900" dirty="0"/>
              <a:t>EMIPARESI SPASTICA SN.</a:t>
            </a:r>
          </a:p>
          <a:p>
            <a:r>
              <a:rPr lang="it-IT" sz="900" dirty="0"/>
              <a:t>EMIPARESI SPASTICA SN. - EPILESSIA SINTOMATICA IN ESITI DI SOFFERENZA PERINATALE</a:t>
            </a:r>
          </a:p>
          <a:p>
            <a:r>
              <a:rPr lang="it-IT" sz="900" dirty="0"/>
              <a:t>SINDROME CINETICA IN BPCO</a:t>
            </a:r>
          </a:p>
          <a:p>
            <a:r>
              <a:rPr lang="it-IT" sz="900" dirty="0"/>
              <a:t>SINDROME DA DELEZIONE CROMOSOMICA (Q93.4)- RITARDO COGNITIVO(F70)-RITARDO PSICOMOTORIO E DEFICIT DEL LINGUAGGIO</a:t>
            </a:r>
          </a:p>
          <a:p>
            <a:r>
              <a:rPr lang="it-IT" sz="900" dirty="0"/>
              <a:t>SINDROME DA MICRODUPLICAZIONE CON RITARDO PSICOMOTORIO DI GRADO MODERATO E DISTURBO DELLO SPETTRO AUTISTICO- CONDIZIONE DI EMIGRAZIONE (Z60.3)</a:t>
            </a:r>
          </a:p>
          <a:p>
            <a:r>
              <a:rPr lang="it-IT" sz="900" dirty="0" smtClean="0"/>
              <a:t>SINDROME </a:t>
            </a:r>
            <a:r>
              <a:rPr lang="it-IT" sz="900" dirty="0"/>
              <a:t>POLIMALFORMATIVA COMPLESSA DI N.D.D., MARCATA IPOGAMMAGLOBULINEMIA TIPO IGG E RECENTE ARTRITE SETTICA CON OSTEOMIELITE ANCA DX - RITARDO PSICOMOTORIO GLOBALE CON COINVOLGIMENTO DEL LINGUAGGIO</a:t>
            </a:r>
          </a:p>
          <a:p>
            <a:r>
              <a:rPr lang="it-IT" sz="900" dirty="0"/>
              <a:t>SINDROME PRIMITIVA DEL MIDOLLO ANCORATO;TETHERE COD</a:t>
            </a:r>
          </a:p>
          <a:p>
            <a:r>
              <a:rPr lang="it-IT" sz="900" dirty="0"/>
              <a:t>SINDROMI MALFORMATIVE CONGENITE ASSOCIATE A BASSA STATURA(S.SECKEL)-IPOACUSIA NEUROSENSORIALE BILATERALE-SINDROME ANSIOSA GENERALIZZATA-RITARDO MENTALE LIEVE</a:t>
            </a:r>
          </a:p>
          <a:p>
            <a:r>
              <a:rPr lang="it-IT" sz="900" dirty="0"/>
              <a:t>PARALISI CELEBRALE INFANTILE</a:t>
            </a:r>
          </a:p>
          <a:p>
            <a:r>
              <a:rPr lang="it-IT" sz="900" dirty="0"/>
              <a:t>PARALISI CEREBRALE A PREVALENTE ESPRESSIONE ARTI INFERIORI IN PREMATURITA'</a:t>
            </a:r>
          </a:p>
          <a:p>
            <a:r>
              <a:rPr lang="it-IT" sz="900" dirty="0"/>
              <a:t>PARALISI CEREBRALE INFANTILE CON COMPLESSO QUADRO CARATTERIZZATO DA ENCEFALOMALACIA- RITARDO NEUROPSICOMOTORIO -DEFICIT VISIVO CENTRALE-EPILESSIA</a:t>
            </a:r>
          </a:p>
          <a:p>
            <a:r>
              <a:rPr lang="it-IT" sz="900" dirty="0"/>
              <a:t>PARALISI VII NERVO CRANICO;LESIONE NERVO SCIATICO POPLITEO ESTERNO;IPOTROFIA MUSCOLARE DIFFUSA</a:t>
            </a:r>
          </a:p>
          <a:p>
            <a:r>
              <a:rPr lang="it-IT" sz="900" dirty="0"/>
              <a:t>PARAPARESI  SPASTICA-RITARDO MENTALE LIEVE-IPOVISUS</a:t>
            </a:r>
          </a:p>
          <a:p>
            <a:r>
              <a:rPr lang="it-IT" sz="900" dirty="0"/>
              <a:t>PARAPARESI DA LESIONE MIDOLLARE INCOMPLETA</a:t>
            </a:r>
          </a:p>
          <a:p>
            <a:r>
              <a:rPr lang="it-IT" sz="900" dirty="0"/>
              <a:t>PARAPARESI IN ESITI DI MIELOMENINGOCELE CORRETTO CHIRURGICAMENTE ASSOCIATO A SINDROME DI CHIARI TIPO II OPERATA - PORTATRICE DI DVA (IN VENA CAVA) - ALVO E VESCICA NEUROLOGICI - CEFALEE RICORRENTI IN ERNIE CERVICALI MULTIPLE - PORTATRICE DI CAGE METALLICHE C4-C5 - SCOLIOSI</a:t>
            </a:r>
          </a:p>
          <a:p>
            <a:r>
              <a:rPr lang="it-IT" sz="900" dirty="0"/>
              <a:t>PARAPARESI SPASTICA</a:t>
            </a:r>
          </a:p>
          <a:p>
            <a:r>
              <a:rPr lang="it-IT" sz="900" dirty="0"/>
              <a:t>PARAPARESI SPASTICA  - EPILESSIA</a:t>
            </a:r>
          </a:p>
          <a:p>
            <a:r>
              <a:rPr lang="it-IT" sz="900" dirty="0"/>
              <a:t>PARAPARESI SPASTICA EREDITARIA</a:t>
            </a:r>
          </a:p>
          <a:p>
            <a:r>
              <a:rPr lang="it-IT" sz="900" dirty="0"/>
              <a:t>PARAPARESI SPASTICA FAMILIARE</a:t>
            </a:r>
          </a:p>
          <a:p>
            <a:r>
              <a:rPr lang="it-IT" sz="900" dirty="0"/>
              <a:t>DIPARESI ARTI SUPERIORI E IDROCEFALO DERIVATO IN SOGGETTO AFFETTO DA SINDROME DI CHIARI TIPO I</a:t>
            </a:r>
          </a:p>
          <a:p>
            <a:r>
              <a:rPr lang="it-IT" sz="900" dirty="0"/>
              <a:t>DIPARESI SPASTICA</a:t>
            </a:r>
          </a:p>
          <a:p>
            <a:r>
              <a:rPr lang="it-IT" sz="900" dirty="0"/>
              <a:t>DIPARESI SPASTICA IN ESITI DI PCI</a:t>
            </a:r>
          </a:p>
          <a:p>
            <a:r>
              <a:rPr lang="it-IT" sz="900" dirty="0"/>
              <a:t>SCLEROSI MULTIPLA</a:t>
            </a:r>
          </a:p>
          <a:p>
            <a:r>
              <a:rPr lang="it-IT" sz="900" dirty="0"/>
              <a:t>"SCLEROSI MULTIPLA - PARAPARESI DI GRADO LIEVE -  </a:t>
            </a:r>
          </a:p>
          <a:p>
            <a:r>
              <a:rPr lang="it-IT" sz="900" dirty="0"/>
              <a:t>DISTACCO PARZIALE DI RETINA OCCHIO DX."</a:t>
            </a:r>
          </a:p>
          <a:p>
            <a:r>
              <a:rPr lang="it-IT" sz="900" dirty="0"/>
              <a:t>DIPLEGIA FLACCIDA IN LEUCOENCEFALOMIELOPATIA DI VEROSIMILE ORIGINE GENETICO/AUTOIMMUNE</a:t>
            </a:r>
          </a:p>
          <a:p>
            <a:r>
              <a:rPr lang="it-IT" sz="900" dirty="0" smtClean="0"/>
              <a:t>COMPLESSI </a:t>
            </a:r>
            <a:endParaRPr lang="it-IT" sz="900" dirty="0"/>
          </a:p>
        </p:txBody>
      </p:sp>
      <p:sp>
        <p:nvSpPr>
          <p:cNvPr id="11" name="Rettangolo 10"/>
          <p:cNvSpPr/>
          <p:nvPr/>
        </p:nvSpPr>
        <p:spPr>
          <a:xfrm>
            <a:off x="189905" y="61110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900" dirty="0"/>
              <a:t>DISTURBO MISTO DELLO SVILUPPO CON MAGGIOR COMPROMISSIONE DELLE ABILITA' COMUNICATIVE E RELAZIONALI</a:t>
            </a:r>
          </a:p>
          <a:p>
            <a:r>
              <a:rPr lang="it-IT" sz="900" dirty="0"/>
              <a:t>DISTURBO MISTO DELLO SVILUPPO CON MAGGIOR COMPROMISSIONE DELLE ABILITA' COMUNICATIVE E RELAZIONALI; DISTURBO DELL'ATTENZIONE SENZA IPERATTIVITA', IN QI NELLA NORMA; PROLASSO MITRALICO</a:t>
            </a:r>
          </a:p>
          <a:p>
            <a:r>
              <a:rPr lang="it-IT" sz="900" dirty="0"/>
              <a:t>DISTURBO MISTO DELLO SVILUPPO-DISPRASSIA CON LASSITA' DEI LEGAMENTI E IPOTONIA ASSOCIATA A QUALCHE DIFFICOLTA</a:t>
            </a:r>
            <a:r>
              <a:rPr lang="it-IT" sz="900" dirty="0" smtClean="0"/>
              <a:t>'</a:t>
            </a:r>
            <a:endParaRPr lang="it-IT" sz="900" dirty="0"/>
          </a:p>
        </p:txBody>
      </p:sp>
      <p:sp>
        <p:nvSpPr>
          <p:cNvPr id="13" name="Rettangolo 12"/>
          <p:cNvSpPr/>
          <p:nvPr/>
        </p:nvSpPr>
        <p:spPr>
          <a:xfrm>
            <a:off x="2701234" y="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900" dirty="0"/>
              <a:t>SINDROME DELL'X FRAGILE CON COMPORTAMENTO DI TIPO </a:t>
            </a:r>
            <a:r>
              <a:rPr lang="it-IT" sz="900" dirty="0" smtClean="0"/>
              <a:t>AUTISTICO</a:t>
            </a:r>
          </a:p>
          <a:p>
            <a:r>
              <a:rPr lang="it-IT" sz="900" dirty="0" smtClean="0"/>
              <a:t>E ASSENZA </a:t>
            </a:r>
            <a:r>
              <a:rPr lang="it-IT" sz="900" dirty="0"/>
              <a:t>DI LINGUAGGIO VERBALE</a:t>
            </a:r>
          </a:p>
          <a:p>
            <a:r>
              <a:rPr lang="it-IT" sz="900" dirty="0"/>
              <a:t>SINDROME DI CORNELIA DE LANGE</a:t>
            </a:r>
          </a:p>
          <a:p>
            <a:r>
              <a:rPr lang="it-IT" sz="900" dirty="0"/>
              <a:t>SINDROME DI DOWN</a:t>
            </a:r>
          </a:p>
          <a:p>
            <a:r>
              <a:rPr lang="it-IT" sz="900" dirty="0"/>
              <a:t>SINDROME DI DOWN (MOSAICISMO 11%)</a:t>
            </a:r>
          </a:p>
          <a:p>
            <a:r>
              <a:rPr lang="it-IT" sz="900" dirty="0"/>
              <a:t>SINDROME DI DOWN ASSOCIATA A SINDROME DI LENNOX-GASTAUT</a:t>
            </a:r>
          </a:p>
          <a:p>
            <a:r>
              <a:rPr lang="it-IT" sz="900" dirty="0"/>
              <a:t>SINDROME DI PRADER-WILLY</a:t>
            </a:r>
          </a:p>
          <a:p>
            <a:r>
              <a:rPr lang="it-IT" sz="900" dirty="0"/>
              <a:t>SINDROME DI RETT - EPILESSIA</a:t>
            </a:r>
          </a:p>
        </p:txBody>
      </p:sp>
    </p:spTree>
    <p:extLst>
      <p:ext uri="{BB962C8B-B14F-4D97-AF65-F5344CB8AC3E}">
        <p14:creationId xmlns:p14="http://schemas.microsoft.com/office/powerpoint/2010/main" val="20128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1845" y="112706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800" dirty="0" smtClean="0"/>
              <a:t>DISTURBO </a:t>
            </a:r>
            <a:r>
              <a:rPr lang="it-IT" sz="800" dirty="0"/>
              <a:t>SPECIFICO DELLA LETTURA E COMPRENSIONE, DISPLESSIA DI GRADO MODERATO;DISTURBO SEPCIDICO DELLA COMPITAZIONE;DISORTOGRAFIA DI GRADO LIEVE;DISGRAFIA DI GRADO LIEVE</a:t>
            </a:r>
          </a:p>
          <a:p>
            <a:r>
              <a:rPr lang="it-IT" sz="800" dirty="0"/>
              <a:t>DISTURBO SPECIFICO DELLA LETTURA; DISTURBO SPECIFICO DELLA COMPITAZIONE</a:t>
            </a:r>
          </a:p>
          <a:p>
            <a:r>
              <a:rPr lang="it-IT" sz="800" dirty="0"/>
              <a:t>EMIPARESI DX IN ESITO AD ASPORTAZIONE CHIRURGICA DI MENINGIOMA</a:t>
            </a:r>
          </a:p>
          <a:p>
            <a:r>
              <a:rPr lang="it-IT" sz="800" dirty="0"/>
              <a:t>EMIPARESI DX SPASTICA, AFASIA ESPRESSIVA, RALLENTAMENTO IDEOMOTORIO</a:t>
            </a:r>
          </a:p>
          <a:p>
            <a:r>
              <a:rPr lang="it-IT" sz="800" dirty="0"/>
              <a:t>EMIPARESI FACIOBRACHIOCRURALE DX IN ESITO AD ICTUS ISCHEMICO</a:t>
            </a:r>
          </a:p>
          <a:p>
            <a:r>
              <a:rPr lang="it-IT" sz="800" dirty="0"/>
              <a:t>EMIPARESI FBC DX IN ESITO A LESIONE ISCHEMICA</a:t>
            </a:r>
          </a:p>
          <a:p>
            <a:r>
              <a:rPr lang="it-IT" sz="800" dirty="0"/>
              <a:t>EMIPARESI SIN IN ESITO AD EMORAGGIA INTRAPARENCHIMALE NUCLEO-CAPSULARE DX</a:t>
            </a:r>
          </a:p>
          <a:p>
            <a:r>
              <a:rPr lang="it-IT" sz="800" dirty="0"/>
              <a:t>EMIPARESI SIN IN ESITO AD ICTUS CEREBRALE DI TIPO ISCHEMICO</a:t>
            </a:r>
          </a:p>
          <a:p>
            <a:r>
              <a:rPr lang="it-IT" sz="800" dirty="0"/>
              <a:t>EMIPARESI </a:t>
            </a:r>
            <a:r>
              <a:rPr lang="it-IT" sz="800" dirty="0" smtClean="0"/>
              <a:t>SINISTRA, EMIPARESI </a:t>
            </a:r>
            <a:r>
              <a:rPr lang="it-IT" sz="800" dirty="0"/>
              <a:t>SINISTRA INFANTILE,DIABETE INSULINODIPENDENTE</a:t>
            </a:r>
          </a:p>
          <a:p>
            <a:r>
              <a:rPr lang="it-IT" sz="800" dirty="0"/>
              <a:t>EMIPARESI SPASTICA </a:t>
            </a:r>
            <a:r>
              <a:rPr lang="it-IT" sz="800" dirty="0" smtClean="0"/>
              <a:t>DESTRA, EMIPARESI </a:t>
            </a:r>
            <a:r>
              <a:rPr lang="it-IT" sz="800" dirty="0"/>
              <a:t>SPASTICA SN.</a:t>
            </a:r>
          </a:p>
          <a:p>
            <a:r>
              <a:rPr lang="it-IT" sz="800" dirty="0"/>
              <a:t>EMIPARESI SPASTICA SN. - EPILESSIA SINTOMATICA IN ESITI DI SOFFERENZA </a:t>
            </a:r>
            <a:r>
              <a:rPr lang="it-IT" sz="800" dirty="0" smtClean="0"/>
              <a:t>PERINATALE</a:t>
            </a:r>
            <a:r>
              <a:rPr lang="it-IT" sz="800" dirty="0"/>
              <a:t>IPOSSICO-ISCHEMICA PERINATALE E INFEZIONE CONGENITA DA CMV</a:t>
            </a:r>
          </a:p>
          <a:p>
            <a:endParaRPr lang="it-IT" sz="800" dirty="0"/>
          </a:p>
        </p:txBody>
      </p:sp>
      <p:sp>
        <p:nvSpPr>
          <p:cNvPr id="7" name="Rettangolo 6"/>
          <p:cNvSpPr/>
          <p:nvPr/>
        </p:nvSpPr>
        <p:spPr>
          <a:xfrm>
            <a:off x="6204438" y="74650"/>
            <a:ext cx="6096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800" dirty="0" smtClean="0"/>
              <a:t>DIPLEGIA </a:t>
            </a:r>
            <a:r>
              <a:rPr lang="it-IT" sz="800" dirty="0"/>
              <a:t>SPASTICA</a:t>
            </a:r>
          </a:p>
          <a:p>
            <a:r>
              <a:rPr lang="it-IT" sz="800" dirty="0"/>
              <a:t>DIPLEGIA SPASTICA - RITARDO MENTALE MEDIO</a:t>
            </a:r>
          </a:p>
          <a:p>
            <a:r>
              <a:rPr lang="it-IT" sz="800" dirty="0"/>
              <a:t>DIPLEGIA SPASTICA IN LEUCOMALACIA PERIVENTRICOLARE</a:t>
            </a:r>
          </a:p>
          <a:p>
            <a:r>
              <a:rPr lang="it-IT" sz="800" dirty="0"/>
              <a:t>DIPLEGIA SPASTICA IN PCI</a:t>
            </a:r>
          </a:p>
          <a:p>
            <a:r>
              <a:rPr lang="it-IT" sz="800" dirty="0"/>
              <a:t>DIPLEGIA SPASTICA. DISABILITA' INTELLETTIVA DI GRADO MEDIO. COMPROMISSIONE VISIVA IN ESITI DI PREMATURITA'</a:t>
            </a:r>
          </a:p>
          <a:p>
            <a:r>
              <a:rPr lang="it-IT" sz="800" dirty="0"/>
              <a:t>DISABILITA' COGNITIVA DI GRADO MEDIO DI PROBABILE ORIGINE GENETICO-COSTITUZIONALE - DISTURBO DELLA COORDINAZIONE MOTORIA CON IPOTONIA</a:t>
            </a:r>
          </a:p>
          <a:p>
            <a:r>
              <a:rPr lang="it-IT" sz="800" dirty="0"/>
              <a:t>DISABILITA' COGNITIVA DI GRADO MEDIO IN MALFORMAZIONE CEREBRALE TIPO POLIMICROGIRIA</a:t>
            </a:r>
          </a:p>
          <a:p>
            <a:r>
              <a:rPr lang="it-IT" sz="800" dirty="0"/>
              <a:t>DISABILITA' COGNITIVA DI GRADO MEDIO-LIEVE E PATTERN DIPARETICO LIEVE IN GEMELLO AFFETTO DA CARDIOPATIA CONGENITA</a:t>
            </a:r>
          </a:p>
          <a:p>
            <a:r>
              <a:rPr lang="it-IT" sz="800" dirty="0"/>
              <a:t>DISABILITÀ COGNITIVA E SCOLIOSI IN MINORE CON SINDROME DI DOWN</a:t>
            </a:r>
          </a:p>
          <a:p>
            <a:r>
              <a:rPr lang="it-IT" sz="800" dirty="0"/>
              <a:t>DISABILITA' COGNITIVA ED EPILESSIA GENERALIZZATA CON CRISI TONICO-CLONICHE OÌIN MUTAZIONE GENETICA (DUP XP22.31)</a:t>
            </a:r>
          </a:p>
          <a:p>
            <a:r>
              <a:rPr lang="it-IT" sz="800" dirty="0"/>
              <a:t>DISABILITA' COGNITIVA GRAVE - EMIPLEGIA SINISTRA E DIFETTO VISIVO DI ORIGINE CENTRALE - EPILESSIA IN ESITI DI EMORRAGIA VENTRICOLARE IN NATO PRETERMINE</a:t>
            </a:r>
          </a:p>
          <a:p>
            <a:r>
              <a:rPr lang="it-IT" sz="800" dirty="0"/>
              <a:t>DISABILITA' COGNITIVA GRAVE CON SIGNIFICATIVA COMPROMISSIONE DELLE ABILITA' LINGUISTICHE ESPRESSIVE - SFUMATA EMISINDROME SIN IN SOGGETTO NATO A TERMINE CON ESITI IN SOFFERENZA IPOSSICO-ISCHEMICA</a:t>
            </a:r>
          </a:p>
          <a:p>
            <a:r>
              <a:rPr lang="it-IT" sz="800" dirty="0"/>
              <a:t>DISABILITA' COGNITIVA IN QUADRO MALFORMATIVO CEREBRALE IN SOGGETTO AFFETTO DA SINDROME PHELAN MC DERMID</a:t>
            </a:r>
          </a:p>
          <a:p>
            <a:r>
              <a:rPr lang="it-IT" sz="800" dirty="0"/>
              <a:t>DISABILITA' COGNITIVA LIEVE E DISTURBO DELLA SFERA EMOTIVA IN ESITI DI PREMATURITA'</a:t>
            </a:r>
          </a:p>
          <a:p>
            <a:r>
              <a:rPr lang="it-IT" sz="800" dirty="0"/>
              <a:t>ATASSIA CEREBELLARE</a:t>
            </a:r>
          </a:p>
          <a:p>
            <a:r>
              <a:rPr lang="it-IT" sz="800" dirty="0" smtClean="0"/>
              <a:t>ATASSIA </a:t>
            </a:r>
            <a:r>
              <a:rPr lang="it-IT" sz="800" dirty="0"/>
              <a:t>CEREBLLARE DI N.D.D.</a:t>
            </a:r>
          </a:p>
          <a:p>
            <a:r>
              <a:rPr lang="it-IT" sz="800" dirty="0"/>
              <a:t>ATASSIA DI N.D.D.</a:t>
            </a:r>
          </a:p>
          <a:p>
            <a:r>
              <a:rPr lang="it-IT" sz="800" dirty="0"/>
              <a:t>ATASSIA SPINO-CEREBELLARE</a:t>
            </a:r>
          </a:p>
          <a:p>
            <a:r>
              <a:rPr lang="it-IT" sz="800" dirty="0"/>
              <a:t>DISTURBO DEL LINGUAGGIO ESPRESSIVO</a:t>
            </a:r>
          </a:p>
          <a:p>
            <a:r>
              <a:rPr lang="it-IT" sz="800" dirty="0"/>
              <a:t>DISTURBO DEL LINGUAGGIO ESPRESSIVO PRECEDENTE; DISTURBO MISTO DELLE ABILITA’ SCOLASTICHE; FATTORI PSICOSOCIALI RELATIVI ALL’AMBIENTE FAMILIARE QUALI DIFFICOLTA’ ECONOMICHE, PRIVAZIONE DELLA POSSIBILITA’ DI FARE ESPERIENZE</a:t>
            </a:r>
          </a:p>
          <a:p>
            <a:r>
              <a:rPr lang="it-IT" sz="800" dirty="0"/>
              <a:t>DISTURBO DEL LINGUAGGIO ESPRESSIVO, DISTURBO EVOLUTIVO SPECIFICO DELLA LETTURA, DISTURBO EVOLUTIVO SPECIFICO DELLA COMPITAZIONE</a:t>
            </a:r>
          </a:p>
          <a:p>
            <a:r>
              <a:rPr lang="it-IT" sz="800" dirty="0"/>
              <a:t>DISTURBO DEL LINGUAGGIO ESPRESSIVO;DISTURBO DELLA COMPRENSIONE DEL LINGUAGGIO, DISTURBO EMOZIONALE DELL'INFANZIA N.S. IN LIVELLO COGNITIVO BORDERLINE</a:t>
            </a:r>
          </a:p>
          <a:p>
            <a:r>
              <a:rPr lang="it-IT" sz="800" dirty="0"/>
              <a:t>DISTURBO DEL LINGUAGGIO ESPRESSIVO;DISURBO MISTO DELLE ABILITA' SCOLASTICHE</a:t>
            </a:r>
          </a:p>
          <a:p>
            <a:r>
              <a:rPr lang="it-IT" sz="800" dirty="0"/>
              <a:t>DISTURBO DEL LINGUAGGIO ESPRESSIVO-DISTURBO MISTO DELLE ABILITA' SCOLASTICHE</a:t>
            </a:r>
          </a:p>
          <a:p>
            <a:r>
              <a:rPr lang="it-IT" sz="800" dirty="0"/>
              <a:t>"DISTURBO DEL LINGUAGGIO ESPRESSIVO-RICETTIVO</a:t>
            </a:r>
          </a:p>
          <a:p>
            <a:r>
              <a:rPr lang="it-IT" sz="800" dirty="0"/>
              <a:t>DISTURBO EMOZIONALE DELL'INFANZIA NON SPECIFICATO"</a:t>
            </a:r>
          </a:p>
          <a:p>
            <a:r>
              <a:rPr lang="it-IT" sz="800" dirty="0"/>
              <a:t>DISTURBO DEL LINGUAGGIO ESPRESSIVO-RICETTIVO-DISTURBO MISTO DELLA CONDOTTA E DELLA SFERA EMOZIONALE</a:t>
            </a:r>
          </a:p>
          <a:p>
            <a:r>
              <a:rPr lang="it-IT" sz="800" dirty="0"/>
              <a:t>DISTURBO DELLA COORDINAZIONE - ATASSIA IN PROBABILI ESITI DI CEREBELLITE</a:t>
            </a:r>
          </a:p>
          <a:p>
            <a:r>
              <a:rPr lang="it-IT" sz="800" dirty="0"/>
              <a:t>DISTURBO DELL'APPRENDIMENTO E DISTURBO EMOZIONALE DELL'INFANZIA IN SOGGETTO CON COMPETENZE COGNITIVE AI LIMITI INFERIORI DELLA NORMA E PREGRESSO DISTURBO MISTO DEL LINGUAGGIO</a:t>
            </a:r>
          </a:p>
          <a:p>
            <a:r>
              <a:rPr lang="it-IT" sz="800" dirty="0"/>
              <a:t>DISTROFIA MUSCOLARE DI DUCHENNE</a:t>
            </a:r>
          </a:p>
          <a:p>
            <a:r>
              <a:rPr lang="it-IT" sz="800" dirty="0"/>
              <a:t>DISABILITA' INTELETTIVA GRAVE IN SINDROME DI DOWN</a:t>
            </a:r>
          </a:p>
          <a:p>
            <a:r>
              <a:rPr lang="it-IT" sz="800" dirty="0"/>
              <a:t>DISABILITA' INTELLETTIVA DI GRADO MEDIO IN PATOLOGIA A PROBABILE EZIOLOGIA GENETICO-COSTITUZIONALE</a:t>
            </a:r>
          </a:p>
          <a:p>
            <a:r>
              <a:rPr lang="it-IT" sz="800" dirty="0"/>
              <a:t>DISABILITA' INTELLETTIVA DI GRADO MODERATO CON TRATTI AUTISTICI DI COMPORTAMENTO</a:t>
            </a:r>
          </a:p>
          <a:p>
            <a:r>
              <a:rPr lang="it-IT" sz="800" dirty="0"/>
              <a:t>DISABILITA' INTELLETTIVA LIEVE, DISTURBO DEL LINGUAGGIO E DELL'ELOQUIO DI TIPO MISTO NON SECIFICATO</a:t>
            </a:r>
          </a:p>
          <a:p>
            <a:r>
              <a:rPr lang="it-IT" sz="800" dirty="0"/>
              <a:t>DIFFICOLTA' ASPECIFICHE DEGLI APPRENDIMENTI SCOLASTICI ASSOCIATE A DISGRAFIA SU PROBABILE BASE DISPRASSICA IN BAMBINO CON PREGRESSA DIAGNOSI DI DISTURBI EVOLUTIVI SPECIFICI MISTI</a:t>
            </a:r>
          </a:p>
          <a:p>
            <a:r>
              <a:rPr lang="it-IT" sz="800" dirty="0"/>
              <a:t>DIFFICOLTA' DI LETTOSCRITTURA IN PREGRESSO DISTURBO DEL LINGUAGGIO - DIFFICOLTA' EMOTIVE</a:t>
            </a:r>
          </a:p>
          <a:p>
            <a:r>
              <a:rPr lang="it-IT" sz="800" dirty="0"/>
              <a:t>DIFFICOLTA' EMOTIVO COMPORTAMENTALI IN SOGGETTO CON PREGRESSO FIL</a:t>
            </a:r>
          </a:p>
          <a:p>
            <a:r>
              <a:rPr lang="it-IT" sz="800" dirty="0"/>
              <a:t>DIFFICOLTA' SCOLASTICHE GLOBALI IN FUNZIONAMENTO COGNITIVO BORDERLINE;DIFFICOLTA' MISTE DEL LINGUAGGIO;DIFFCOLTA' ATTENTIVE IN BAMBINO AFFETTO DA PARALISI CEREBRALE INFANTILE DI TIPO EMIPLEGICO DX IN QUADRO MALFORMATIVO CEREBRALE </a:t>
            </a:r>
            <a:r>
              <a:rPr lang="it-IT" sz="800" dirty="0" smtClean="0"/>
              <a:t>COMPLESSO</a:t>
            </a:r>
            <a:endParaRPr lang="it-IT" sz="800" dirty="0"/>
          </a:p>
        </p:txBody>
      </p:sp>
      <p:sp>
        <p:nvSpPr>
          <p:cNvPr id="8" name="Rettangolo 7"/>
          <p:cNvSpPr/>
          <p:nvPr/>
        </p:nvSpPr>
        <p:spPr>
          <a:xfrm>
            <a:off x="231845" y="275830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800" dirty="0" smtClean="0"/>
              <a:t>ARTROGRIPOSI</a:t>
            </a:r>
            <a:endParaRPr lang="it-IT" sz="800" dirty="0"/>
          </a:p>
          <a:p>
            <a:r>
              <a:rPr lang="it-IT" sz="800" dirty="0"/>
              <a:t>ENCEFALOPATIA DI ORIGINE GENETICA (DELEZIONE CR 9): DIABILITA' INTELLETTIVA NAS,ASSENZA DI LINGUAGGIO,QUADRO DI TRETRAPLEGIA, DISFAGIA (PORTATRICE DI PEG), DEFICIT VISIVO</a:t>
            </a:r>
          </a:p>
          <a:p>
            <a:r>
              <a:rPr lang="it-IT" sz="800" dirty="0"/>
              <a:t>ENCEFALOPATIA EPILETTICA IN MUTAZIONE SCN8A</a:t>
            </a:r>
          </a:p>
          <a:p>
            <a:r>
              <a:rPr lang="it-IT" sz="800" dirty="0"/>
              <a:t>ENCEFALOPATIA LACUNARE ISCHEMICA</a:t>
            </a:r>
          </a:p>
          <a:p>
            <a:r>
              <a:rPr lang="it-IT" sz="800" dirty="0"/>
              <a:t>PARAPLEGIA IN ESITI DI SINDROME POST-POLIO</a:t>
            </a:r>
          </a:p>
          <a:p>
            <a:r>
              <a:rPr lang="it-IT" sz="800" dirty="0"/>
              <a:t>MALFORMAZIONE CEREBRALE TIPO CHIARI II; SPINA BIFIDA</a:t>
            </a:r>
          </a:p>
          <a:p>
            <a:r>
              <a:rPr lang="it-IT" sz="800" dirty="0"/>
              <a:t>PARKINSONISMO IATROGENO</a:t>
            </a:r>
          </a:p>
          <a:p>
            <a:r>
              <a:rPr lang="it-IT" sz="800" dirty="0"/>
              <a:t>DISTROFIA MUSCOLARE CONGENITA,DEFICIT VISIVO DI TIPO CENTRALE, ESITI DI ENCEFALOPATIA IPOSSICO ISCHEMICA,ESITI DI RECENTE INTERVENTO CHIRURGICO ORTOPEDICO FUNZIONALE (ICD9;359;368,8;344)</a:t>
            </a:r>
          </a:p>
          <a:p>
            <a:r>
              <a:rPr lang="it-IT" sz="800" dirty="0"/>
              <a:t>EMISINDROME DESTRA</a:t>
            </a:r>
          </a:p>
          <a:p>
            <a:r>
              <a:rPr lang="it-IT" sz="800" dirty="0"/>
              <a:t>EMISINDROME DX</a:t>
            </a:r>
          </a:p>
          <a:p>
            <a:r>
              <a:rPr lang="it-IT" sz="800" dirty="0"/>
              <a:t>MIOPATIA DI BETHLEM</a:t>
            </a:r>
          </a:p>
          <a:p>
            <a:r>
              <a:rPr lang="it-IT" sz="800" dirty="0"/>
              <a:t>MIOTONIA DI STEINERT</a:t>
            </a:r>
          </a:p>
          <a:p>
            <a:r>
              <a:rPr lang="it-IT" sz="800" dirty="0"/>
              <a:t>PARKINSON-EXTRAPIRAMIDALISMO</a:t>
            </a:r>
          </a:p>
          <a:p>
            <a:r>
              <a:rPr lang="it-IT" sz="800" dirty="0"/>
              <a:t>POSTUMI DI OSTEOARTRITE PLURIMA;  SINDROME AFFETTIVA PERSISTENTE;  MEDIA INIBIZIONE DELLE FUNZIONI COGNITIVE</a:t>
            </a:r>
          </a:p>
          <a:p>
            <a:r>
              <a:rPr lang="it-IT" sz="800" dirty="0"/>
              <a:t>SCOLIOSI DORSO-LOMBARE EVOLUTIVA IN ESITI DI ASPORTAZIONE COSTALE PER SCHWANNOMA</a:t>
            </a:r>
          </a:p>
          <a:p>
            <a:r>
              <a:rPr lang="it-IT" sz="800" dirty="0"/>
              <a:t>SPONDILITE ANCHILOSANTE</a:t>
            </a:r>
          </a:p>
          <a:p>
            <a:r>
              <a:rPr lang="it-IT" sz="800" dirty="0"/>
              <a:t>STIFF PERSON SYNDROME IN CONNETTIVITE INDIFFERENZIATA</a:t>
            </a:r>
          </a:p>
          <a:p>
            <a:r>
              <a:rPr lang="it-IT" sz="800" dirty="0"/>
              <a:t>MIASTENIA GRAVIS - ENCEFALOPATIA VASCOLARE CRONICA - SPONDILOARTROSI DIFFUSA - INIZIALE DECADIMENTO COGNITIVO</a:t>
            </a:r>
          </a:p>
          <a:p>
            <a:r>
              <a:rPr lang="it-IT" sz="800" dirty="0"/>
              <a:t>SOSPETTO ADHD</a:t>
            </a:r>
          </a:p>
          <a:p>
            <a:r>
              <a:rPr lang="it-IT" sz="800" dirty="0"/>
              <a:t>ALTRE CONDIZIONI DOVUTE AD ANOMALIE CROMOSOMICHE SPECIFICATE E DISABILITA' INTELLETTIVA</a:t>
            </a:r>
          </a:p>
          <a:p>
            <a:r>
              <a:rPr lang="it-IT" sz="800" dirty="0"/>
              <a:t>APRASSIA,CIFOSCOLIOSI GRAVE,DISTURBO DELLO SPETTRO AUTISTICO</a:t>
            </a:r>
          </a:p>
          <a:p>
            <a:r>
              <a:rPr lang="it-IT" sz="800" dirty="0"/>
              <a:t>DIAGNOSI GENETICA TBCK (IPOTONIA CON RITARDO PSICOMOTORIO E FACIES CARATTERISTICA TIPO 3)</a:t>
            </a:r>
          </a:p>
          <a:p>
            <a:r>
              <a:rPr lang="it-IT" sz="800" dirty="0"/>
              <a:t>DISLESSIA, DISCALCULIA,DISGRAFIA IN PREGRESSO DISTURBO DEL LINGUAGGIO</a:t>
            </a:r>
          </a:p>
          <a:p>
            <a:r>
              <a:rPr lang="it-IT" sz="800" dirty="0"/>
              <a:t>EPILESSIA SINTOMATICA DI DIPLASIA FRONTALE DX,OPERATA-EMIPLEGIA ED EMIPARESI NON SPECIFICATE IN ESITO POST OPERATORIO</a:t>
            </a:r>
          </a:p>
          <a:p>
            <a:r>
              <a:rPr lang="it-IT" sz="800" dirty="0"/>
              <a:t>MICROCEFALIA, RITARDO PSICOMOTORIO, EPILESSIA</a:t>
            </a:r>
          </a:p>
          <a:p>
            <a:r>
              <a:rPr lang="it-IT" sz="800" dirty="0"/>
              <a:t>MORBO DI PARKINSON</a:t>
            </a:r>
          </a:p>
          <a:p>
            <a:r>
              <a:rPr lang="it-IT" sz="800" dirty="0"/>
              <a:t>NEUROFIBROMATOSI TIPO 1 ASSOCIATA A DISTURBO MISTO DELLE ABILITA' SCOLASTICHE ( DISLESSIA GRAVE, DISORTOGRAFIA GRAVE,DISGRAFIA LIEVE,DISCALCULIA IN MIGLIORAMENTO IN PRECEDENTE  DISTURBO ESPRESSIVO FONETICO-FONOLOGICO DEL LINGUAGGIO)</a:t>
            </a:r>
          </a:p>
          <a:p>
            <a:r>
              <a:rPr lang="it-IT" sz="800" dirty="0"/>
              <a:t>NEUROPATIA PROGRESSIVA- CHARCOT SECONDARIA A MUTAZIONE GENE HARS-SINDROME DI CHIARI</a:t>
            </a:r>
          </a:p>
          <a:p>
            <a:r>
              <a:rPr lang="it-IT" sz="800" dirty="0"/>
              <a:t>POLINEUROPATIA DIABETICA - SINDROME </a:t>
            </a:r>
            <a:r>
              <a:rPr lang="it-IT" sz="800" dirty="0" smtClean="0"/>
              <a:t>IPOCINETICA</a:t>
            </a:r>
            <a:endParaRPr lang="it-IT" sz="800" dirty="0"/>
          </a:p>
        </p:txBody>
      </p:sp>
      <p:sp>
        <p:nvSpPr>
          <p:cNvPr id="9" name="Rettangolo 8"/>
          <p:cNvSpPr/>
          <p:nvPr/>
        </p:nvSpPr>
        <p:spPr>
          <a:xfrm>
            <a:off x="6266142" y="580692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800" dirty="0"/>
              <a:t>DISTURBI EVOLUTIVI SPECIFICI MISTI IN BAMBINO AFFETTO DA EPILESSIA SINTOMATICA DI FDC TIPO IB.</a:t>
            </a:r>
          </a:p>
          <a:p>
            <a:r>
              <a:rPr lang="it-IT" sz="800" dirty="0"/>
              <a:t>DISTURBO EMOZIONALE CON ESORDIO CARATTERISTICO DELL'INFANZIA (F93) IN PRECEDENTE DISTURBO MISTO DELLO SVILUPPO (F83)</a:t>
            </a:r>
          </a:p>
          <a:p>
            <a:r>
              <a:rPr lang="it-IT" sz="800" dirty="0"/>
              <a:t>ESITI DI DISTRESS RESPIRATORIO, ENCEFALOPATIA IPOSSICA ISCHEMICA, IPOTERMIA/IPERTERMIA, PNEUMOTORACE NON IPERTESO, PREVENZIONE LESIONI DA PRESSIONE</a:t>
            </a:r>
          </a:p>
          <a:p>
            <a:r>
              <a:rPr lang="it-IT" sz="800" dirty="0"/>
              <a:t>ESITI DI ENCEFALITE VIRALE NON SPECIFICATA;EPILESSIA PARZIALE SECONDARIAMENTE GENERALIZZATA;DISTURBO EVOLUTIVO GLOBALE DI ALTRO TIPO;DISTURBO EVOLUTIVO SPECIFICO </a:t>
            </a:r>
            <a:r>
              <a:rPr lang="it-IT" sz="800" dirty="0" smtClean="0"/>
              <a:t>MISTO</a:t>
            </a:r>
            <a:endParaRPr lang="it-IT" sz="800" dirty="0"/>
          </a:p>
        </p:txBody>
      </p:sp>
      <p:sp>
        <p:nvSpPr>
          <p:cNvPr id="10" name="Rettangolo 9"/>
          <p:cNvSpPr/>
          <p:nvPr/>
        </p:nvSpPr>
        <p:spPr>
          <a:xfrm>
            <a:off x="2625970" y="11742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sz="800" dirty="0">
                <a:solidFill>
                  <a:prstClr val="black"/>
                </a:solidFill>
              </a:rPr>
              <a:t>PLAGIOCEFALIA</a:t>
            </a:r>
          </a:p>
          <a:p>
            <a:pPr lvl="0"/>
            <a:r>
              <a:rPr lang="it-IT" sz="800" dirty="0">
                <a:solidFill>
                  <a:prstClr val="black"/>
                </a:solidFill>
              </a:rPr>
              <a:t>PLAGIOCEFALIA, RITARDO GLOBALE DELLO SVILUPPO</a:t>
            </a:r>
          </a:p>
          <a:p>
            <a:pPr lvl="0"/>
            <a:r>
              <a:rPr lang="it-IT" sz="800" dirty="0">
                <a:solidFill>
                  <a:prstClr val="black"/>
                </a:solidFill>
              </a:rPr>
              <a:t>ARTRITE IDIOPATICA GIOVANILE MONOARTICOLARE</a:t>
            </a:r>
          </a:p>
          <a:p>
            <a:pPr lvl="0"/>
            <a:r>
              <a:rPr lang="it-IT" sz="800" dirty="0">
                <a:solidFill>
                  <a:prstClr val="black"/>
                </a:solidFill>
              </a:rPr>
              <a:t>STAFILOUVULOSCHISI, RITARDO PSICOMOTORIO GRAVE CON PARTICOLARE </a:t>
            </a:r>
            <a:r>
              <a:rPr lang="it-IT" sz="800" dirty="0" smtClean="0">
                <a:solidFill>
                  <a:prstClr val="black"/>
                </a:solidFill>
              </a:rPr>
              <a:t>C</a:t>
            </a:r>
          </a:p>
          <a:p>
            <a:pPr lvl="0"/>
            <a:r>
              <a:rPr lang="it-IT" sz="800" dirty="0" smtClean="0">
                <a:solidFill>
                  <a:prstClr val="black"/>
                </a:solidFill>
              </a:rPr>
              <a:t>OMPROMISSIONE </a:t>
            </a:r>
            <a:r>
              <a:rPr lang="it-IT" sz="800" dirty="0">
                <a:solidFill>
                  <a:prstClr val="black"/>
                </a:solidFill>
              </a:rPr>
              <a:t>DELLE ABILITA' COMUNICATIVO-RELAZIONLALI IN </a:t>
            </a:r>
            <a:endParaRPr lang="it-IT" sz="800" dirty="0" smtClean="0">
              <a:solidFill>
                <a:prstClr val="black"/>
              </a:solidFill>
            </a:endParaRPr>
          </a:p>
          <a:p>
            <a:pPr lvl="0"/>
            <a:r>
              <a:rPr lang="it-IT" sz="800" dirty="0" smtClean="0">
                <a:solidFill>
                  <a:prstClr val="black"/>
                </a:solidFill>
              </a:rPr>
              <a:t>CROMOSOMOPATIA</a:t>
            </a:r>
            <a:endParaRPr lang="it-IT" sz="800" dirty="0">
              <a:solidFill>
                <a:prstClr val="black"/>
              </a:solidFill>
            </a:endParaRPr>
          </a:p>
          <a:p>
            <a:pPr lvl="0"/>
            <a:r>
              <a:rPr lang="it-IT" sz="800" dirty="0">
                <a:solidFill>
                  <a:prstClr val="black"/>
                </a:solidFill>
              </a:rPr>
              <a:t>DUPLICAZIONI CON ALTRI RIASSESTAMENTI COMPLESSI </a:t>
            </a:r>
          </a:p>
        </p:txBody>
      </p:sp>
    </p:spTree>
    <p:extLst>
      <p:ext uri="{BB962C8B-B14F-4D97-AF65-F5344CB8AC3E}">
        <p14:creationId xmlns:p14="http://schemas.microsoft.com/office/powerpoint/2010/main" val="6430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3721588" y="180994"/>
            <a:ext cx="6629400" cy="119482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b="1" dirty="0" smtClean="0">
                <a:solidFill>
                  <a:srgbClr val="575F6D"/>
                </a:solidFill>
                <a:latin typeface="Arial" charset="0"/>
              </a:rPr>
              <a:t/>
            </a:r>
            <a:br>
              <a:rPr lang="it-IT" altLang="it-IT" b="1" dirty="0" smtClean="0">
                <a:solidFill>
                  <a:srgbClr val="575F6D"/>
                </a:solidFill>
                <a:latin typeface="Arial" charset="0"/>
              </a:rPr>
            </a:br>
            <a:r>
              <a:rPr lang="it-IT" altLang="it-IT" b="1" dirty="0">
                <a:solidFill>
                  <a:srgbClr val="575F6D"/>
                </a:solidFill>
                <a:latin typeface="Arial" charset="0"/>
              </a:rPr>
              <a:t/>
            </a:r>
            <a:br>
              <a:rPr lang="it-IT" altLang="it-IT" b="1" dirty="0">
                <a:solidFill>
                  <a:srgbClr val="575F6D"/>
                </a:solidFill>
                <a:latin typeface="Arial" charset="0"/>
              </a:rPr>
            </a:br>
            <a:r>
              <a:rPr lang="it-IT" altLang="it-IT" b="1" dirty="0" smtClean="0">
                <a:solidFill>
                  <a:srgbClr val="575F6D"/>
                </a:solidFill>
                <a:latin typeface="Arial" charset="0"/>
              </a:rPr>
              <a:t/>
            </a:r>
            <a:br>
              <a:rPr lang="it-IT" altLang="it-IT" b="1" dirty="0" smtClean="0">
                <a:solidFill>
                  <a:srgbClr val="575F6D"/>
                </a:solidFill>
                <a:latin typeface="Arial" charset="0"/>
              </a:rPr>
            </a:br>
            <a:r>
              <a:rPr lang="it-IT" altLang="it-IT" b="1" dirty="0" smtClean="0">
                <a:solidFill>
                  <a:srgbClr val="575F6D"/>
                </a:solidFill>
                <a:latin typeface="Arial" charset="0"/>
              </a:rPr>
              <a:t>                </a:t>
            </a:r>
            <a:r>
              <a:rPr lang="it-IT" altLang="it-IT" sz="2000" b="1" dirty="0"/>
              <a:t>SEDE MILANO</a:t>
            </a:r>
            <a:br>
              <a:rPr lang="it-IT" altLang="it-IT" sz="2000" b="1" dirty="0"/>
            </a:b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200" b="1" dirty="0"/>
              <a:t>                                                                       </a:t>
            </a:r>
            <a:r>
              <a:rPr lang="it-IT" altLang="it-IT" sz="2200" b="1" dirty="0">
                <a:solidFill>
                  <a:srgbClr val="575F6D"/>
                </a:solidFill>
                <a:latin typeface="Arial" charset="0"/>
              </a:rPr>
              <a:t/>
            </a:r>
            <a:br>
              <a:rPr lang="it-IT" altLang="it-IT" sz="2200" b="1" dirty="0">
                <a:solidFill>
                  <a:srgbClr val="575F6D"/>
                </a:solidFill>
                <a:latin typeface="Arial" charset="0"/>
              </a:rPr>
            </a:br>
            <a:r>
              <a:rPr lang="it-IT" altLang="it-IT" dirty="0" smtClean="0">
                <a:solidFill>
                  <a:srgbClr val="575F6D"/>
                </a:solidFill>
                <a:latin typeface="Arial" charset="0"/>
              </a:rPr>
              <a:t/>
            </a:r>
            <a:br>
              <a:rPr lang="it-IT" altLang="it-IT" dirty="0" smtClean="0">
                <a:solidFill>
                  <a:srgbClr val="575F6D"/>
                </a:solidFill>
                <a:latin typeface="Arial" charset="0"/>
              </a:rPr>
            </a:br>
            <a:r>
              <a:rPr lang="it-IT" altLang="it-IT" dirty="0">
                <a:solidFill>
                  <a:srgbClr val="575F6D"/>
                </a:solidFill>
                <a:latin typeface="Arial" charset="0"/>
              </a:rPr>
              <a:t/>
            </a:r>
            <a:br>
              <a:rPr lang="it-IT" altLang="it-IT" dirty="0">
                <a:solidFill>
                  <a:srgbClr val="575F6D"/>
                </a:solidFill>
                <a:latin typeface="Arial" charset="0"/>
              </a:rPr>
            </a:br>
            <a:endParaRPr lang="it-IT" altLang="it-IT" dirty="0" smtClean="0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279576" y="1484784"/>
            <a:ext cx="7467600" cy="465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 rot="5400000">
            <a:off x="9771336" y="3912780"/>
            <a:ext cx="320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it-IT" altLang="it-IT" dirty="0">
                <a:solidFill>
                  <a:srgbClr val="000000"/>
                </a:solidFill>
                <a:latin typeface="Century Schoolbook" charset="0"/>
              </a:rPr>
              <a:t>Direzione Sanitaria </a:t>
            </a:r>
            <a:r>
              <a:rPr lang="it-IT" altLang="it-IT" dirty="0" smtClean="0">
                <a:solidFill>
                  <a:srgbClr val="000000"/>
                </a:solidFill>
                <a:latin typeface="Century Schoolbook" charset="0"/>
              </a:rPr>
              <a:t>2025 Aias Ninotti</a:t>
            </a:r>
            <a:endParaRPr lang="it-IT" altLang="it-IT" dirty="0">
              <a:solidFill>
                <a:srgbClr val="000000"/>
              </a:solidFill>
              <a:latin typeface="Century Schoolbook" charset="0"/>
            </a:endParaRPr>
          </a:p>
        </p:txBody>
      </p:sp>
      <p:graphicFrame>
        <p:nvGraphicFramePr>
          <p:cNvPr id="1434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409224"/>
              </p:ext>
            </p:extLst>
          </p:nvPr>
        </p:nvGraphicFramePr>
        <p:xfrm>
          <a:off x="2388358" y="1546856"/>
          <a:ext cx="8244782" cy="5174619"/>
        </p:xfrm>
        <a:graphic>
          <a:graphicData uri="http://schemas.openxmlformats.org/drawingml/2006/table">
            <a:tbl>
              <a:tblPr/>
              <a:tblGrid>
                <a:gridCol w="3289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177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UTENTI CHE HANNO EFFETTUATO TRATTAMENTI NEL 2024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318</a:t>
                      </a:r>
                    </a:p>
                  </a:txBody>
                  <a:tcPr marL="89999" marR="89999" marT="92124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+mn-cs"/>
                        </a:rPr>
                        <a:t>AMB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+mn-cs"/>
                        </a:rPr>
                        <a:t>DOM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+mn-cs"/>
                        </a:rPr>
                        <a:t>TOT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7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+mn-cs"/>
                        </a:rPr>
                        <a:t>UTENTI ATTIVI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+mn-cs"/>
                        </a:rPr>
                        <a:t>31/12/2024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+mn-cs"/>
                        </a:rPr>
                        <a:t>274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540584"/>
                  </a:ext>
                </a:extLst>
              </a:tr>
              <a:tr h="2667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MINORI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172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172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ADULTI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86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16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102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73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NUOVE PRESE IN CARICO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39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MINORI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31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31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ADULTI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8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813199"/>
                  </a:ext>
                </a:extLst>
              </a:tr>
              <a:tr h="2667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DIMISSIONI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44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MINORI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24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24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ADULTI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17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20</a:t>
                      </a:r>
                    </a:p>
                  </a:txBody>
                  <a:tcPr marL="89999" marR="89999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83976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1DB4-182B-41F6-AB0C-982260F3936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10016880" y="3279531"/>
            <a:ext cx="668215" cy="4044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6907334" y="1735016"/>
            <a:ext cx="668215" cy="4044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0016880" y="4706816"/>
            <a:ext cx="668215" cy="4044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10019321" y="5983088"/>
            <a:ext cx="668215" cy="4044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938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695312"/>
              </p:ext>
            </p:extLst>
          </p:nvPr>
        </p:nvGraphicFramePr>
        <p:xfrm>
          <a:off x="2983349" y="496886"/>
          <a:ext cx="8172450" cy="6042026"/>
        </p:xfrm>
        <a:graphic>
          <a:graphicData uri="http://schemas.openxmlformats.org/drawingml/2006/table">
            <a:tbl>
              <a:tblPr/>
              <a:tblGrid>
                <a:gridCol w="5516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31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Invianti minori nuove prese in carico 2024</a:t>
                      </a:r>
                    </a:p>
                  </a:txBody>
                  <a:tcPr marL="90005" marR="90005" marT="92124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N°pazienti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5" marR="90005" marT="92124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Centri di riabilitazione</a:t>
                      </a:r>
                    </a:p>
                  </a:txBody>
                  <a:tcPr marL="90005" marR="90005" marT="92124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Pediatra</a:t>
                      </a:r>
                    </a:p>
                  </a:txBody>
                  <a:tcPr marL="90005" marR="90005" marT="92124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21</a:t>
                      </a: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UONPIA</a:t>
                      </a:r>
                    </a:p>
                  </a:txBody>
                  <a:tcPr marL="90005" marR="90005" marT="92124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7</a:t>
                      </a: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UO Niguarda</a:t>
                      </a:r>
                    </a:p>
                  </a:txBody>
                  <a:tcPr marL="90005" marR="90005" marT="92124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Specialisti ospedalieri</a:t>
                      </a:r>
                    </a:p>
                  </a:txBody>
                  <a:tcPr marL="90005" marR="90005" marT="92124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</a:t>
                      </a: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Tutela minori</a:t>
                      </a:r>
                    </a:p>
                  </a:txBody>
                  <a:tcPr marL="90005" marR="90005" marT="92124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724468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Totale</a:t>
                      </a:r>
                    </a:p>
                  </a:txBody>
                  <a:tcPr marL="90005" marR="90005" marT="92124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31</a:t>
                      </a: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+mn-cs"/>
                        </a:rPr>
                        <a:t>Invianti adulti</a:t>
                      </a:r>
                    </a:p>
                  </a:txBody>
                  <a:tcPr marL="90005" marR="90005" marT="92124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MMG</a:t>
                      </a:r>
                    </a:p>
                  </a:txBody>
                  <a:tcPr marL="90005" marR="90005" marT="92124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8</a:t>
                      </a: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5" marR="90005" marT="92124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1DB4-182B-41F6-AB0C-982260F3936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423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21759" y="1247711"/>
            <a:ext cx="10498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solidFill>
                <a:srgbClr val="273326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i="1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Come si accede al </a:t>
            </a:r>
            <a:r>
              <a:rPr lang="it-IT" b="1" i="1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Servizio Sanitario Riabilitativo (in convenzione con il SSR - Servizio Sanitario Regionale</a:t>
            </a:r>
            <a:r>
              <a:rPr lang="it-IT" b="1" i="1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di AIAS?</a:t>
            </a:r>
          </a:p>
          <a:p>
            <a:endParaRPr lang="it-IT" dirty="0" smtClean="0">
              <a:solidFill>
                <a:srgbClr val="273326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it-IT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prendendo </a:t>
            </a:r>
            <a:r>
              <a:rPr lang="it-IT" b="1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appuntamento</a:t>
            </a: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con il Servizio Sociale, al fine di garantire l’accoglienza alle famiglie, individuarne i bisogni e stesura della cartella sociale, </a:t>
            </a:r>
            <a:endParaRPr lang="it-IT" dirty="0" smtClean="0">
              <a:solidFill>
                <a:srgbClr val="273326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 smtClean="0">
              <a:solidFill>
                <a:srgbClr val="273326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viene </a:t>
            </a: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richiesta </a:t>
            </a:r>
            <a:r>
              <a:rPr lang="it-IT" b="1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l’impegnativa </a:t>
            </a: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del Medico di Medicina Generale (MMG) o del Pediatra di Libera Scelta (PLS); in alternativa è possibile anche presentarsi presso la Segreteria con impegnativa di uno specialista ospedaliero, purché accompagnata dal PRI (Piano Riabilitativo Individuale</a:t>
            </a:r>
            <a:r>
              <a:rPr lang="it-IT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it-IT" dirty="0" smtClean="0">
              <a:solidFill>
                <a:srgbClr val="273326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egue la </a:t>
            </a:r>
            <a:r>
              <a:rPr lang="it-IT" b="1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visita dello specialista </a:t>
            </a: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della struttura NPI e, quando necessario, </a:t>
            </a:r>
            <a:r>
              <a:rPr lang="it-IT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Fisiatra</a:t>
            </a:r>
          </a:p>
          <a:p>
            <a:r>
              <a:rPr lang="it-IT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4. Dopo </a:t>
            </a: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visita si procede con la </a:t>
            </a:r>
            <a:r>
              <a:rPr lang="it-IT" b="1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stesura del PRI </a:t>
            </a: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 dell’impegnativa per il ciclo di </a:t>
            </a:r>
            <a:r>
              <a:rPr lang="it-IT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trattamenti</a:t>
            </a:r>
          </a:p>
          <a:p>
            <a:endParaRPr lang="it-IT" dirty="0" smtClean="0">
              <a:solidFill>
                <a:srgbClr val="273326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rgbClr val="273326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i="1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i="1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’ inizio dei trattamenti avviene nel rispetto di eventuali liste </a:t>
            </a:r>
            <a:r>
              <a:rPr lang="it-IT" i="1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d’attesa</a:t>
            </a:r>
            <a:endParaRPr lang="it-IT" i="1" dirty="0">
              <a:latin typeface="+mj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4" y="1247711"/>
            <a:ext cx="1129412" cy="949569"/>
          </a:xfrm>
          <a:prstGeom prst="rect">
            <a:avLst/>
          </a:prstGeom>
        </p:spPr>
      </p:pic>
      <p:pic>
        <p:nvPicPr>
          <p:cNvPr id="1026" name="Picture 2" descr="Risultato immagine per attenzi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2" y="5133775"/>
            <a:ext cx="825944" cy="82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44414" y="2083085"/>
            <a:ext cx="6096000" cy="30246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·"/>
            </a:pPr>
            <a:r>
              <a:rPr lang="it-IT" dirty="0" err="1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Npi</a:t>
            </a: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·"/>
            </a:pP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Fisiatra</a:t>
            </a:r>
          </a:p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·"/>
            </a:pPr>
            <a:r>
              <a:rPr lang="it-IT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Assistente </a:t>
            </a: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Sociale </a:t>
            </a:r>
            <a:endParaRPr lang="it-IT" dirty="0">
              <a:solidFill>
                <a:srgbClr val="273326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·"/>
            </a:pPr>
            <a:r>
              <a:rPr lang="it-IT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Fisioterapisti </a:t>
            </a:r>
          </a:p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·"/>
            </a:pPr>
            <a:r>
              <a:rPr lang="it-IT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Logopedisti</a:t>
            </a:r>
          </a:p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·"/>
            </a:pPr>
            <a:r>
              <a:rPr lang="it-IT" dirty="0" err="1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Neuropsicomotricisti</a:t>
            </a:r>
            <a:r>
              <a:rPr lang="it-IT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ttangolo 4"/>
          <p:cNvSpPr/>
          <p:nvPr/>
        </p:nvSpPr>
        <p:spPr>
          <a:xfrm>
            <a:off x="5149360" y="2083085"/>
            <a:ext cx="6096000" cy="3980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·"/>
            </a:pPr>
            <a:r>
              <a:rPr lang="it-IT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Terapisti </a:t>
            </a: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esperti in Comunicazione Aumentativa Alternativa </a:t>
            </a:r>
            <a:endParaRPr lang="it-IT" dirty="0" smtClean="0">
              <a:solidFill>
                <a:srgbClr val="273326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·"/>
            </a:pPr>
            <a:r>
              <a:rPr lang="it-IT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Terapisti </a:t>
            </a: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metodo </a:t>
            </a:r>
            <a:r>
              <a:rPr lang="it-IT" dirty="0" err="1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Feuerstein</a:t>
            </a: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dirty="0">
              <a:solidFill>
                <a:srgbClr val="273326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·"/>
            </a:pPr>
            <a:r>
              <a:rPr lang="it-IT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Terapista </a:t>
            </a: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occupazionale </a:t>
            </a:r>
            <a:endParaRPr lang="it-IT" dirty="0">
              <a:solidFill>
                <a:srgbClr val="273326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·"/>
            </a:pPr>
            <a:r>
              <a:rPr lang="it-IT" dirty="0" smtClean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Musicoterapista </a:t>
            </a:r>
          </a:p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·"/>
            </a:pP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Coordinatore dei terapisti </a:t>
            </a:r>
          </a:p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·"/>
            </a:pP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Segreteria medica e Centralino </a:t>
            </a:r>
            <a:endParaRPr lang="it-IT" dirty="0">
              <a:solidFill>
                <a:srgbClr val="273326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·"/>
            </a:pP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Educatori Professionali </a:t>
            </a:r>
            <a:endParaRPr lang="it-IT" dirty="0">
              <a:solidFill>
                <a:srgbClr val="273326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·"/>
            </a:pPr>
            <a:endParaRPr lang="it-IT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03030" y="1015319"/>
            <a:ext cx="10289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27332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i="1" dirty="0" smtClean="0">
                <a:solidFill>
                  <a:srgbClr val="2733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Quali professionisti trovano le famiglie in Aias?</a:t>
            </a:r>
            <a:endParaRPr lang="it-IT" b="1" i="1" dirty="0">
              <a:solidFill>
                <a:srgbClr val="27332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27184" y="6043246"/>
            <a:ext cx="10289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dirty="0">
              <a:solidFill>
                <a:srgbClr val="27332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b="1" i="1" dirty="0" smtClean="0">
                <a:solidFill>
                  <a:srgbClr val="2733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Quante prestazioni annuali vi aspettate?</a:t>
            </a:r>
            <a:endParaRPr lang="it-IT" b="1" i="1" dirty="0">
              <a:solidFill>
                <a:srgbClr val="27332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tella a 5 punte 7"/>
          <p:cNvSpPr/>
          <p:nvPr/>
        </p:nvSpPr>
        <p:spPr>
          <a:xfrm>
            <a:off x="9618785" y="4906108"/>
            <a:ext cx="2206869" cy="16844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RETI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744414" y="5121149"/>
            <a:ext cx="273247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·"/>
            </a:pPr>
            <a:r>
              <a:rPr lang="it-IT" dirty="0">
                <a:solidFill>
                  <a:srgbClr val="27332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Psicologi/Psicoterapeuti </a:t>
            </a:r>
          </a:p>
        </p:txBody>
      </p:sp>
    </p:spTree>
    <p:extLst>
      <p:ext uri="{BB962C8B-B14F-4D97-AF65-F5344CB8AC3E}">
        <p14:creationId xmlns:p14="http://schemas.microsoft.com/office/powerpoint/2010/main" val="19770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93325" y="1"/>
            <a:ext cx="82159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solidFill>
                <a:prstClr val="black"/>
              </a:solidFill>
            </a:endParaRPr>
          </a:p>
          <a:p>
            <a:r>
              <a:rPr lang="it-IT" b="1" dirty="0">
                <a:solidFill>
                  <a:prstClr val="black"/>
                </a:solidFill>
              </a:rPr>
              <a:t>PRESTAZIONI EFFETTUATE  MILANO: </a:t>
            </a:r>
            <a:r>
              <a:rPr lang="it-IT" b="1" dirty="0" smtClean="0">
                <a:solidFill>
                  <a:prstClr val="black"/>
                </a:solidFill>
              </a:rPr>
              <a:t>26.916 - ASSENZE RENDICONTATE: 1773</a:t>
            </a:r>
            <a:endParaRPr lang="it-IT" b="1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FKT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amb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&gt; Logopedia &gt; Psicomotricità &gt; Terapia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neurocognitiva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&gt;  Terapia Occupazionale &gt;  Indirette rendicontabili &gt; 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Fkt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domiciliare&gt;  Psicoterapia&gt; prime visite &gt; Musicoterapia &gt; training disturbi di apprendimento/cognitivo &gt; Test &gt; Valutazioni psicodiagnostiche</a:t>
            </a:r>
            <a:endParaRPr lang="it-IT" dirty="0"/>
          </a:p>
          <a:p>
            <a:r>
              <a:rPr lang="it-IT" b="1" dirty="0">
                <a:solidFill>
                  <a:prstClr val="black"/>
                </a:solidFill>
              </a:rPr>
              <a:t/>
            </a:r>
            <a:br>
              <a:rPr lang="it-IT" b="1" dirty="0">
                <a:solidFill>
                  <a:prstClr val="black"/>
                </a:solidFill>
              </a:rPr>
            </a:br>
            <a:endParaRPr lang="it-IT" b="1" dirty="0">
              <a:solidFill>
                <a:prstClr val="black"/>
              </a:solidFill>
            </a:endParaRPr>
          </a:p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022540"/>
              </p:ext>
            </p:extLst>
          </p:nvPr>
        </p:nvGraphicFramePr>
        <p:xfrm>
          <a:off x="1487605" y="1940079"/>
          <a:ext cx="9272518" cy="4784518"/>
        </p:xfrm>
        <a:graphic>
          <a:graphicData uri="http://schemas.openxmlformats.org/drawingml/2006/table">
            <a:tbl>
              <a:tblPr/>
              <a:tblGrid>
                <a:gridCol w="4556534">
                  <a:extLst>
                    <a:ext uri="{9D8B030D-6E8A-4147-A177-3AD203B41FA5}">
                      <a16:colId xmlns:a16="http://schemas.microsoft.com/office/drawing/2014/main" val="75165767"/>
                    </a:ext>
                  </a:extLst>
                </a:gridCol>
                <a:gridCol w="1374981">
                  <a:extLst>
                    <a:ext uri="{9D8B030D-6E8A-4147-A177-3AD203B41FA5}">
                      <a16:colId xmlns:a16="http://schemas.microsoft.com/office/drawing/2014/main" val="122016295"/>
                    </a:ext>
                  </a:extLst>
                </a:gridCol>
                <a:gridCol w="2010966">
                  <a:extLst>
                    <a:ext uri="{9D8B030D-6E8A-4147-A177-3AD203B41FA5}">
                      <a16:colId xmlns:a16="http://schemas.microsoft.com/office/drawing/2014/main" val="2942891656"/>
                    </a:ext>
                  </a:extLst>
                </a:gridCol>
                <a:gridCol w="1330037">
                  <a:extLst>
                    <a:ext uri="{9D8B030D-6E8A-4147-A177-3AD203B41FA5}">
                      <a16:colId xmlns:a16="http://schemas.microsoft.com/office/drawing/2014/main" val="3905711239"/>
                    </a:ext>
                  </a:extLst>
                </a:gridCol>
              </a:tblGrid>
              <a:tr h="55242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Prestazioni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Assenze 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rendicontate</a:t>
                      </a: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378225"/>
                  </a:ext>
                </a:extLst>
              </a:tr>
              <a:tr h="2804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Terapia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neurocognitiva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2.598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2.819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825092"/>
                  </a:ext>
                </a:extLst>
              </a:tr>
              <a:tr h="21170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training disturbi di apprendimento/cognitivo</a:t>
                      </a: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292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306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202026"/>
                  </a:ext>
                </a:extLst>
              </a:tr>
              <a:tr h="2804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Valutazioni psicodiagnostiche</a:t>
                      </a: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46069"/>
                  </a:ext>
                </a:extLst>
              </a:tr>
              <a:tr h="2804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Fkt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ambulatoriale</a:t>
                      </a: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8.035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342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8.377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89681"/>
                  </a:ext>
                </a:extLst>
              </a:tr>
              <a:tr h="2804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Fkt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domiciliare</a:t>
                      </a: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1.075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1.075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543445"/>
                  </a:ext>
                </a:extLst>
              </a:tr>
              <a:tr h="2804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Logopedia</a:t>
                      </a: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4.966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531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5.497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896712"/>
                  </a:ext>
                </a:extLst>
              </a:tr>
              <a:tr h="2804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Psicomotricità</a:t>
                      </a: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3.439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326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3.765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513215"/>
                  </a:ext>
                </a:extLst>
              </a:tr>
              <a:tr h="2804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Psicoterapia</a:t>
                      </a: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882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987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479354"/>
                  </a:ext>
                </a:extLst>
              </a:tr>
              <a:tr h="2804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Musicoterapia</a:t>
                      </a: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318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362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199691"/>
                  </a:ext>
                </a:extLst>
              </a:tr>
              <a:tr h="2804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Terapia Occupazionale</a:t>
                      </a: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1.610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1.800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394070"/>
                  </a:ext>
                </a:extLst>
              </a:tr>
              <a:tr h="2804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Test</a:t>
                      </a: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57154"/>
                  </a:ext>
                </a:extLst>
              </a:tr>
              <a:tr h="2804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Indirette rendicontabili</a:t>
                      </a: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1.413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1.413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28730"/>
                  </a:ext>
                </a:extLst>
              </a:tr>
              <a:tr h="2804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prime visite</a:t>
                      </a: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339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339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29871"/>
                  </a:ext>
                </a:extLst>
              </a:tr>
              <a:tr h="2804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95996"/>
                  </a:ext>
                </a:extLst>
              </a:tr>
              <a:tr h="2804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778" marR="6778" marT="677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25.143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1.773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26.916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370968"/>
                  </a:ext>
                </a:extLst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1DB4-182B-41F6-AB0C-982260F3936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5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04647" y="2716824"/>
            <a:ext cx="80449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 smtClean="0"/>
              <a:t>Grazie a tutti!</a:t>
            </a:r>
            <a:endParaRPr lang="it-IT" sz="8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92" y="0"/>
            <a:ext cx="3305909" cy="151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2076</Words>
  <Application>Microsoft Office PowerPoint</Application>
  <PresentationFormat>Widescreen</PresentationFormat>
  <Paragraphs>332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Microsoft YaHei</vt:lpstr>
      <vt:lpstr>Arial</vt:lpstr>
      <vt:lpstr>Calibri</vt:lpstr>
      <vt:lpstr>Calibri Light</vt:lpstr>
      <vt:lpstr>Century Schoolbook</vt:lpstr>
      <vt:lpstr>Symbol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                   SEDE MILANO                                                                    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Diego Migliano</dc:creator>
  <cp:lastModifiedBy>Claudia Bona</cp:lastModifiedBy>
  <cp:revision>59</cp:revision>
  <dcterms:created xsi:type="dcterms:W3CDTF">2025-01-21T09:23:31Z</dcterms:created>
  <dcterms:modified xsi:type="dcterms:W3CDTF">2025-05-22T10:09:10Z</dcterms:modified>
</cp:coreProperties>
</file>