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10"/>
  </p:notesMasterIdLst>
  <p:handoutMasterIdLst>
    <p:handoutMasterId r:id="rId11"/>
  </p:handoutMasterIdLst>
  <p:sldIdLst>
    <p:sldId id="417" r:id="rId4"/>
    <p:sldId id="420" r:id="rId5"/>
    <p:sldId id="422" r:id="rId6"/>
    <p:sldId id="421" r:id="rId7"/>
    <p:sldId id="423" r:id="rId8"/>
    <p:sldId id="428" r:id="rId9"/>
  </p:sldIdLst>
  <p:sldSz cx="9144000" cy="6858000" type="screen4x3"/>
  <p:notesSz cx="6669088" cy="9926638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7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7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7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7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7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7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7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7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7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899" autoAdjust="0"/>
    <p:restoredTop sz="94709" autoAdjust="0"/>
  </p:normalViewPr>
  <p:slideViewPr>
    <p:cSldViewPr>
      <p:cViewPr varScale="1">
        <p:scale>
          <a:sx n="113" d="100"/>
          <a:sy n="113" d="100"/>
        </p:scale>
        <p:origin x="95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1962" y="-9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39CB88-D106-468B-89B2-E21DB8916694}" type="doc">
      <dgm:prSet loTypeId="urn:microsoft.com/office/officeart/2005/8/layout/hProcess9" loCatId="process" qsTypeId="urn:microsoft.com/office/officeart/2005/8/quickstyle/simple1" qsCatId="simple" csTypeId="urn:microsoft.com/office/officeart/2005/8/colors/accent1_3" csCatId="accent1" phldr="1"/>
      <dgm:spPr/>
    </dgm:pt>
    <dgm:pt modelId="{87DF6559-FF18-49D4-92A8-376C0283A465}">
      <dgm:prSet phldrT="[Testo]" custT="1"/>
      <dgm:spPr/>
      <dgm:t>
        <a:bodyPr/>
        <a:lstStyle/>
        <a:p>
          <a:pPr marL="285750" lvl="0" indent="-28575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charset="0"/>
            <a:buChar char="•"/>
          </a:pPr>
          <a:r>
            <a:rPr lang="it-IT" sz="1600" dirty="0"/>
            <a:t>Accesso al SAI (gestione ente locale)</a:t>
          </a:r>
        </a:p>
      </dgm:t>
    </dgm:pt>
    <dgm:pt modelId="{8EBEDF36-D441-4943-BDA6-EE07D66AF499}" type="parTrans" cxnId="{EE6A7083-F729-46FE-8514-BD04F4C6C070}">
      <dgm:prSet/>
      <dgm:spPr/>
      <dgm:t>
        <a:bodyPr/>
        <a:lstStyle/>
        <a:p>
          <a:endParaRPr lang="it-IT"/>
        </a:p>
      </dgm:t>
    </dgm:pt>
    <dgm:pt modelId="{DB6C1433-706B-4AC2-92FD-3EAE239C0DC6}" type="sibTrans" cxnId="{EE6A7083-F729-46FE-8514-BD04F4C6C070}">
      <dgm:prSet/>
      <dgm:spPr/>
      <dgm:t>
        <a:bodyPr/>
        <a:lstStyle/>
        <a:p>
          <a:endParaRPr lang="it-IT"/>
        </a:p>
      </dgm:t>
    </dgm:pt>
    <dgm:pt modelId="{6C5E6BB1-17D0-4ED3-A575-92AC59CDD62D}">
      <dgm:prSet phldrT="[Testo]" custT="1"/>
      <dgm:spPr/>
      <dgm:t>
        <a:bodyPr/>
        <a:lstStyle/>
        <a:p>
          <a:pPr marL="285750" lvl="0" indent="-28575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charset="0"/>
            <a:buChar char="•"/>
          </a:pPr>
          <a:r>
            <a:rPr lang="it-IT" sz="1400" dirty="0"/>
            <a:t>Per chi non è già in accoglienza CAS per collocamento transitorio e supporto all’accesso al sistema di accoglienza:</a:t>
          </a:r>
        </a:p>
      </dgm:t>
    </dgm:pt>
    <dgm:pt modelId="{66A874BA-9E10-46E1-8589-CED844711673}" type="parTrans" cxnId="{13D3135F-E607-49BF-BDB8-D56090117FE9}">
      <dgm:prSet/>
      <dgm:spPr/>
      <dgm:t>
        <a:bodyPr/>
        <a:lstStyle/>
        <a:p>
          <a:endParaRPr lang="it-IT"/>
        </a:p>
      </dgm:t>
    </dgm:pt>
    <dgm:pt modelId="{ABC47589-7CB3-41EE-BF2B-1C1047FA38E9}" type="sibTrans" cxnId="{13D3135F-E607-49BF-BDB8-D56090117FE9}">
      <dgm:prSet/>
      <dgm:spPr/>
      <dgm:t>
        <a:bodyPr/>
        <a:lstStyle/>
        <a:p>
          <a:endParaRPr lang="it-IT"/>
        </a:p>
      </dgm:t>
    </dgm:pt>
    <dgm:pt modelId="{BF5C8913-873D-4A13-A5B9-D9C56C167338}">
      <dgm:prSet phldrT="[Testo]" custT="1"/>
      <dgm:spPr/>
      <dgm:t>
        <a:bodyPr/>
        <a:lstStyle/>
        <a:p>
          <a:pPr>
            <a:buFont typeface="Arial" charset="0"/>
            <a:buChar char="•"/>
          </a:pPr>
          <a:r>
            <a:rPr lang="it-IT" sz="1600" dirty="0"/>
            <a:t>Accesso ai CAS (gestione Prefettura) </a:t>
          </a:r>
        </a:p>
      </dgm:t>
    </dgm:pt>
    <dgm:pt modelId="{6495F6D4-105C-4A3A-AB9E-D96D41862934}" type="parTrans" cxnId="{3007F11F-EC7A-4230-BB97-4D662E7A38F3}">
      <dgm:prSet/>
      <dgm:spPr/>
      <dgm:t>
        <a:bodyPr/>
        <a:lstStyle/>
        <a:p>
          <a:endParaRPr lang="it-IT"/>
        </a:p>
      </dgm:t>
    </dgm:pt>
    <dgm:pt modelId="{288C24BB-6527-4DA1-B268-8609EF81CEFD}" type="sibTrans" cxnId="{3007F11F-EC7A-4230-BB97-4D662E7A38F3}">
      <dgm:prSet/>
      <dgm:spPr/>
      <dgm:t>
        <a:bodyPr/>
        <a:lstStyle/>
        <a:p>
          <a:endParaRPr lang="it-IT"/>
        </a:p>
      </dgm:t>
    </dgm:pt>
    <dgm:pt modelId="{3CE71594-C75C-4071-8C66-35DB0AB26CA9}" type="pres">
      <dgm:prSet presAssocID="{2239CB88-D106-468B-89B2-E21DB8916694}" presName="CompostProcess" presStyleCnt="0">
        <dgm:presLayoutVars>
          <dgm:dir/>
          <dgm:resizeHandles val="exact"/>
        </dgm:presLayoutVars>
      </dgm:prSet>
      <dgm:spPr/>
    </dgm:pt>
    <dgm:pt modelId="{F96AEB15-06B8-4F12-B1F3-1FE202F8DC30}" type="pres">
      <dgm:prSet presAssocID="{2239CB88-D106-468B-89B2-E21DB8916694}" presName="arrow" presStyleLbl="bgShp" presStyleIdx="0" presStyleCnt="1" custLinFactNeighborX="-4338" custLinFactNeighborY="859"/>
      <dgm:spPr/>
    </dgm:pt>
    <dgm:pt modelId="{F1ED4F29-3A1C-447A-BFD0-437A4BB4A585}" type="pres">
      <dgm:prSet presAssocID="{2239CB88-D106-468B-89B2-E21DB8916694}" presName="linearProcess" presStyleCnt="0"/>
      <dgm:spPr/>
    </dgm:pt>
    <dgm:pt modelId="{4D8B7E71-F338-4941-9C38-973DB29897BF}" type="pres">
      <dgm:prSet presAssocID="{BF5C8913-873D-4A13-A5B9-D9C56C167338}" presName="textNode" presStyleLbl="node1" presStyleIdx="0" presStyleCnt="3">
        <dgm:presLayoutVars>
          <dgm:bulletEnabled val="1"/>
        </dgm:presLayoutVars>
      </dgm:prSet>
      <dgm:spPr/>
    </dgm:pt>
    <dgm:pt modelId="{59AB90FD-9443-4F2E-95A0-3635DDD921BF}" type="pres">
      <dgm:prSet presAssocID="{288C24BB-6527-4DA1-B268-8609EF81CEFD}" presName="sibTrans" presStyleCnt="0"/>
      <dgm:spPr/>
    </dgm:pt>
    <dgm:pt modelId="{898AAE5A-B89B-4C82-B4DB-FC91E6F4AA34}" type="pres">
      <dgm:prSet presAssocID="{87DF6559-FF18-49D4-92A8-376C0283A465}" presName="textNode" presStyleLbl="node1" presStyleIdx="1" presStyleCnt="3">
        <dgm:presLayoutVars>
          <dgm:bulletEnabled val="1"/>
        </dgm:presLayoutVars>
      </dgm:prSet>
      <dgm:spPr/>
    </dgm:pt>
    <dgm:pt modelId="{0845F1C9-557B-451C-A2C7-C23CD3C08600}" type="pres">
      <dgm:prSet presAssocID="{DB6C1433-706B-4AC2-92FD-3EAE239C0DC6}" presName="sibTrans" presStyleCnt="0"/>
      <dgm:spPr/>
    </dgm:pt>
    <dgm:pt modelId="{46ED652C-4C06-40DE-9C3C-4190FDA512F3}" type="pres">
      <dgm:prSet presAssocID="{6C5E6BB1-17D0-4ED3-A575-92AC59CDD62D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3007F11F-EC7A-4230-BB97-4D662E7A38F3}" srcId="{2239CB88-D106-468B-89B2-E21DB8916694}" destId="{BF5C8913-873D-4A13-A5B9-D9C56C167338}" srcOrd="0" destOrd="0" parTransId="{6495F6D4-105C-4A3A-AB9E-D96D41862934}" sibTransId="{288C24BB-6527-4DA1-B268-8609EF81CEFD}"/>
    <dgm:cxn modelId="{38E17046-AD83-4C23-83E6-992057476D9C}" type="presOf" srcId="{87DF6559-FF18-49D4-92A8-376C0283A465}" destId="{898AAE5A-B89B-4C82-B4DB-FC91E6F4AA34}" srcOrd="0" destOrd="0" presId="urn:microsoft.com/office/officeart/2005/8/layout/hProcess9"/>
    <dgm:cxn modelId="{13D3135F-E607-49BF-BDB8-D56090117FE9}" srcId="{2239CB88-D106-468B-89B2-E21DB8916694}" destId="{6C5E6BB1-17D0-4ED3-A575-92AC59CDD62D}" srcOrd="2" destOrd="0" parTransId="{66A874BA-9E10-46E1-8589-CED844711673}" sibTransId="{ABC47589-7CB3-41EE-BF2B-1C1047FA38E9}"/>
    <dgm:cxn modelId="{3A48A861-0E00-4A50-845B-F82545B5AF2D}" type="presOf" srcId="{6C5E6BB1-17D0-4ED3-A575-92AC59CDD62D}" destId="{46ED652C-4C06-40DE-9C3C-4190FDA512F3}" srcOrd="0" destOrd="0" presId="urn:microsoft.com/office/officeart/2005/8/layout/hProcess9"/>
    <dgm:cxn modelId="{EE6A7083-F729-46FE-8514-BD04F4C6C070}" srcId="{2239CB88-D106-468B-89B2-E21DB8916694}" destId="{87DF6559-FF18-49D4-92A8-376C0283A465}" srcOrd="1" destOrd="0" parTransId="{8EBEDF36-D441-4943-BDA6-EE07D66AF499}" sibTransId="{DB6C1433-706B-4AC2-92FD-3EAE239C0DC6}"/>
    <dgm:cxn modelId="{6A163084-EFF8-4933-B276-B403FC97B184}" type="presOf" srcId="{BF5C8913-873D-4A13-A5B9-D9C56C167338}" destId="{4D8B7E71-F338-4941-9C38-973DB29897BF}" srcOrd="0" destOrd="0" presId="urn:microsoft.com/office/officeart/2005/8/layout/hProcess9"/>
    <dgm:cxn modelId="{E25F9BC5-4A59-464E-ABFA-471D5D01E699}" type="presOf" srcId="{2239CB88-D106-468B-89B2-E21DB8916694}" destId="{3CE71594-C75C-4071-8C66-35DB0AB26CA9}" srcOrd="0" destOrd="0" presId="urn:microsoft.com/office/officeart/2005/8/layout/hProcess9"/>
    <dgm:cxn modelId="{E07BA0AF-A522-4E0F-8E97-938082A51153}" type="presParOf" srcId="{3CE71594-C75C-4071-8C66-35DB0AB26CA9}" destId="{F96AEB15-06B8-4F12-B1F3-1FE202F8DC30}" srcOrd="0" destOrd="0" presId="urn:microsoft.com/office/officeart/2005/8/layout/hProcess9"/>
    <dgm:cxn modelId="{45827B29-9E6C-4199-956C-2E236872095D}" type="presParOf" srcId="{3CE71594-C75C-4071-8C66-35DB0AB26CA9}" destId="{F1ED4F29-3A1C-447A-BFD0-437A4BB4A585}" srcOrd="1" destOrd="0" presId="urn:microsoft.com/office/officeart/2005/8/layout/hProcess9"/>
    <dgm:cxn modelId="{8C58053F-B635-470A-8C48-430A52106498}" type="presParOf" srcId="{F1ED4F29-3A1C-447A-BFD0-437A4BB4A585}" destId="{4D8B7E71-F338-4941-9C38-973DB29897BF}" srcOrd="0" destOrd="0" presId="urn:microsoft.com/office/officeart/2005/8/layout/hProcess9"/>
    <dgm:cxn modelId="{2884651F-0409-4321-89E5-B3B2A38B262A}" type="presParOf" srcId="{F1ED4F29-3A1C-447A-BFD0-437A4BB4A585}" destId="{59AB90FD-9443-4F2E-95A0-3635DDD921BF}" srcOrd="1" destOrd="0" presId="urn:microsoft.com/office/officeart/2005/8/layout/hProcess9"/>
    <dgm:cxn modelId="{8C658C0E-D050-43A5-B17A-9D28C15B0B31}" type="presParOf" srcId="{F1ED4F29-3A1C-447A-BFD0-437A4BB4A585}" destId="{898AAE5A-B89B-4C82-B4DB-FC91E6F4AA34}" srcOrd="2" destOrd="0" presId="urn:microsoft.com/office/officeart/2005/8/layout/hProcess9"/>
    <dgm:cxn modelId="{32FB1484-C80E-4D27-8FEC-ECCBEA262363}" type="presParOf" srcId="{F1ED4F29-3A1C-447A-BFD0-437A4BB4A585}" destId="{0845F1C9-557B-451C-A2C7-C23CD3C08600}" srcOrd="3" destOrd="0" presId="urn:microsoft.com/office/officeart/2005/8/layout/hProcess9"/>
    <dgm:cxn modelId="{60F9216B-7354-4622-8863-5E7324DB8D9C}" type="presParOf" srcId="{F1ED4F29-3A1C-447A-BFD0-437A4BB4A585}" destId="{46ED652C-4C06-40DE-9C3C-4190FDA512F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18553E-35CC-4969-9475-638F062F4CC8}" type="doc">
      <dgm:prSet loTypeId="urn:microsoft.com/office/officeart/2005/8/layout/bList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it-IT"/>
        </a:p>
      </dgm:t>
    </dgm:pt>
    <dgm:pt modelId="{7A469F77-6806-42BF-B926-0F9D5660BE49}">
      <dgm:prSet phldrT="[Testo]"/>
      <dgm:spPr/>
      <dgm:t>
        <a:bodyPr/>
        <a:lstStyle/>
        <a:p>
          <a:r>
            <a:rPr lang="it-IT" dirty="0"/>
            <a:t>Accoglienza Diffusa</a:t>
          </a:r>
        </a:p>
      </dgm:t>
    </dgm:pt>
    <dgm:pt modelId="{9B660E92-12C7-4064-9D0B-9CA6D9A56287}" type="parTrans" cxnId="{69F518E7-843B-49D0-93AB-84FBAB8E6188}">
      <dgm:prSet/>
      <dgm:spPr/>
      <dgm:t>
        <a:bodyPr/>
        <a:lstStyle/>
        <a:p>
          <a:endParaRPr lang="it-IT"/>
        </a:p>
      </dgm:t>
    </dgm:pt>
    <dgm:pt modelId="{543044DD-C9A0-4ADA-A22E-A607C5630B64}" type="sibTrans" cxnId="{69F518E7-843B-49D0-93AB-84FBAB8E6188}">
      <dgm:prSet/>
      <dgm:spPr/>
      <dgm:t>
        <a:bodyPr/>
        <a:lstStyle/>
        <a:p>
          <a:endParaRPr lang="it-IT"/>
        </a:p>
      </dgm:t>
    </dgm:pt>
    <dgm:pt modelId="{BC68D9EA-12C8-4242-BE23-A00582C35932}">
      <dgm:prSet phldrT="[Testo]"/>
      <dgm:spPr/>
      <dgm:t>
        <a:bodyPr/>
        <a:lstStyle/>
        <a:p>
          <a:r>
            <a:rPr lang="it-IT" dirty="0"/>
            <a:t>Case Management </a:t>
          </a:r>
        </a:p>
      </dgm:t>
    </dgm:pt>
    <dgm:pt modelId="{A01E88B1-21F3-44F4-87A4-F10F98B1D8D7}" type="parTrans" cxnId="{BA65BACC-45D5-4A26-87F1-419C71AE224E}">
      <dgm:prSet/>
      <dgm:spPr/>
      <dgm:t>
        <a:bodyPr/>
        <a:lstStyle/>
        <a:p>
          <a:endParaRPr lang="it-IT"/>
        </a:p>
      </dgm:t>
    </dgm:pt>
    <dgm:pt modelId="{56F6F5B7-F890-4B18-BDD4-7183E5D87523}" type="sibTrans" cxnId="{BA65BACC-45D5-4A26-87F1-419C71AE224E}">
      <dgm:prSet/>
      <dgm:spPr/>
      <dgm:t>
        <a:bodyPr/>
        <a:lstStyle/>
        <a:p>
          <a:endParaRPr lang="it-IT"/>
        </a:p>
      </dgm:t>
    </dgm:pt>
    <dgm:pt modelId="{180E359E-20EA-4C85-9225-3B41002CDD7B}">
      <dgm:prSet phldrT="[Testo]"/>
      <dgm:spPr/>
      <dgm:t>
        <a:bodyPr/>
        <a:lstStyle/>
        <a:p>
          <a:r>
            <a:rPr lang="it-IT" dirty="0"/>
            <a:t>Definizione e monitoraggio progetto individualizzato attraverso Scheda Life </a:t>
          </a:r>
        </a:p>
      </dgm:t>
    </dgm:pt>
    <dgm:pt modelId="{B285BB09-FEB6-4D12-A313-4ACE0964AAB4}" type="parTrans" cxnId="{D298A0A6-B1CA-47DB-B962-9BA8F84628E5}">
      <dgm:prSet/>
      <dgm:spPr/>
      <dgm:t>
        <a:bodyPr/>
        <a:lstStyle/>
        <a:p>
          <a:endParaRPr lang="it-IT"/>
        </a:p>
      </dgm:t>
    </dgm:pt>
    <dgm:pt modelId="{547274A2-DB40-43DB-9A53-59D29EE10D2A}" type="sibTrans" cxnId="{D298A0A6-B1CA-47DB-B962-9BA8F84628E5}">
      <dgm:prSet/>
      <dgm:spPr/>
      <dgm:t>
        <a:bodyPr/>
        <a:lstStyle/>
        <a:p>
          <a:endParaRPr lang="it-IT"/>
        </a:p>
      </dgm:t>
    </dgm:pt>
    <dgm:pt modelId="{6B55F683-D9FF-4D44-A4AB-F52637E785F7}">
      <dgm:prSet phldrT="[Testo]"/>
      <dgm:spPr/>
      <dgm:t>
        <a:bodyPr/>
        <a:lstStyle/>
        <a:p>
          <a:r>
            <a:rPr lang="it-IT" dirty="0"/>
            <a:t>Trasferimento dei posti attivi  in accoglienza diffusa (dal 1° gennaio 2022: 220 posti in appartamento vs. 72 posti precedenti )</a:t>
          </a:r>
        </a:p>
      </dgm:t>
    </dgm:pt>
    <dgm:pt modelId="{E2F51FB5-2D62-4752-B7D7-80A01741F7D4}" type="parTrans" cxnId="{FA61E638-2A1F-4B43-8091-1E4B66FF4638}">
      <dgm:prSet/>
      <dgm:spPr/>
      <dgm:t>
        <a:bodyPr/>
        <a:lstStyle/>
        <a:p>
          <a:endParaRPr lang="it-IT"/>
        </a:p>
      </dgm:t>
    </dgm:pt>
    <dgm:pt modelId="{5B7DD4D3-C9ED-49DD-8BAF-EF527BDE8182}" type="sibTrans" cxnId="{FA61E638-2A1F-4B43-8091-1E4B66FF4638}">
      <dgm:prSet/>
      <dgm:spPr/>
      <dgm:t>
        <a:bodyPr/>
        <a:lstStyle/>
        <a:p>
          <a:endParaRPr lang="it-IT"/>
        </a:p>
      </dgm:t>
    </dgm:pt>
    <dgm:pt modelId="{4719C683-6533-4FEA-8DDC-310C96B6C245}">
      <dgm:prSet/>
      <dgm:spPr/>
      <dgm:t>
        <a:bodyPr/>
        <a:lstStyle/>
        <a:p>
          <a:r>
            <a:rPr lang="it-IT" dirty="0"/>
            <a:t>Inserimento della figura dei «Case Manager», responsabile/ garante dei percorsi di inclusione dei beneficiari</a:t>
          </a:r>
        </a:p>
      </dgm:t>
    </dgm:pt>
    <dgm:pt modelId="{9694898A-97D3-45AF-805C-DFD49577405A}" type="parTrans" cxnId="{C1E4E17B-CC94-4BA6-A1C7-25C0C0B44047}">
      <dgm:prSet/>
      <dgm:spPr/>
      <dgm:t>
        <a:bodyPr/>
        <a:lstStyle/>
        <a:p>
          <a:endParaRPr lang="it-IT"/>
        </a:p>
      </dgm:t>
    </dgm:pt>
    <dgm:pt modelId="{21085B1A-785A-4F20-8375-E1213EF36191}" type="sibTrans" cxnId="{C1E4E17B-CC94-4BA6-A1C7-25C0C0B44047}">
      <dgm:prSet/>
      <dgm:spPr/>
      <dgm:t>
        <a:bodyPr/>
        <a:lstStyle/>
        <a:p>
          <a:endParaRPr lang="it-IT"/>
        </a:p>
      </dgm:t>
    </dgm:pt>
    <dgm:pt modelId="{4958E4E1-A299-4F9B-B059-621E57B271F1}">
      <dgm:prSet/>
      <dgm:spPr/>
      <dgm:t>
        <a:bodyPr/>
        <a:lstStyle/>
        <a:p>
          <a:r>
            <a:rPr lang="it-IT" dirty="0"/>
            <a:t>Definizione condivisa con beneficiario degli obiettivi del suo progetto di accoglienza attraverso lo strumento della Scheda Life articolata in 4 dimensioni: </a:t>
          </a:r>
        </a:p>
      </dgm:t>
    </dgm:pt>
    <dgm:pt modelId="{85786C0C-2071-4C78-B6C0-94D739D28385}" type="parTrans" cxnId="{42167515-6FC9-4DB3-9240-FE64FA7A8517}">
      <dgm:prSet/>
      <dgm:spPr/>
      <dgm:t>
        <a:bodyPr/>
        <a:lstStyle/>
        <a:p>
          <a:endParaRPr lang="it-IT"/>
        </a:p>
      </dgm:t>
    </dgm:pt>
    <dgm:pt modelId="{7904A5C2-AC5B-4481-829F-5E868AE74A0F}" type="sibTrans" cxnId="{42167515-6FC9-4DB3-9240-FE64FA7A8517}">
      <dgm:prSet/>
      <dgm:spPr/>
      <dgm:t>
        <a:bodyPr/>
        <a:lstStyle/>
        <a:p>
          <a:endParaRPr lang="it-IT"/>
        </a:p>
      </dgm:t>
    </dgm:pt>
    <dgm:pt modelId="{36BC5391-1F9F-4C95-82DC-08A453A7E2AA}">
      <dgm:prSet/>
      <dgm:spPr/>
      <dgm:t>
        <a:bodyPr/>
        <a:lstStyle/>
        <a:p>
          <a:r>
            <a:rPr lang="it-IT" dirty="0"/>
            <a:t>Benessere </a:t>
          </a:r>
          <a:r>
            <a:rPr lang="it-IT" dirty="0" err="1"/>
            <a:t>Psico</a:t>
          </a:r>
          <a:r>
            <a:rPr lang="it-IT" dirty="0"/>
            <a:t>-sociale</a:t>
          </a:r>
        </a:p>
      </dgm:t>
    </dgm:pt>
    <dgm:pt modelId="{198BE295-A2B2-499D-B27F-8C4D6E03C9F4}" type="parTrans" cxnId="{990CEBB9-1CD3-49DD-BFA2-F1FC0172BD54}">
      <dgm:prSet/>
      <dgm:spPr/>
      <dgm:t>
        <a:bodyPr/>
        <a:lstStyle/>
        <a:p>
          <a:endParaRPr lang="it-IT"/>
        </a:p>
      </dgm:t>
    </dgm:pt>
    <dgm:pt modelId="{92EE7331-421A-47C4-81C9-920A627BC4F5}" type="sibTrans" cxnId="{990CEBB9-1CD3-49DD-BFA2-F1FC0172BD54}">
      <dgm:prSet/>
      <dgm:spPr/>
      <dgm:t>
        <a:bodyPr/>
        <a:lstStyle/>
        <a:p>
          <a:endParaRPr lang="it-IT"/>
        </a:p>
      </dgm:t>
    </dgm:pt>
    <dgm:pt modelId="{9B2D33D9-C9C3-468B-A323-E422C1224C66}">
      <dgm:prSet/>
      <dgm:spPr/>
      <dgm:t>
        <a:bodyPr/>
        <a:lstStyle/>
        <a:p>
          <a:r>
            <a:rPr lang="it-IT" dirty="0"/>
            <a:t>Formazione/Lavoro </a:t>
          </a:r>
        </a:p>
      </dgm:t>
    </dgm:pt>
    <dgm:pt modelId="{33026823-A580-444C-BA01-BA5298E8F1BB}" type="parTrans" cxnId="{E56DC90E-D6AC-4F65-89D0-E6C6E3FAFA64}">
      <dgm:prSet/>
      <dgm:spPr/>
      <dgm:t>
        <a:bodyPr/>
        <a:lstStyle/>
        <a:p>
          <a:endParaRPr lang="it-IT"/>
        </a:p>
      </dgm:t>
    </dgm:pt>
    <dgm:pt modelId="{D5772FD6-1DC6-49E8-8FEB-CE1060ADA1B7}" type="sibTrans" cxnId="{E56DC90E-D6AC-4F65-89D0-E6C6E3FAFA64}">
      <dgm:prSet/>
      <dgm:spPr/>
      <dgm:t>
        <a:bodyPr/>
        <a:lstStyle/>
        <a:p>
          <a:endParaRPr lang="it-IT"/>
        </a:p>
      </dgm:t>
    </dgm:pt>
    <dgm:pt modelId="{44C45E2F-A781-4B95-B7BB-0A5E761542BA}">
      <dgm:prSet/>
      <dgm:spPr/>
      <dgm:t>
        <a:bodyPr/>
        <a:lstStyle/>
        <a:p>
          <a:r>
            <a:rPr lang="it-IT" dirty="0"/>
            <a:t> Gestione del budget per le spese dell’integrazione dei beneficiari</a:t>
          </a:r>
        </a:p>
      </dgm:t>
    </dgm:pt>
    <dgm:pt modelId="{0DA64A1A-FD09-4288-9BEB-37B42AE4905C}" type="parTrans" cxnId="{20B26DC0-5CEB-438E-A918-64184F531B2B}">
      <dgm:prSet/>
      <dgm:spPr/>
      <dgm:t>
        <a:bodyPr/>
        <a:lstStyle/>
        <a:p>
          <a:endParaRPr lang="it-IT"/>
        </a:p>
      </dgm:t>
    </dgm:pt>
    <dgm:pt modelId="{7B62E37E-C7D3-419F-88F4-46531718CA3F}" type="sibTrans" cxnId="{20B26DC0-5CEB-438E-A918-64184F531B2B}">
      <dgm:prSet/>
      <dgm:spPr/>
      <dgm:t>
        <a:bodyPr/>
        <a:lstStyle/>
        <a:p>
          <a:endParaRPr lang="it-IT"/>
        </a:p>
      </dgm:t>
    </dgm:pt>
    <dgm:pt modelId="{A62316D8-BD59-4F54-84F7-020F2F94DC98}">
      <dgm:prSet/>
      <dgm:spPr/>
      <dgm:t>
        <a:bodyPr/>
        <a:lstStyle/>
        <a:p>
          <a:r>
            <a:rPr lang="it-IT" dirty="0"/>
            <a:t>Abitare</a:t>
          </a:r>
        </a:p>
      </dgm:t>
    </dgm:pt>
    <dgm:pt modelId="{92BF8DA5-9DAC-4DA0-BE8D-CB4CD94C2E59}" type="parTrans" cxnId="{A16A1193-AFF1-411E-A6A9-471AEC76DD6E}">
      <dgm:prSet/>
      <dgm:spPr/>
      <dgm:t>
        <a:bodyPr/>
        <a:lstStyle/>
        <a:p>
          <a:endParaRPr lang="it-IT"/>
        </a:p>
      </dgm:t>
    </dgm:pt>
    <dgm:pt modelId="{85FEB647-7F47-413C-AC08-DA3AEC392DC0}" type="sibTrans" cxnId="{A16A1193-AFF1-411E-A6A9-471AEC76DD6E}">
      <dgm:prSet/>
      <dgm:spPr/>
      <dgm:t>
        <a:bodyPr/>
        <a:lstStyle/>
        <a:p>
          <a:endParaRPr lang="it-IT"/>
        </a:p>
      </dgm:t>
    </dgm:pt>
    <dgm:pt modelId="{82BA55A3-1C67-4BA5-A9F3-5AB298D19C01}">
      <dgm:prSet/>
      <dgm:spPr/>
      <dgm:t>
        <a:bodyPr/>
        <a:lstStyle/>
        <a:p>
          <a:r>
            <a:rPr lang="it-IT" dirty="0"/>
            <a:t>Lingua italiana </a:t>
          </a:r>
        </a:p>
      </dgm:t>
    </dgm:pt>
    <dgm:pt modelId="{F4967044-0687-4B45-8DC7-7E5E6A39F17C}" type="parTrans" cxnId="{E0355147-77A1-475A-A070-184D5EE3E979}">
      <dgm:prSet/>
      <dgm:spPr/>
      <dgm:t>
        <a:bodyPr/>
        <a:lstStyle/>
        <a:p>
          <a:endParaRPr lang="it-IT"/>
        </a:p>
      </dgm:t>
    </dgm:pt>
    <dgm:pt modelId="{B55724EB-8693-4855-802F-3C016B7BDA89}" type="sibTrans" cxnId="{E0355147-77A1-475A-A070-184D5EE3E979}">
      <dgm:prSet/>
      <dgm:spPr/>
      <dgm:t>
        <a:bodyPr/>
        <a:lstStyle/>
        <a:p>
          <a:endParaRPr lang="it-IT"/>
        </a:p>
      </dgm:t>
    </dgm:pt>
    <dgm:pt modelId="{B860252C-4250-4582-A998-027920D25C2D}">
      <dgm:prSet phldrT="[Testo]"/>
      <dgm:spPr/>
      <dgm:t>
        <a:bodyPr/>
        <a:lstStyle/>
        <a:p>
          <a:r>
            <a:rPr lang="it-IT" dirty="0"/>
            <a:t>Potenziamento del lavoro di raccordo e di rete con il territorio e con le comunità locali (attraverso l’introduzione della funzione del network manager)</a:t>
          </a:r>
        </a:p>
      </dgm:t>
    </dgm:pt>
    <dgm:pt modelId="{D527B338-F476-45B3-95EA-B278ABFC47E5}" type="parTrans" cxnId="{F14BA6E8-3CC0-47A7-9230-CC0BAB5C1ABA}">
      <dgm:prSet/>
      <dgm:spPr/>
      <dgm:t>
        <a:bodyPr/>
        <a:lstStyle/>
        <a:p>
          <a:endParaRPr lang="it-IT"/>
        </a:p>
      </dgm:t>
    </dgm:pt>
    <dgm:pt modelId="{B242F2DE-65F0-4D71-A229-5A9F1216C42D}" type="sibTrans" cxnId="{F14BA6E8-3CC0-47A7-9230-CC0BAB5C1ABA}">
      <dgm:prSet/>
      <dgm:spPr/>
      <dgm:t>
        <a:bodyPr/>
        <a:lstStyle/>
        <a:p>
          <a:endParaRPr lang="it-IT"/>
        </a:p>
      </dgm:t>
    </dgm:pt>
    <dgm:pt modelId="{663CFBDC-61A1-4500-99E1-7D2E26E8B5B3}">
      <dgm:prSet/>
      <dgm:spPr/>
      <dgm:t>
        <a:bodyPr/>
        <a:lstStyle/>
        <a:p>
          <a:endParaRPr lang="it-IT" dirty="0"/>
        </a:p>
      </dgm:t>
    </dgm:pt>
    <dgm:pt modelId="{BF28C906-407E-4800-9F2A-31FCD839DA7C}" type="parTrans" cxnId="{E91BF00D-5610-45FE-9A9C-6CF09BE16929}">
      <dgm:prSet/>
      <dgm:spPr/>
      <dgm:t>
        <a:bodyPr/>
        <a:lstStyle/>
        <a:p>
          <a:endParaRPr lang="it-IT"/>
        </a:p>
      </dgm:t>
    </dgm:pt>
    <dgm:pt modelId="{FE0BC1FD-5B21-45DE-8ACE-72A1615C7A38}" type="sibTrans" cxnId="{E91BF00D-5610-45FE-9A9C-6CF09BE16929}">
      <dgm:prSet/>
      <dgm:spPr/>
      <dgm:t>
        <a:bodyPr/>
        <a:lstStyle/>
        <a:p>
          <a:endParaRPr lang="it-IT"/>
        </a:p>
      </dgm:t>
    </dgm:pt>
    <dgm:pt modelId="{3586F7FD-8CA0-46F1-8421-410D782A3539}">
      <dgm:prSet/>
      <dgm:spPr/>
      <dgm:t>
        <a:bodyPr/>
        <a:lstStyle/>
        <a:p>
          <a:endParaRPr lang="it-IT" dirty="0"/>
        </a:p>
      </dgm:t>
    </dgm:pt>
    <dgm:pt modelId="{7ACD9E3E-A1D9-4174-948E-989D90659C82}" type="parTrans" cxnId="{BE4D55AD-6DA5-405F-A6BC-796BBECBB96C}">
      <dgm:prSet/>
      <dgm:spPr/>
      <dgm:t>
        <a:bodyPr/>
        <a:lstStyle/>
        <a:p>
          <a:endParaRPr lang="it-IT"/>
        </a:p>
      </dgm:t>
    </dgm:pt>
    <dgm:pt modelId="{3184167D-D75B-4A55-9935-F5BC0C96186F}" type="sibTrans" cxnId="{BE4D55AD-6DA5-405F-A6BC-796BBECBB96C}">
      <dgm:prSet/>
      <dgm:spPr/>
      <dgm:t>
        <a:bodyPr/>
        <a:lstStyle/>
        <a:p>
          <a:endParaRPr lang="it-IT"/>
        </a:p>
      </dgm:t>
    </dgm:pt>
    <dgm:pt modelId="{E94D4776-0215-4A2E-80E5-93AFA405EF5E}">
      <dgm:prSet/>
      <dgm:spPr/>
      <dgm:t>
        <a:bodyPr/>
        <a:lstStyle/>
        <a:p>
          <a:r>
            <a:rPr lang="it-IT" dirty="0"/>
            <a:t>Costruzione di un catalogo diversificato delle offerte e delle risorse per i percorsi d’inclusione</a:t>
          </a:r>
        </a:p>
      </dgm:t>
    </dgm:pt>
    <dgm:pt modelId="{2299217D-03FE-483F-B0FA-9C9487F19116}" type="parTrans" cxnId="{D55ED3D6-B462-4B5D-8DDC-73A76721CE8E}">
      <dgm:prSet/>
      <dgm:spPr/>
      <dgm:t>
        <a:bodyPr/>
        <a:lstStyle/>
        <a:p>
          <a:endParaRPr lang="it-IT"/>
        </a:p>
      </dgm:t>
    </dgm:pt>
    <dgm:pt modelId="{1C6D9B58-94DE-441E-9856-87425EEF29C6}" type="sibTrans" cxnId="{D55ED3D6-B462-4B5D-8DDC-73A76721CE8E}">
      <dgm:prSet/>
      <dgm:spPr/>
      <dgm:t>
        <a:bodyPr/>
        <a:lstStyle/>
        <a:p>
          <a:endParaRPr lang="it-IT"/>
        </a:p>
      </dgm:t>
    </dgm:pt>
    <dgm:pt modelId="{F7BF4477-D6FA-4959-880C-63C1ED144DD8}">
      <dgm:prSet/>
      <dgm:spPr/>
      <dgm:t>
        <a:bodyPr/>
        <a:lstStyle/>
        <a:p>
          <a:r>
            <a:rPr lang="it-IT" dirty="0"/>
            <a:t>Misurazione </a:t>
          </a:r>
          <a:r>
            <a:rPr lang="it-IT" dirty="0" err="1"/>
            <a:t>Outcomes</a:t>
          </a:r>
          <a:endParaRPr lang="it-IT" dirty="0"/>
        </a:p>
      </dgm:t>
    </dgm:pt>
    <dgm:pt modelId="{65605BB2-7512-41AC-930B-1BB086D40ED0}" type="sibTrans" cxnId="{C4B31AF0-765E-4F4A-9162-B3840F5BBCE9}">
      <dgm:prSet/>
      <dgm:spPr/>
      <dgm:t>
        <a:bodyPr/>
        <a:lstStyle/>
        <a:p>
          <a:endParaRPr lang="it-IT"/>
        </a:p>
      </dgm:t>
    </dgm:pt>
    <dgm:pt modelId="{C7F0D1E6-C019-47F4-876E-A3D037400680}" type="parTrans" cxnId="{C4B31AF0-765E-4F4A-9162-B3840F5BBCE9}">
      <dgm:prSet/>
      <dgm:spPr/>
      <dgm:t>
        <a:bodyPr/>
        <a:lstStyle/>
        <a:p>
          <a:endParaRPr lang="it-IT"/>
        </a:p>
      </dgm:t>
    </dgm:pt>
    <dgm:pt modelId="{552328B4-100E-4B2F-9018-9F8477E40BC6}" type="pres">
      <dgm:prSet presAssocID="{A918553E-35CC-4969-9475-638F062F4CC8}" presName="diagram" presStyleCnt="0">
        <dgm:presLayoutVars>
          <dgm:dir/>
          <dgm:animLvl val="lvl"/>
          <dgm:resizeHandles val="exact"/>
        </dgm:presLayoutVars>
      </dgm:prSet>
      <dgm:spPr/>
    </dgm:pt>
    <dgm:pt modelId="{5BBD460E-0C9A-4B14-A9F6-272792C49821}" type="pres">
      <dgm:prSet presAssocID="{7A469F77-6806-42BF-B926-0F9D5660BE49}" presName="compNode" presStyleCnt="0"/>
      <dgm:spPr/>
    </dgm:pt>
    <dgm:pt modelId="{A0507D8E-65F2-4C3E-BE2A-C6107B3B7EC8}" type="pres">
      <dgm:prSet presAssocID="{7A469F77-6806-42BF-B926-0F9D5660BE49}" presName="childRect" presStyleLbl="bgAcc1" presStyleIdx="0" presStyleCnt="3" custScaleX="100416" custScaleY="166926">
        <dgm:presLayoutVars>
          <dgm:bulletEnabled val="1"/>
        </dgm:presLayoutVars>
      </dgm:prSet>
      <dgm:spPr/>
    </dgm:pt>
    <dgm:pt modelId="{193FD36C-127F-4E37-9596-56989A430881}" type="pres">
      <dgm:prSet presAssocID="{7A469F77-6806-42BF-B926-0F9D5660BE49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20A7FDA-D456-40AB-80C8-27E8E1FC5D87}" type="pres">
      <dgm:prSet presAssocID="{7A469F77-6806-42BF-B926-0F9D5660BE49}" presName="parentRect" presStyleLbl="alignNode1" presStyleIdx="0" presStyleCnt="3"/>
      <dgm:spPr/>
    </dgm:pt>
    <dgm:pt modelId="{AA3BFA2E-AA75-4877-B3E8-582F1A2B70BA}" type="pres">
      <dgm:prSet presAssocID="{7A469F77-6806-42BF-B926-0F9D5660BE49}" presName="adorn" presStyleLbl="fgAccFollow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voro in remoto con riempimento a tinta unita"/>
        </a:ext>
      </dgm:extLst>
    </dgm:pt>
    <dgm:pt modelId="{384101D0-1A69-4EEB-A48F-408E247FFA0D}" type="pres">
      <dgm:prSet presAssocID="{543044DD-C9A0-4ADA-A22E-A607C5630B64}" presName="sibTrans" presStyleLbl="sibTrans2D1" presStyleIdx="0" presStyleCnt="0"/>
      <dgm:spPr/>
    </dgm:pt>
    <dgm:pt modelId="{D090D880-59B0-4251-82A1-44C0AC0A4127}" type="pres">
      <dgm:prSet presAssocID="{BC68D9EA-12C8-4242-BE23-A00582C35932}" presName="compNode" presStyleCnt="0"/>
      <dgm:spPr/>
    </dgm:pt>
    <dgm:pt modelId="{48D4C14B-6822-40A7-91BD-98D468EAB329}" type="pres">
      <dgm:prSet presAssocID="{BC68D9EA-12C8-4242-BE23-A00582C35932}" presName="childRect" presStyleLbl="bgAcc1" presStyleIdx="1" presStyleCnt="3" custScaleY="159046">
        <dgm:presLayoutVars>
          <dgm:bulletEnabled val="1"/>
        </dgm:presLayoutVars>
      </dgm:prSet>
      <dgm:spPr/>
    </dgm:pt>
    <dgm:pt modelId="{64B334E1-B11F-4065-A30F-385956AD5A2A}" type="pres">
      <dgm:prSet presAssocID="{BC68D9EA-12C8-4242-BE23-A00582C35932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85A933EA-BD95-4808-9242-7B0120B4FD4E}" type="pres">
      <dgm:prSet presAssocID="{BC68D9EA-12C8-4242-BE23-A00582C35932}" presName="parentRect" presStyleLbl="alignNode1" presStyleIdx="1" presStyleCnt="3"/>
      <dgm:spPr/>
    </dgm:pt>
    <dgm:pt modelId="{678E3B76-2FAB-46D3-93E3-EDDD193100F2}" type="pres">
      <dgm:prSet presAssocID="{BC68D9EA-12C8-4242-BE23-A00582C35932}" presName="adorn" presStyleLbl="fgAccFollow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te utente con riempimento a tinta unita"/>
        </a:ext>
      </dgm:extLst>
    </dgm:pt>
    <dgm:pt modelId="{7A683AC1-636B-4E12-B6F4-09A5E405E69E}" type="pres">
      <dgm:prSet presAssocID="{56F6F5B7-F890-4B18-BDD4-7183E5D87523}" presName="sibTrans" presStyleLbl="sibTrans2D1" presStyleIdx="0" presStyleCnt="0"/>
      <dgm:spPr/>
    </dgm:pt>
    <dgm:pt modelId="{65119A5D-8516-4CA7-A7AD-B05CA462B62F}" type="pres">
      <dgm:prSet presAssocID="{180E359E-20EA-4C85-9225-3B41002CDD7B}" presName="compNode" presStyleCnt="0"/>
      <dgm:spPr/>
    </dgm:pt>
    <dgm:pt modelId="{C5B41F81-4EFD-4EC2-8B47-61814A23B956}" type="pres">
      <dgm:prSet presAssocID="{180E359E-20EA-4C85-9225-3B41002CDD7B}" presName="childRect" presStyleLbl="bgAcc1" presStyleIdx="2" presStyleCnt="3" custScaleY="159046">
        <dgm:presLayoutVars>
          <dgm:bulletEnabled val="1"/>
        </dgm:presLayoutVars>
      </dgm:prSet>
      <dgm:spPr/>
    </dgm:pt>
    <dgm:pt modelId="{CE7A5096-1732-494C-BB41-64EF9BC4CB51}" type="pres">
      <dgm:prSet presAssocID="{180E359E-20EA-4C85-9225-3B41002CDD7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7EA8EDC-96A4-4758-A47E-FECCB57E9DF6}" type="pres">
      <dgm:prSet presAssocID="{180E359E-20EA-4C85-9225-3B41002CDD7B}" presName="parentRect" presStyleLbl="alignNode1" presStyleIdx="2" presStyleCnt="3"/>
      <dgm:spPr/>
    </dgm:pt>
    <dgm:pt modelId="{A0C2584F-6555-4F4E-B887-9FAB2F4E919C}" type="pres">
      <dgm:prSet presAssocID="{180E359E-20EA-4C85-9225-3B41002CDD7B}" presName="adorn" presStyleLbl="fgAccFollow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lbero caducifoglio con riempimento a tinta unita"/>
        </a:ext>
      </dgm:extLst>
    </dgm:pt>
  </dgm:ptLst>
  <dgm:cxnLst>
    <dgm:cxn modelId="{7D8E7802-DD72-4967-806E-E09401D227B7}" type="presOf" srcId="{9B2D33D9-C9C3-468B-A323-E422C1224C66}" destId="{C5B41F81-4EFD-4EC2-8B47-61814A23B956}" srcOrd="0" destOrd="3" presId="urn:microsoft.com/office/officeart/2005/8/layout/bList2"/>
    <dgm:cxn modelId="{5370FD02-88FE-40AF-BEB4-4F6D340C4690}" type="presOf" srcId="{543044DD-C9A0-4ADA-A22E-A607C5630B64}" destId="{384101D0-1A69-4EEB-A48F-408E247FFA0D}" srcOrd="0" destOrd="0" presId="urn:microsoft.com/office/officeart/2005/8/layout/bList2"/>
    <dgm:cxn modelId="{B74DC70A-8CB9-4B4B-A343-02F0CA9F324F}" type="presOf" srcId="{44C45E2F-A781-4B95-B7BB-0A5E761542BA}" destId="{48D4C14B-6822-40A7-91BD-98D468EAB329}" srcOrd="0" destOrd="1" presId="urn:microsoft.com/office/officeart/2005/8/layout/bList2"/>
    <dgm:cxn modelId="{E91BF00D-5610-45FE-9A9C-6CF09BE16929}" srcId="{BC68D9EA-12C8-4242-BE23-A00582C35932}" destId="{663CFBDC-61A1-4500-99E1-7D2E26E8B5B3}" srcOrd="4" destOrd="0" parTransId="{BF28C906-407E-4800-9F2A-31FCD839DA7C}" sibTransId="{FE0BC1FD-5B21-45DE-8ACE-72A1615C7A38}"/>
    <dgm:cxn modelId="{E56DC90E-D6AC-4F65-89D0-E6C6E3FAFA64}" srcId="{4958E4E1-A299-4F9B-B059-621E57B271F1}" destId="{9B2D33D9-C9C3-468B-A323-E422C1224C66}" srcOrd="2" destOrd="0" parTransId="{33026823-A580-444C-BA01-BA5298E8F1BB}" sibTransId="{D5772FD6-1DC6-49E8-8FEB-CE1060ADA1B7}"/>
    <dgm:cxn modelId="{950A9112-2170-488F-A943-2C6B3C5120CE}" type="presOf" srcId="{56F6F5B7-F890-4B18-BDD4-7183E5D87523}" destId="{7A683AC1-636B-4E12-B6F4-09A5E405E69E}" srcOrd="0" destOrd="0" presId="urn:microsoft.com/office/officeart/2005/8/layout/bList2"/>
    <dgm:cxn modelId="{42167515-6FC9-4DB3-9240-FE64FA7A8517}" srcId="{180E359E-20EA-4C85-9225-3B41002CDD7B}" destId="{4958E4E1-A299-4F9B-B059-621E57B271F1}" srcOrd="0" destOrd="0" parTransId="{85786C0C-2071-4C78-B6C0-94D739D28385}" sibTransId="{7904A5C2-AC5B-4481-829F-5E868AE74A0F}"/>
    <dgm:cxn modelId="{2522A31E-DAD5-457B-94B1-71158FF759F7}" type="presOf" srcId="{3586F7FD-8CA0-46F1-8421-410D782A3539}" destId="{48D4C14B-6822-40A7-91BD-98D468EAB329}" srcOrd="0" destOrd="3" presId="urn:microsoft.com/office/officeart/2005/8/layout/bList2"/>
    <dgm:cxn modelId="{CC5E1823-16D8-4A0C-A8ED-9537F4DDC0AE}" type="presOf" srcId="{36BC5391-1F9F-4C95-82DC-08A453A7E2AA}" destId="{C5B41F81-4EFD-4EC2-8B47-61814A23B956}" srcOrd="0" destOrd="1" presId="urn:microsoft.com/office/officeart/2005/8/layout/bList2"/>
    <dgm:cxn modelId="{FA61E638-2A1F-4B43-8091-1E4B66FF4638}" srcId="{7A469F77-6806-42BF-B926-0F9D5660BE49}" destId="{6B55F683-D9FF-4D44-A4AB-F52637E785F7}" srcOrd="0" destOrd="0" parTransId="{E2F51FB5-2D62-4752-B7D7-80A01741F7D4}" sibTransId="{5B7DD4D3-C9ED-49DD-8BAF-EF527BDE8182}"/>
    <dgm:cxn modelId="{E0355147-77A1-475A-A070-184D5EE3E979}" srcId="{4958E4E1-A299-4F9B-B059-621E57B271F1}" destId="{82BA55A3-1C67-4BA5-A9F3-5AB298D19C01}" srcOrd="1" destOrd="0" parTransId="{F4967044-0687-4B45-8DC7-7E5E6A39F17C}" sibTransId="{B55724EB-8693-4855-802F-3C016B7BDA89}"/>
    <dgm:cxn modelId="{35856D4B-7EED-45A7-94FE-3509E9A279BE}" type="presOf" srcId="{4958E4E1-A299-4F9B-B059-621E57B271F1}" destId="{C5B41F81-4EFD-4EC2-8B47-61814A23B956}" srcOrd="0" destOrd="0" presId="urn:microsoft.com/office/officeart/2005/8/layout/bList2"/>
    <dgm:cxn modelId="{0906EA4E-7BF4-4D64-B2A1-A3D75FFD81F2}" type="presOf" srcId="{4719C683-6533-4FEA-8DDC-310C96B6C245}" destId="{48D4C14B-6822-40A7-91BD-98D468EAB329}" srcOrd="0" destOrd="0" presId="urn:microsoft.com/office/officeart/2005/8/layout/bList2"/>
    <dgm:cxn modelId="{206EA867-B859-4BF5-A70D-FDB5FA01B7BA}" type="presOf" srcId="{7A469F77-6806-42BF-B926-0F9D5660BE49}" destId="{B20A7FDA-D456-40AB-80C8-27E8E1FC5D87}" srcOrd="1" destOrd="0" presId="urn:microsoft.com/office/officeart/2005/8/layout/bList2"/>
    <dgm:cxn modelId="{5618596C-0C2A-47F6-B170-7999F3C8113F}" type="presOf" srcId="{A918553E-35CC-4969-9475-638F062F4CC8}" destId="{552328B4-100E-4B2F-9018-9F8477E40BC6}" srcOrd="0" destOrd="0" presId="urn:microsoft.com/office/officeart/2005/8/layout/bList2"/>
    <dgm:cxn modelId="{C1E4E17B-CC94-4BA6-A1C7-25C0C0B44047}" srcId="{BC68D9EA-12C8-4242-BE23-A00582C35932}" destId="{4719C683-6533-4FEA-8DDC-310C96B6C245}" srcOrd="0" destOrd="0" parTransId="{9694898A-97D3-45AF-805C-DFD49577405A}" sibTransId="{21085B1A-785A-4F20-8375-E1213EF36191}"/>
    <dgm:cxn modelId="{AFECDC81-B99A-4D26-A2E0-17EBC0C1A6DD}" type="presOf" srcId="{BC68D9EA-12C8-4242-BE23-A00582C35932}" destId="{64B334E1-B11F-4065-A30F-385956AD5A2A}" srcOrd="0" destOrd="0" presId="urn:microsoft.com/office/officeart/2005/8/layout/bList2"/>
    <dgm:cxn modelId="{43595A8A-E3B1-4CBF-BC87-B23F0388BC8D}" type="presOf" srcId="{180E359E-20EA-4C85-9225-3B41002CDD7B}" destId="{CE7A5096-1732-494C-BB41-64EF9BC4CB51}" srcOrd="0" destOrd="0" presId="urn:microsoft.com/office/officeart/2005/8/layout/bList2"/>
    <dgm:cxn modelId="{A16A1193-AFF1-411E-A6A9-471AEC76DD6E}" srcId="{4958E4E1-A299-4F9B-B059-621E57B271F1}" destId="{A62316D8-BD59-4F54-84F7-020F2F94DC98}" srcOrd="3" destOrd="0" parTransId="{92BF8DA5-9DAC-4DA0-BE8D-CB4CD94C2E59}" sibTransId="{85FEB647-7F47-413C-AC08-DA3AEC392DC0}"/>
    <dgm:cxn modelId="{D298A0A6-B1CA-47DB-B962-9BA8F84628E5}" srcId="{A918553E-35CC-4969-9475-638F062F4CC8}" destId="{180E359E-20EA-4C85-9225-3B41002CDD7B}" srcOrd="2" destOrd="0" parTransId="{B285BB09-FEB6-4D12-A313-4ACE0964AAB4}" sibTransId="{547274A2-DB40-43DB-9A53-59D29EE10D2A}"/>
    <dgm:cxn modelId="{BE4D55AD-6DA5-405F-A6BC-796BBECBB96C}" srcId="{BC68D9EA-12C8-4242-BE23-A00582C35932}" destId="{3586F7FD-8CA0-46F1-8421-410D782A3539}" srcOrd="3" destOrd="0" parTransId="{7ACD9E3E-A1D9-4174-948E-989D90659C82}" sibTransId="{3184167D-D75B-4A55-9935-F5BC0C96186F}"/>
    <dgm:cxn modelId="{0F296BB8-97F1-4435-BF57-629C9FA33270}" type="presOf" srcId="{6B55F683-D9FF-4D44-A4AB-F52637E785F7}" destId="{A0507D8E-65F2-4C3E-BE2A-C6107B3B7EC8}" srcOrd="0" destOrd="0" presId="urn:microsoft.com/office/officeart/2005/8/layout/bList2"/>
    <dgm:cxn modelId="{990CEBB9-1CD3-49DD-BFA2-F1FC0172BD54}" srcId="{4958E4E1-A299-4F9B-B059-621E57B271F1}" destId="{36BC5391-1F9F-4C95-82DC-08A453A7E2AA}" srcOrd="0" destOrd="0" parTransId="{198BE295-A2B2-499D-B27F-8C4D6E03C9F4}" sibTransId="{92EE7331-421A-47C4-81C9-920A627BC4F5}"/>
    <dgm:cxn modelId="{B9C665BA-68C9-4BB8-87A4-05C2E47C48BF}" type="presOf" srcId="{E94D4776-0215-4A2E-80E5-93AFA405EF5E}" destId="{48D4C14B-6822-40A7-91BD-98D468EAB329}" srcOrd="0" destOrd="2" presId="urn:microsoft.com/office/officeart/2005/8/layout/bList2"/>
    <dgm:cxn modelId="{182897BE-5239-4F58-B866-148C0A20108C}" type="presOf" srcId="{7A469F77-6806-42BF-B926-0F9D5660BE49}" destId="{193FD36C-127F-4E37-9596-56989A430881}" srcOrd="0" destOrd="0" presId="urn:microsoft.com/office/officeart/2005/8/layout/bList2"/>
    <dgm:cxn modelId="{C80751C0-A117-4350-80F6-E67CB9EECFF2}" type="presOf" srcId="{82BA55A3-1C67-4BA5-A9F3-5AB298D19C01}" destId="{C5B41F81-4EFD-4EC2-8B47-61814A23B956}" srcOrd="0" destOrd="2" presId="urn:microsoft.com/office/officeart/2005/8/layout/bList2"/>
    <dgm:cxn modelId="{20B26DC0-5CEB-438E-A918-64184F531B2B}" srcId="{BC68D9EA-12C8-4242-BE23-A00582C35932}" destId="{44C45E2F-A781-4B95-B7BB-0A5E761542BA}" srcOrd="1" destOrd="0" parTransId="{0DA64A1A-FD09-4288-9BEB-37B42AE4905C}" sibTransId="{7B62E37E-C7D3-419F-88F4-46531718CA3F}"/>
    <dgm:cxn modelId="{A9E758C6-D5F8-4E0F-82BB-5806295C9CE2}" type="presOf" srcId="{180E359E-20EA-4C85-9225-3B41002CDD7B}" destId="{47EA8EDC-96A4-4758-A47E-FECCB57E9DF6}" srcOrd="1" destOrd="0" presId="urn:microsoft.com/office/officeart/2005/8/layout/bList2"/>
    <dgm:cxn modelId="{BA65BACC-45D5-4A26-87F1-419C71AE224E}" srcId="{A918553E-35CC-4969-9475-638F062F4CC8}" destId="{BC68D9EA-12C8-4242-BE23-A00582C35932}" srcOrd="1" destOrd="0" parTransId="{A01E88B1-21F3-44F4-87A4-F10F98B1D8D7}" sibTransId="{56F6F5B7-F890-4B18-BDD4-7183E5D87523}"/>
    <dgm:cxn modelId="{E48325CD-B720-46DA-BE09-3FCD0C77A2E2}" type="presOf" srcId="{A62316D8-BD59-4F54-84F7-020F2F94DC98}" destId="{C5B41F81-4EFD-4EC2-8B47-61814A23B956}" srcOrd="0" destOrd="4" presId="urn:microsoft.com/office/officeart/2005/8/layout/bList2"/>
    <dgm:cxn modelId="{728669D6-62A1-44A4-9F30-0F96BB7CB57D}" type="presOf" srcId="{F7BF4477-D6FA-4959-880C-63C1ED144DD8}" destId="{C5B41F81-4EFD-4EC2-8B47-61814A23B956}" srcOrd="0" destOrd="5" presId="urn:microsoft.com/office/officeart/2005/8/layout/bList2"/>
    <dgm:cxn modelId="{D55ED3D6-B462-4B5D-8DDC-73A76721CE8E}" srcId="{BC68D9EA-12C8-4242-BE23-A00582C35932}" destId="{E94D4776-0215-4A2E-80E5-93AFA405EF5E}" srcOrd="2" destOrd="0" parTransId="{2299217D-03FE-483F-B0FA-9C9487F19116}" sibTransId="{1C6D9B58-94DE-441E-9856-87425EEF29C6}"/>
    <dgm:cxn modelId="{DD042FDC-1A3C-4EDA-9708-042C17E5A7EB}" type="presOf" srcId="{BC68D9EA-12C8-4242-BE23-A00582C35932}" destId="{85A933EA-BD95-4808-9242-7B0120B4FD4E}" srcOrd="1" destOrd="0" presId="urn:microsoft.com/office/officeart/2005/8/layout/bList2"/>
    <dgm:cxn modelId="{69F518E7-843B-49D0-93AB-84FBAB8E6188}" srcId="{A918553E-35CC-4969-9475-638F062F4CC8}" destId="{7A469F77-6806-42BF-B926-0F9D5660BE49}" srcOrd="0" destOrd="0" parTransId="{9B660E92-12C7-4064-9D0B-9CA6D9A56287}" sibTransId="{543044DD-C9A0-4ADA-A22E-A607C5630B64}"/>
    <dgm:cxn modelId="{86A96FE8-5559-44F6-8BEC-715C657571AB}" type="presOf" srcId="{663CFBDC-61A1-4500-99E1-7D2E26E8B5B3}" destId="{48D4C14B-6822-40A7-91BD-98D468EAB329}" srcOrd="0" destOrd="4" presId="urn:microsoft.com/office/officeart/2005/8/layout/bList2"/>
    <dgm:cxn modelId="{F14BA6E8-3CC0-47A7-9230-CC0BAB5C1ABA}" srcId="{7A469F77-6806-42BF-B926-0F9D5660BE49}" destId="{B860252C-4250-4582-A998-027920D25C2D}" srcOrd="1" destOrd="0" parTransId="{D527B338-F476-45B3-95EA-B278ABFC47E5}" sibTransId="{B242F2DE-65F0-4D71-A229-5A9F1216C42D}"/>
    <dgm:cxn modelId="{C4B31AF0-765E-4F4A-9162-B3840F5BBCE9}" srcId="{180E359E-20EA-4C85-9225-3B41002CDD7B}" destId="{F7BF4477-D6FA-4959-880C-63C1ED144DD8}" srcOrd="1" destOrd="0" parTransId="{C7F0D1E6-C019-47F4-876E-A3D037400680}" sibTransId="{65605BB2-7512-41AC-930B-1BB086D40ED0}"/>
    <dgm:cxn modelId="{C621CFF6-963A-433D-9C0B-BA47008599B3}" type="presOf" srcId="{B860252C-4250-4582-A998-027920D25C2D}" destId="{A0507D8E-65F2-4C3E-BE2A-C6107B3B7EC8}" srcOrd="0" destOrd="1" presId="urn:microsoft.com/office/officeart/2005/8/layout/bList2"/>
    <dgm:cxn modelId="{B4EEF093-609D-4425-8538-D457F16060A0}" type="presParOf" srcId="{552328B4-100E-4B2F-9018-9F8477E40BC6}" destId="{5BBD460E-0C9A-4B14-A9F6-272792C49821}" srcOrd="0" destOrd="0" presId="urn:microsoft.com/office/officeart/2005/8/layout/bList2"/>
    <dgm:cxn modelId="{54D27250-F35F-4517-B577-B1E985170A41}" type="presParOf" srcId="{5BBD460E-0C9A-4B14-A9F6-272792C49821}" destId="{A0507D8E-65F2-4C3E-BE2A-C6107B3B7EC8}" srcOrd="0" destOrd="0" presId="urn:microsoft.com/office/officeart/2005/8/layout/bList2"/>
    <dgm:cxn modelId="{D54028C6-1ACC-4C57-95EC-0D81A2A14707}" type="presParOf" srcId="{5BBD460E-0C9A-4B14-A9F6-272792C49821}" destId="{193FD36C-127F-4E37-9596-56989A430881}" srcOrd="1" destOrd="0" presId="urn:microsoft.com/office/officeart/2005/8/layout/bList2"/>
    <dgm:cxn modelId="{226EA142-8E9F-42A6-B5EF-DFA1F90495E3}" type="presParOf" srcId="{5BBD460E-0C9A-4B14-A9F6-272792C49821}" destId="{B20A7FDA-D456-40AB-80C8-27E8E1FC5D87}" srcOrd="2" destOrd="0" presId="urn:microsoft.com/office/officeart/2005/8/layout/bList2"/>
    <dgm:cxn modelId="{94293FB8-05EC-49A4-86D3-A5DD1113D7B7}" type="presParOf" srcId="{5BBD460E-0C9A-4B14-A9F6-272792C49821}" destId="{AA3BFA2E-AA75-4877-B3E8-582F1A2B70BA}" srcOrd="3" destOrd="0" presId="urn:microsoft.com/office/officeart/2005/8/layout/bList2"/>
    <dgm:cxn modelId="{1E86299C-F9D3-46CD-95EE-57E64FACBE75}" type="presParOf" srcId="{552328B4-100E-4B2F-9018-9F8477E40BC6}" destId="{384101D0-1A69-4EEB-A48F-408E247FFA0D}" srcOrd="1" destOrd="0" presId="urn:microsoft.com/office/officeart/2005/8/layout/bList2"/>
    <dgm:cxn modelId="{4C56453A-50C3-4FAB-B94D-8E02BE7DFE6A}" type="presParOf" srcId="{552328B4-100E-4B2F-9018-9F8477E40BC6}" destId="{D090D880-59B0-4251-82A1-44C0AC0A4127}" srcOrd="2" destOrd="0" presId="urn:microsoft.com/office/officeart/2005/8/layout/bList2"/>
    <dgm:cxn modelId="{DF5C2EAF-EE69-4790-BAE3-803E99092453}" type="presParOf" srcId="{D090D880-59B0-4251-82A1-44C0AC0A4127}" destId="{48D4C14B-6822-40A7-91BD-98D468EAB329}" srcOrd="0" destOrd="0" presId="urn:microsoft.com/office/officeart/2005/8/layout/bList2"/>
    <dgm:cxn modelId="{BE932896-6D78-4A60-A26C-DABD6F950A3E}" type="presParOf" srcId="{D090D880-59B0-4251-82A1-44C0AC0A4127}" destId="{64B334E1-B11F-4065-A30F-385956AD5A2A}" srcOrd="1" destOrd="0" presId="urn:microsoft.com/office/officeart/2005/8/layout/bList2"/>
    <dgm:cxn modelId="{A7000579-8360-43CA-AFAE-95245A617A97}" type="presParOf" srcId="{D090D880-59B0-4251-82A1-44C0AC0A4127}" destId="{85A933EA-BD95-4808-9242-7B0120B4FD4E}" srcOrd="2" destOrd="0" presId="urn:microsoft.com/office/officeart/2005/8/layout/bList2"/>
    <dgm:cxn modelId="{9BAB0053-49E4-4A63-BB5C-E9F9B9681293}" type="presParOf" srcId="{D090D880-59B0-4251-82A1-44C0AC0A4127}" destId="{678E3B76-2FAB-46D3-93E3-EDDD193100F2}" srcOrd="3" destOrd="0" presId="urn:microsoft.com/office/officeart/2005/8/layout/bList2"/>
    <dgm:cxn modelId="{BFAE8F35-08E0-4AF0-A995-E49B7E20A0F9}" type="presParOf" srcId="{552328B4-100E-4B2F-9018-9F8477E40BC6}" destId="{7A683AC1-636B-4E12-B6F4-09A5E405E69E}" srcOrd="3" destOrd="0" presId="urn:microsoft.com/office/officeart/2005/8/layout/bList2"/>
    <dgm:cxn modelId="{BA89AFED-4C4A-42D3-BB22-9A19D21862B5}" type="presParOf" srcId="{552328B4-100E-4B2F-9018-9F8477E40BC6}" destId="{65119A5D-8516-4CA7-A7AD-B05CA462B62F}" srcOrd="4" destOrd="0" presId="urn:microsoft.com/office/officeart/2005/8/layout/bList2"/>
    <dgm:cxn modelId="{0BCE6004-8C65-4EBF-B6D5-64C5F67AD882}" type="presParOf" srcId="{65119A5D-8516-4CA7-A7AD-B05CA462B62F}" destId="{C5B41F81-4EFD-4EC2-8B47-61814A23B956}" srcOrd="0" destOrd="0" presId="urn:microsoft.com/office/officeart/2005/8/layout/bList2"/>
    <dgm:cxn modelId="{764AE05A-BA54-479E-84EB-B33689A67B70}" type="presParOf" srcId="{65119A5D-8516-4CA7-A7AD-B05CA462B62F}" destId="{CE7A5096-1732-494C-BB41-64EF9BC4CB51}" srcOrd="1" destOrd="0" presId="urn:microsoft.com/office/officeart/2005/8/layout/bList2"/>
    <dgm:cxn modelId="{FA4565C8-E930-4817-9CD0-41277909D921}" type="presParOf" srcId="{65119A5D-8516-4CA7-A7AD-B05CA462B62F}" destId="{47EA8EDC-96A4-4758-A47E-FECCB57E9DF6}" srcOrd="2" destOrd="0" presId="urn:microsoft.com/office/officeart/2005/8/layout/bList2"/>
    <dgm:cxn modelId="{A5DCAFAC-900A-4FFB-8114-0B5A61C5D3DD}" type="presParOf" srcId="{65119A5D-8516-4CA7-A7AD-B05CA462B62F}" destId="{A0C2584F-6555-4F4E-B887-9FAB2F4E919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AEB15-06B8-4F12-B1F3-1FE202F8DC30}">
      <dsp:nvSpPr>
        <dsp:cNvPr id="0" name=""/>
        <dsp:cNvSpPr/>
      </dsp:nvSpPr>
      <dsp:spPr>
        <a:xfrm>
          <a:off x="288035" y="0"/>
          <a:ext cx="6421439" cy="345638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8B7E71-F338-4941-9C38-973DB29897BF}">
      <dsp:nvSpPr>
        <dsp:cNvPr id="0" name=""/>
        <dsp:cNvSpPr/>
      </dsp:nvSpPr>
      <dsp:spPr>
        <a:xfrm>
          <a:off x="3688" y="1036914"/>
          <a:ext cx="2279670" cy="1382553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charset="0"/>
            <a:buNone/>
          </a:pPr>
          <a:r>
            <a:rPr lang="it-IT" sz="1600" kern="1200" dirty="0"/>
            <a:t>Accesso ai CAS (gestione Prefettura) </a:t>
          </a:r>
        </a:p>
      </dsp:txBody>
      <dsp:txXfrm>
        <a:off x="71179" y="1104405"/>
        <a:ext cx="2144688" cy="1247571"/>
      </dsp:txXfrm>
    </dsp:sp>
    <dsp:sp modelId="{898AAE5A-B89B-4C82-B4DB-FC91E6F4AA34}">
      <dsp:nvSpPr>
        <dsp:cNvPr id="0" name=""/>
        <dsp:cNvSpPr/>
      </dsp:nvSpPr>
      <dsp:spPr>
        <a:xfrm>
          <a:off x="2637482" y="1036914"/>
          <a:ext cx="2279670" cy="1382553"/>
        </a:xfrm>
        <a:prstGeom prst="roundRect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285750" lvl="0" indent="-28575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charset="0"/>
            <a:buNone/>
          </a:pPr>
          <a:r>
            <a:rPr lang="it-IT" sz="1600" kern="1200" dirty="0"/>
            <a:t>Accesso al SAI (gestione ente locale)</a:t>
          </a:r>
        </a:p>
      </dsp:txBody>
      <dsp:txXfrm>
        <a:off x="2704973" y="1104405"/>
        <a:ext cx="2144688" cy="1247571"/>
      </dsp:txXfrm>
    </dsp:sp>
    <dsp:sp modelId="{46ED652C-4C06-40DE-9C3C-4190FDA512F3}">
      <dsp:nvSpPr>
        <dsp:cNvPr id="0" name=""/>
        <dsp:cNvSpPr/>
      </dsp:nvSpPr>
      <dsp:spPr>
        <a:xfrm>
          <a:off x="5271276" y="1036914"/>
          <a:ext cx="2279670" cy="1382553"/>
        </a:xfrm>
        <a:prstGeom prst="round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285750" lvl="0" indent="-28575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charset="0"/>
            <a:buNone/>
          </a:pPr>
          <a:r>
            <a:rPr lang="it-IT" sz="1400" kern="1200" dirty="0"/>
            <a:t>Per chi non è già in accoglienza CAS per collocamento transitorio e supporto all’accesso al sistema di accoglienza:</a:t>
          </a:r>
        </a:p>
      </dsp:txBody>
      <dsp:txXfrm>
        <a:off x="5338767" y="1104405"/>
        <a:ext cx="2144688" cy="12475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507D8E-65F2-4C3E-BE2A-C6107B3B7EC8}">
      <dsp:nvSpPr>
        <dsp:cNvPr id="0" name=""/>
        <dsp:cNvSpPr/>
      </dsp:nvSpPr>
      <dsp:spPr>
        <a:xfrm>
          <a:off x="9096" y="1102985"/>
          <a:ext cx="2328690" cy="288968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200" kern="1200" dirty="0"/>
            <a:t>Trasferimento dei posti attivi  in accoglienza diffusa (dal 1° gennaio 2022: 220 posti in appartamento vs. 72 posti precedenti 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200" kern="1200" dirty="0"/>
            <a:t>Potenziamento del lavoro di raccordo e di rete con il territorio e con le comunità locali (attraverso l’introduzione della funzione del network manager)</a:t>
          </a:r>
        </a:p>
      </dsp:txBody>
      <dsp:txXfrm>
        <a:off x="63660" y="1157549"/>
        <a:ext cx="2219562" cy="2835120"/>
      </dsp:txXfrm>
    </dsp:sp>
    <dsp:sp modelId="{B20A7FDA-D456-40AB-80C8-27E8E1FC5D87}">
      <dsp:nvSpPr>
        <dsp:cNvPr id="0" name=""/>
        <dsp:cNvSpPr/>
      </dsp:nvSpPr>
      <dsp:spPr>
        <a:xfrm>
          <a:off x="13920" y="3413386"/>
          <a:ext cx="2319043" cy="7443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0" rIns="1651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Accoglienza Diffusa</a:t>
          </a:r>
        </a:p>
      </dsp:txBody>
      <dsp:txXfrm>
        <a:off x="13920" y="3413386"/>
        <a:ext cx="1633129" cy="744380"/>
      </dsp:txXfrm>
    </dsp:sp>
    <dsp:sp modelId="{AA3BFA2E-AA75-4877-B3E8-582F1A2B70BA}">
      <dsp:nvSpPr>
        <dsp:cNvPr id="0" name=""/>
        <dsp:cNvSpPr/>
      </dsp:nvSpPr>
      <dsp:spPr>
        <a:xfrm>
          <a:off x="1712651" y="3531624"/>
          <a:ext cx="811665" cy="81166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D4C14B-6822-40A7-91BD-98D468EAB329}">
      <dsp:nvSpPr>
        <dsp:cNvPr id="0" name=""/>
        <dsp:cNvSpPr/>
      </dsp:nvSpPr>
      <dsp:spPr>
        <a:xfrm>
          <a:off x="2725401" y="1137088"/>
          <a:ext cx="2319043" cy="275327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174641"/>
              <a:satOff val="-3128"/>
              <a:lumOff val="132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200" kern="1200" dirty="0"/>
            <a:t>Inserimento della figura dei «Case Manager», responsabile/ garante dei percorsi di inclusione dei beneficiari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200" kern="1200" dirty="0"/>
            <a:t> Gestione del budget per le spese dell’integrazione dei beneficiari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200" kern="1200" dirty="0"/>
            <a:t>Costruzione di un catalogo diversificato delle offerte e delle risorse per i percorsi d’inclusione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200" kern="1200" dirty="0"/>
        </a:p>
      </dsp:txBody>
      <dsp:txXfrm>
        <a:off x="2779739" y="1191426"/>
        <a:ext cx="2210367" cy="2698934"/>
      </dsp:txXfrm>
    </dsp:sp>
    <dsp:sp modelId="{85A933EA-BD95-4808-9242-7B0120B4FD4E}">
      <dsp:nvSpPr>
        <dsp:cNvPr id="0" name=""/>
        <dsp:cNvSpPr/>
      </dsp:nvSpPr>
      <dsp:spPr>
        <a:xfrm>
          <a:off x="2725401" y="3379283"/>
          <a:ext cx="2319043" cy="744380"/>
        </a:xfrm>
        <a:prstGeom prst="rect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25400" cap="flat" cmpd="sng" algn="ctr">
          <a:solidFill>
            <a:schemeClr val="accent1">
              <a:shade val="80000"/>
              <a:hueOff val="174641"/>
              <a:satOff val="-3128"/>
              <a:lumOff val="132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0" rIns="1651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Case Management </a:t>
          </a:r>
        </a:p>
      </dsp:txBody>
      <dsp:txXfrm>
        <a:off x="2725401" y="3379283"/>
        <a:ext cx="1633129" cy="744380"/>
      </dsp:txXfrm>
    </dsp:sp>
    <dsp:sp modelId="{678E3B76-2FAB-46D3-93E3-EDDD193100F2}">
      <dsp:nvSpPr>
        <dsp:cNvPr id="0" name=""/>
        <dsp:cNvSpPr/>
      </dsp:nvSpPr>
      <dsp:spPr>
        <a:xfrm>
          <a:off x="4424132" y="3497521"/>
          <a:ext cx="811665" cy="81166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B41F81-4EFD-4EC2-8B47-61814A23B956}">
      <dsp:nvSpPr>
        <dsp:cNvPr id="0" name=""/>
        <dsp:cNvSpPr/>
      </dsp:nvSpPr>
      <dsp:spPr>
        <a:xfrm>
          <a:off x="5436882" y="1137088"/>
          <a:ext cx="2319043" cy="275327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349283"/>
              <a:satOff val="-6256"/>
              <a:lumOff val="265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200" kern="1200" dirty="0"/>
            <a:t>Definizione condivisa con beneficiario degli obiettivi del suo progetto di accoglienza attraverso lo strumento della Scheda Life articolata in 4 dimensioni: 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200" kern="1200" dirty="0"/>
            <a:t>Benessere </a:t>
          </a:r>
          <a:r>
            <a:rPr lang="it-IT" sz="1200" kern="1200" dirty="0" err="1"/>
            <a:t>Psico</a:t>
          </a:r>
          <a:r>
            <a:rPr lang="it-IT" sz="1200" kern="1200" dirty="0"/>
            <a:t>-sociale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200" kern="1200" dirty="0"/>
            <a:t>Lingua italiana 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200" kern="1200" dirty="0"/>
            <a:t>Formazione/Lavoro 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200" kern="1200" dirty="0"/>
            <a:t>Abitare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200" kern="1200" dirty="0"/>
            <a:t>Misurazione </a:t>
          </a:r>
          <a:r>
            <a:rPr lang="it-IT" sz="1200" kern="1200" dirty="0" err="1"/>
            <a:t>Outcomes</a:t>
          </a:r>
          <a:endParaRPr lang="it-IT" sz="1200" kern="1200" dirty="0"/>
        </a:p>
      </dsp:txBody>
      <dsp:txXfrm>
        <a:off x="5491220" y="1191426"/>
        <a:ext cx="2210367" cy="2698934"/>
      </dsp:txXfrm>
    </dsp:sp>
    <dsp:sp modelId="{47EA8EDC-96A4-4758-A47E-FECCB57E9DF6}">
      <dsp:nvSpPr>
        <dsp:cNvPr id="0" name=""/>
        <dsp:cNvSpPr/>
      </dsp:nvSpPr>
      <dsp:spPr>
        <a:xfrm>
          <a:off x="5436882" y="3379283"/>
          <a:ext cx="2319043" cy="744380"/>
        </a:xfrm>
        <a:prstGeom prst="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25400" cap="flat" cmpd="sng" algn="ctr">
          <a:solidFill>
            <a:schemeClr val="accent1">
              <a:shade val="80000"/>
              <a:hueOff val="349283"/>
              <a:satOff val="-6256"/>
              <a:lumOff val="265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0" rIns="1651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Definizione e monitoraggio progetto individualizzato attraverso Scheda Life </a:t>
          </a:r>
        </a:p>
      </dsp:txBody>
      <dsp:txXfrm>
        <a:off x="5436882" y="3379283"/>
        <a:ext cx="1633129" cy="744380"/>
      </dsp:txXfrm>
    </dsp:sp>
    <dsp:sp modelId="{A0C2584F-6555-4F4E-B887-9FAB2F4E919C}">
      <dsp:nvSpPr>
        <dsp:cNvPr id="0" name=""/>
        <dsp:cNvSpPr/>
      </dsp:nvSpPr>
      <dsp:spPr>
        <a:xfrm>
          <a:off x="7135614" y="3497521"/>
          <a:ext cx="811665" cy="811665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A775E4A2-CDB3-7446-87FD-B5F63279DD8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6916C591-CDD0-F443-AD54-2E20A136647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</a:defRPr>
            </a:lvl1pPr>
          </a:lstStyle>
          <a:p>
            <a:pPr>
              <a:defRPr/>
            </a:pPr>
            <a:fld id="{8AFB0A76-3EF9-4047-AA10-5368495077AE}" type="datetimeFigureOut">
              <a:rPr lang="it-IT"/>
              <a:pPr>
                <a:defRPr/>
              </a:pPr>
              <a:t>16/03/22</a:t>
            </a:fld>
            <a:endParaRPr lang="it-IT" dirty="0"/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96615333-B76C-FA40-87D9-05308941062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29029" name="Rectangle 5">
            <a:extLst>
              <a:ext uri="{FF2B5EF4-FFF2-40B4-BE49-F238E27FC236}">
                <a16:creationId xmlns:a16="http://schemas.microsoft.com/office/drawing/2014/main" id="{4A6FE468-0EAD-1D4D-89F2-E02746B3426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3FD6C664-FF5F-024D-AC08-E15A474CE2B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3EF53441-7E5D-C24E-B800-722B052059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 algn="l" defTabSz="922338" eaLnBrk="1" hangingPunct="1">
              <a:defRPr sz="1200" u="none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90F1D98F-2B14-1644-8ABA-C4D708E454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 u="none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50BB25FE-68F1-1645-98C5-E65FAA53090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1A14F818-C4A9-A54E-972B-A7D9844B36F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163" y="4714875"/>
            <a:ext cx="5338762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3B73AE45-D094-0F41-BF2C-A5787921796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l" defTabSz="922338" eaLnBrk="1" hangingPunct="1">
              <a:defRPr sz="1200" u="none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7527" name="Rectangle 7">
            <a:extLst>
              <a:ext uri="{FF2B5EF4-FFF2-40B4-BE49-F238E27FC236}">
                <a16:creationId xmlns:a16="http://schemas.microsoft.com/office/drawing/2014/main" id="{F60D92D8-04A0-6346-AEC4-622F0235B1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 u="none"/>
            </a:lvl1pPr>
          </a:lstStyle>
          <a:p>
            <a:pPr>
              <a:defRPr/>
            </a:pPr>
            <a:fld id="{90BCC72C-1A6F-F949-A8BF-32C08044DA4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93288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411918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21513" y="115888"/>
            <a:ext cx="1943100" cy="60102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87450" y="115888"/>
            <a:ext cx="5681663" cy="60102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571223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87450" y="115888"/>
            <a:ext cx="7777163" cy="7207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187450" y="1052513"/>
            <a:ext cx="3811588" cy="50736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51438" y="1052513"/>
            <a:ext cx="3813175" cy="50736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937435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52DCA7-0156-064D-81C1-127E2DD19C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583F2E-EB79-0B4C-82B7-6C84865E19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B964FE-3262-F144-A1CB-1CF6615BDF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378EE-5DEC-844D-A50D-FF01AF107F2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28161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55EAA0-DCA8-1940-8E18-8FC76F0272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86D60D-A8F9-C246-8FF1-2EB872B55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BEF2FA-A232-D54F-B1C4-2469FCA662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101EC-0271-AA40-A7FB-A29BB6CEA48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03419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DA8FD9-7AE8-3745-B094-449E9CB985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D97979-1C91-8A44-8587-6FD51CC244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5A4B68-930E-9240-80C9-C03BF63BF0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2B245-3EAE-2649-A6E2-A7B5DF5FDA6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3614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274352-E16F-344D-924C-BA4D026B1D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0E60AB-26C5-8E4E-8A03-32F93817F4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DF93BB-E270-524E-966E-2E870A3362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DD8B8-33C6-904C-B51E-48DE6CB606E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647927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D861D34-98B1-0946-A927-09F862C27D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B3FB193-22A3-4A4E-A4BE-FF9E98EEEA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E793B95-A455-8A47-A619-A01218D68A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3BD7E-E31C-9945-8919-170D633C956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724694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76051D4-2BFB-1C47-811D-47C33BB203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177E38-53B3-4346-B1C0-6C15AC8D20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01452B9-7C76-354E-9E25-7392196869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2BE32-9DD3-4D44-B1E4-463E32E78F4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36239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A96ACBE-5D4D-2B49-9F31-92F92AD5AB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74B6390-71CC-6A41-BCFD-538DAFD4B8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707E904-3E71-6744-BEE0-600B616253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0831-BC72-0E4A-B844-CABCB4F89CF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6729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56252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B9E07F-23B1-194D-A273-64A4587606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A889C9-FB6E-C148-8D7F-B7EE3CC1BB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070721-B838-5943-8679-CB5D35A64D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1F3D4-5A71-C44E-A18F-BB928AAEEBE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295319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CC898B-F92C-1549-943F-34D005E191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037799-4F6B-C04D-90F1-3B9F29B797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2A47EB-F405-C140-A1C8-41E45FA844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3A384-A9C8-C54E-9CF1-EA93BF0F30F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832379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AF262B-6D80-5442-BA5D-DFC9A4F020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E60920-ADF6-064B-B494-44CBEC82E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794D41-907A-1D40-B539-FF2D8BCF20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85BC6-6382-8C4F-923B-A54C7E23E80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835012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F9B4FF-B7E3-5448-BFA5-57E171E7A4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C96BBF-7FA3-574B-99B2-62E64360E1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2495B5-C9B6-5A4F-971A-16138E73E5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9C5F2-F52E-E849-A747-D713E0CFBA5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835726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9602185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8481707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7307305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87450" y="1052513"/>
            <a:ext cx="3811588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51438" y="1052513"/>
            <a:ext cx="3813175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6963317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671273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146141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0965181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19601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0915955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0471097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8547112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21513" y="115888"/>
            <a:ext cx="1943100" cy="601027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87450" y="115888"/>
            <a:ext cx="5681663" cy="601027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716192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87450" y="1052513"/>
            <a:ext cx="3811588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51438" y="1052513"/>
            <a:ext cx="3813175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565846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58656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869056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054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410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17174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088104B-7653-2D45-A153-5D801746C7E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042988" cy="90805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wrap="none" anchor="ctr"/>
          <a:lstStyle>
            <a:lvl1pPr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endParaRPr lang="it-IT" altLang="it-IT" sz="3200">
              <a:latin typeface="Times" pitchFamily="18" charset="0"/>
            </a:endParaRPr>
          </a:p>
        </p:txBody>
      </p:sp>
      <p:sp>
        <p:nvSpPr>
          <p:cNvPr id="1027" name="Line 3">
            <a:extLst>
              <a:ext uri="{FF2B5EF4-FFF2-40B4-BE49-F238E27FC236}">
                <a16:creationId xmlns:a16="http://schemas.microsoft.com/office/drawing/2014/main" id="{356DC8CE-4EC8-C544-9BA1-50984039617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908050"/>
            <a:ext cx="9144000" cy="158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8" name="Line 4">
            <a:extLst>
              <a:ext uri="{FF2B5EF4-FFF2-40B4-BE49-F238E27FC236}">
                <a16:creationId xmlns:a16="http://schemas.microsoft.com/office/drawing/2014/main" id="{077E4634-287F-484E-9072-4AFF5EB73539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1042988" y="0"/>
            <a:ext cx="1587" cy="68580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D8A1A243-F2EF-E44A-AA03-D18D8410376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92" r="53630"/>
          <a:stretch>
            <a:fillRect/>
          </a:stretch>
        </p:blipFill>
        <p:spPr bwMode="auto">
          <a:xfrm>
            <a:off x="0" y="981075"/>
            <a:ext cx="98583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 Box 12">
            <a:extLst>
              <a:ext uri="{FF2B5EF4-FFF2-40B4-BE49-F238E27FC236}">
                <a16:creationId xmlns:a16="http://schemas.microsoft.com/office/drawing/2014/main" id="{7FFA3975-C7FE-894F-87D6-4E748745C75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76400" y="6400800"/>
            <a:ext cx="1425575" cy="228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it-IT" sz="900" u="none">
              <a:solidFill>
                <a:schemeClr val="tx2"/>
              </a:solidFill>
              <a:latin typeface="Times" pitchFamily="18" charset="0"/>
            </a:endParaRPr>
          </a:p>
        </p:txBody>
      </p:sp>
      <p:sp>
        <p:nvSpPr>
          <p:cNvPr id="1031" name="Text Box 13">
            <a:extLst>
              <a:ext uri="{FF2B5EF4-FFF2-40B4-BE49-F238E27FC236}">
                <a16:creationId xmlns:a16="http://schemas.microsoft.com/office/drawing/2014/main" id="{6A388DB4-73E1-8B4E-80D8-CEF69118D00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28600" y="6415088"/>
            <a:ext cx="762000" cy="2143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it-IT" sz="800" u="none">
              <a:latin typeface="Times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EAE0F928-70FD-8F41-B0A8-1898F2350D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15888"/>
            <a:ext cx="7777163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33" name="Rectangle 15">
            <a:extLst>
              <a:ext uri="{FF2B5EF4-FFF2-40B4-BE49-F238E27FC236}">
                <a16:creationId xmlns:a16="http://schemas.microsoft.com/office/drawing/2014/main" id="{FB7D0F4C-2E9E-3444-958F-7D433CE498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1052513"/>
            <a:ext cx="7777163" cy="507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4" name="Text Box 7">
            <a:extLst>
              <a:ext uri="{FF2B5EF4-FFF2-40B4-BE49-F238E27FC236}">
                <a16:creationId xmlns:a16="http://schemas.microsoft.com/office/drawing/2014/main" id="{C1EA5A3E-A55C-E040-9D8E-C7455441830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476250"/>
            <a:ext cx="1042988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it-IT" altLang="it-IT" sz="2000" u="none">
                <a:solidFill>
                  <a:schemeClr val="bg1"/>
                </a:solidFill>
                <a:latin typeface="Milano"/>
              </a:rPr>
              <a:t>Milano</a:t>
            </a:r>
            <a:endParaRPr lang="it-IT" altLang="it-IT" sz="2000" u="none">
              <a:latin typeface="R Frutiger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1969D68-4B1F-BA43-9C66-38CDB78C1C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67C5654-946C-654B-8BCD-08EE689494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57338"/>
            <a:ext cx="8218487" cy="456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7517E99E-27D8-6D4E-93D1-7EEFA42DD59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u="none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0B58ABEB-0915-284D-B03E-B31AFB35492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u="none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8" name="Rectangle 6">
            <a:extLst>
              <a:ext uri="{FF2B5EF4-FFF2-40B4-BE49-F238E27FC236}">
                <a16:creationId xmlns:a16="http://schemas.microsoft.com/office/drawing/2014/main" id="{1C95A975-6CF5-7F4A-8443-F9B71A2F1B3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u="none"/>
            </a:lvl1pPr>
          </a:lstStyle>
          <a:p>
            <a:pPr>
              <a:defRPr/>
            </a:pPr>
            <a:fld id="{6D7596FB-4724-1D4A-A029-3ADAE33C514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312E64C-63A1-5647-A2E3-F5517AA06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042988" cy="90805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wrap="none" anchor="ctr"/>
          <a:lstStyle>
            <a:lvl1pPr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endParaRPr lang="it-IT" altLang="it-IT" sz="3200">
              <a:latin typeface="Times" pitchFamily="18" charset="0"/>
            </a:endParaRPr>
          </a:p>
        </p:txBody>
      </p:sp>
      <p:sp>
        <p:nvSpPr>
          <p:cNvPr id="14339" name="Line 3">
            <a:extLst>
              <a:ext uri="{FF2B5EF4-FFF2-40B4-BE49-F238E27FC236}">
                <a16:creationId xmlns:a16="http://schemas.microsoft.com/office/drawing/2014/main" id="{4A993DB6-3B55-6B4B-9D5B-96BE2C8A09EC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08050"/>
            <a:ext cx="9144000" cy="158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40" name="Line 4">
            <a:extLst>
              <a:ext uri="{FF2B5EF4-FFF2-40B4-BE49-F238E27FC236}">
                <a16:creationId xmlns:a16="http://schemas.microsoft.com/office/drawing/2014/main" id="{C3D2B599-4F86-DB47-8FCC-2738749A90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42988" y="0"/>
            <a:ext cx="1587" cy="68580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pic>
        <p:nvPicPr>
          <p:cNvPr id="14341" name="Picture 5">
            <a:extLst>
              <a:ext uri="{FF2B5EF4-FFF2-40B4-BE49-F238E27FC236}">
                <a16:creationId xmlns:a16="http://schemas.microsoft.com/office/drawing/2014/main" id="{749ADFF7-D699-1849-A4CD-AE241EDF6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92" r="53630"/>
          <a:stretch>
            <a:fillRect/>
          </a:stretch>
        </p:blipFill>
        <p:spPr bwMode="auto">
          <a:xfrm>
            <a:off x="0" y="981075"/>
            <a:ext cx="98583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342" name="Group 6">
            <a:extLst>
              <a:ext uri="{FF2B5EF4-FFF2-40B4-BE49-F238E27FC236}">
                <a16:creationId xmlns:a16="http://schemas.microsoft.com/office/drawing/2014/main" id="{1A833308-5C61-7147-A409-BEE9ED372032}"/>
              </a:ext>
            </a:extLst>
          </p:cNvPr>
          <p:cNvGrpSpPr>
            <a:grpSpLocks/>
          </p:cNvGrpSpPr>
          <p:nvPr/>
        </p:nvGrpSpPr>
        <p:grpSpPr bwMode="auto">
          <a:xfrm>
            <a:off x="0" y="476250"/>
            <a:ext cx="1042988" cy="396875"/>
            <a:chOff x="0" y="619"/>
            <a:chExt cx="725" cy="250"/>
          </a:xfrm>
        </p:grpSpPr>
        <p:sp>
          <p:nvSpPr>
            <p:cNvPr id="3086" name="Text Box 7">
              <a:extLst>
                <a:ext uri="{FF2B5EF4-FFF2-40B4-BE49-F238E27FC236}">
                  <a16:creationId xmlns:a16="http://schemas.microsoft.com/office/drawing/2014/main" id="{B50796BD-2E51-8B4F-864D-A24320AA6A38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0" y="619"/>
              <a:ext cx="725" cy="25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defRPr/>
              </a:pPr>
              <a:r>
                <a:rPr lang="it-IT" altLang="it-IT" sz="2000" u="none">
                  <a:solidFill>
                    <a:schemeClr val="bg1"/>
                  </a:solidFill>
                  <a:latin typeface="Milano"/>
                </a:rPr>
                <a:t>Milano</a:t>
              </a:r>
              <a:endParaRPr lang="it-IT" altLang="it-IT" sz="2000" u="none">
                <a:latin typeface="R Frutiger Roman"/>
              </a:endParaRPr>
            </a:p>
          </p:txBody>
        </p:sp>
        <p:sp>
          <p:nvSpPr>
            <p:cNvPr id="3087" name="Rectangle 8">
              <a:extLst>
                <a:ext uri="{FF2B5EF4-FFF2-40B4-BE49-F238E27FC236}">
                  <a16:creationId xmlns:a16="http://schemas.microsoft.com/office/drawing/2014/main" id="{8810E8BF-6779-AF4A-B750-ECA2D6BDA10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0" y="655"/>
              <a:ext cx="53" cy="75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00" u="sng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defRPr/>
              </a:pPr>
              <a:endParaRPr lang="it-IT" altLang="it-IT" sz="3200">
                <a:latin typeface="Times" pitchFamily="18" charset="0"/>
              </a:endParaRPr>
            </a:p>
          </p:txBody>
        </p:sp>
      </p:grpSp>
      <p:sp>
        <p:nvSpPr>
          <p:cNvPr id="3079" name="Rectangle 9">
            <a:extLst>
              <a:ext uri="{FF2B5EF4-FFF2-40B4-BE49-F238E27FC236}">
                <a16:creationId xmlns:a16="http://schemas.microsoft.com/office/drawing/2014/main" id="{73F87AF6-9908-2F40-96E0-DFF1C3316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2006600"/>
            <a:ext cx="76200" cy="76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endParaRPr lang="it-IT" altLang="it-IT" sz="3200">
              <a:latin typeface="Times" pitchFamily="18" charset="0"/>
            </a:endParaRPr>
          </a:p>
        </p:txBody>
      </p:sp>
      <p:sp>
        <p:nvSpPr>
          <p:cNvPr id="3080" name="Rectangle 10">
            <a:extLst>
              <a:ext uri="{FF2B5EF4-FFF2-40B4-BE49-F238E27FC236}">
                <a16:creationId xmlns:a16="http://schemas.microsoft.com/office/drawing/2014/main" id="{9B442981-5CF6-9247-889C-9171A54CC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012950"/>
            <a:ext cx="76200" cy="76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endParaRPr lang="it-IT" altLang="it-IT" sz="3200">
              <a:latin typeface="Times" pitchFamily="18" charset="0"/>
            </a:endParaRPr>
          </a:p>
        </p:txBody>
      </p:sp>
      <p:sp>
        <p:nvSpPr>
          <p:cNvPr id="3081" name="Text Box 11">
            <a:extLst>
              <a:ext uri="{FF2B5EF4-FFF2-40B4-BE49-F238E27FC236}">
                <a16:creationId xmlns:a16="http://schemas.microsoft.com/office/drawing/2014/main" id="{C6855EFC-6298-C545-816E-D8590A638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6381750"/>
            <a:ext cx="4940300" cy="2286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it-IT" sz="900" u="none">
                <a:latin typeface="Times" pitchFamily="18" charset="0"/>
              </a:rPr>
              <a:t>DIREZIONE CENTRALE FAMIGLIA, SCUOLA E POLITICHE SOCIALI - Servizio Organizzazione</a:t>
            </a:r>
          </a:p>
        </p:txBody>
      </p:sp>
      <p:sp>
        <p:nvSpPr>
          <p:cNvPr id="3082" name="Text Box 12">
            <a:extLst>
              <a:ext uri="{FF2B5EF4-FFF2-40B4-BE49-F238E27FC236}">
                <a16:creationId xmlns:a16="http://schemas.microsoft.com/office/drawing/2014/main" id="{DFDA53BF-29D0-8941-B527-BB474A752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400800"/>
            <a:ext cx="1425575" cy="228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700" u="sng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fld id="{B546BBC3-B6CE-4EB7-82C4-D7FDF8C82203}" type="datetime6">
              <a:rPr lang="it-IT" sz="900" u="none" smtClean="0">
                <a:solidFill>
                  <a:schemeClr val="tx2"/>
                </a:solidFill>
                <a:latin typeface="Times" pitchFamily="18" charset="0"/>
              </a:rPr>
              <a:pPr algn="ctr">
                <a:spcBef>
                  <a:spcPct val="50000"/>
                </a:spcBef>
                <a:defRPr/>
              </a:pPr>
              <a:t>marzo ’22</a:t>
            </a:fld>
            <a:endParaRPr lang="it-IT" sz="900" u="none">
              <a:solidFill>
                <a:schemeClr val="tx2"/>
              </a:solidFill>
              <a:latin typeface="Times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it-IT" sz="900" u="none">
              <a:solidFill>
                <a:schemeClr val="tx2"/>
              </a:solidFill>
              <a:latin typeface="Times" pitchFamily="18" charset="0"/>
            </a:endParaRPr>
          </a:p>
        </p:txBody>
      </p:sp>
      <p:sp>
        <p:nvSpPr>
          <p:cNvPr id="3083" name="Text Box 13">
            <a:extLst>
              <a:ext uri="{FF2B5EF4-FFF2-40B4-BE49-F238E27FC236}">
                <a16:creationId xmlns:a16="http://schemas.microsoft.com/office/drawing/2014/main" id="{239A8F48-80C0-0847-8B37-7D438132B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415088"/>
            <a:ext cx="762000" cy="2143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7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fld id="{A333139F-1DAD-EF45-A2B1-E8AF6B899F52}" type="slidenum">
              <a:rPr lang="it-IT" altLang="it-IT" sz="800" u="none" smtClean="0">
                <a:latin typeface="Times" panose="02020603050405020304" pitchFamily="18" charset="0"/>
              </a:rPr>
              <a:pPr algn="ctr">
                <a:spcBef>
                  <a:spcPct val="50000"/>
                </a:spcBef>
                <a:defRPr/>
              </a:pPr>
              <a:t>‹N›</a:t>
            </a:fld>
            <a:endParaRPr lang="it-IT" altLang="it-IT" sz="800" u="none">
              <a:latin typeface="Times" panose="02020603050405020304" pitchFamily="18" charset="0"/>
            </a:endParaRPr>
          </a:p>
        </p:txBody>
      </p:sp>
      <p:sp>
        <p:nvSpPr>
          <p:cNvPr id="14348" name="Rectangle 14">
            <a:extLst>
              <a:ext uri="{FF2B5EF4-FFF2-40B4-BE49-F238E27FC236}">
                <a16:creationId xmlns:a16="http://schemas.microsoft.com/office/drawing/2014/main" id="{C6475F00-3780-4C44-B1E8-AB123FE587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15888"/>
            <a:ext cx="7777163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4349" name="Rectangle 15">
            <a:extLst>
              <a:ext uri="{FF2B5EF4-FFF2-40B4-BE49-F238E27FC236}">
                <a16:creationId xmlns:a16="http://schemas.microsoft.com/office/drawing/2014/main" id="{1DF2C1A3-036F-1D4E-B7D2-38F12E9FFA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1052513"/>
            <a:ext cx="7777163" cy="507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Frutiger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maps/d/u/0/edit?mid=1E0UC9nyiSNn50Or6FkAebY_uqdJE00St&amp;usp=sharin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1449C4D-7C14-46DD-8F47-9F51032DA3FB}"/>
              </a:ext>
            </a:extLst>
          </p:cNvPr>
          <p:cNvSpPr txBox="1"/>
          <p:nvPr/>
        </p:nvSpPr>
        <p:spPr>
          <a:xfrm>
            <a:off x="1475656" y="1196752"/>
            <a:ext cx="7272808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4400" u="none" dirty="0">
              <a:ln w="0">
                <a:solidFill>
                  <a:srgbClr val="C00000"/>
                </a:solidFill>
              </a:ln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DIN-Bold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u="none" dirty="0">
                <a:ln w="0"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IN-Bold"/>
                <a:ea typeface="Tahoma" panose="020B0604030504040204" pitchFamily="34" charset="0"/>
                <a:cs typeface="Tahoma" panose="020B0604030504040204" pitchFamily="34" charset="0"/>
              </a:rPr>
              <a:t>IL SISTEMA DI ACCOGLIENZA DELLA PROTEZIONE INTERNAZIONALE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4400" u="none" dirty="0">
              <a:ln w="0">
                <a:solidFill>
                  <a:srgbClr val="C00000"/>
                </a:solidFill>
              </a:ln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DIN-Bold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u="none" dirty="0" err="1">
                <a:ln w="0"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IN-Bold"/>
                <a:ea typeface="Tahoma" panose="020B0604030504040204" pitchFamily="34" charset="0"/>
                <a:cs typeface="Tahoma" panose="020B0604030504040204" pitchFamily="34" charset="0"/>
              </a:rPr>
              <a:t>Comune</a:t>
            </a:r>
            <a:r>
              <a:rPr lang="en-GB" sz="2400" u="none" dirty="0">
                <a:ln w="0"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IN-Bold"/>
                <a:ea typeface="Tahoma" panose="020B0604030504040204" pitchFamily="34" charset="0"/>
                <a:cs typeface="Tahoma" panose="020B0604030504040204" pitchFamily="34" charset="0"/>
              </a:rPr>
              <a:t> di Milano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u="none" dirty="0">
                <a:ln w="0"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IN-Bold"/>
                <a:ea typeface="Tahoma" panose="020B0604030504040204" pitchFamily="34" charset="0"/>
                <a:cs typeface="Tahoma" panose="020B0604030504040204" pitchFamily="34" charset="0"/>
              </a:rPr>
              <a:t>Area </a:t>
            </a:r>
            <a:r>
              <a:rPr lang="en-GB" sz="2400" u="none" dirty="0" err="1">
                <a:ln w="0"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IN-Bold"/>
                <a:ea typeface="Tahoma" panose="020B0604030504040204" pitchFamily="34" charset="0"/>
                <a:cs typeface="Tahoma" panose="020B0604030504040204" pitchFamily="34" charset="0"/>
              </a:rPr>
              <a:t>Diritti</a:t>
            </a:r>
            <a:r>
              <a:rPr lang="en-GB" sz="2400" u="none" dirty="0">
                <a:ln w="0"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IN-Bold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en-GB" sz="2400" u="none" dirty="0" err="1">
                <a:ln w="0"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IN-Bold"/>
                <a:ea typeface="Tahoma" panose="020B0604030504040204" pitchFamily="34" charset="0"/>
                <a:cs typeface="Tahoma" panose="020B0604030504040204" pitchFamily="34" charset="0"/>
              </a:rPr>
              <a:t>Inclusione</a:t>
            </a:r>
            <a:r>
              <a:rPr lang="en-GB" sz="2400" u="none" dirty="0">
                <a:ln w="0"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IN-Bold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400" u="none" dirty="0">
              <a:ln w="0">
                <a:solidFill>
                  <a:srgbClr val="C00000"/>
                </a:solidFill>
              </a:ln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DIN-Bold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u="none" dirty="0">
                <a:ln w="0"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IN-Bold"/>
                <a:ea typeface="Tahoma" panose="020B0604030504040204" pitchFamily="34" charset="0"/>
                <a:cs typeface="Tahoma" panose="020B0604030504040204" pitchFamily="34" charset="0"/>
              </a:rPr>
              <a:t>17 marzo </a:t>
            </a:r>
            <a:r>
              <a:rPr lang="en-GB" sz="2400" u="none" dirty="0">
                <a:ln w="0"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IN-Bold"/>
                <a:ea typeface="Tahoma" panose="020B0604030504040204" pitchFamily="34" charset="0"/>
                <a:cs typeface="Tahoma" panose="020B0604030504040204" pitchFamily="34" charset="0"/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3522752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5BBDF7D4-3F7F-4C81-B507-2462159F6365}"/>
              </a:ext>
            </a:extLst>
          </p:cNvPr>
          <p:cNvSpPr txBox="1"/>
          <p:nvPr/>
        </p:nvSpPr>
        <p:spPr>
          <a:xfrm>
            <a:off x="1907704" y="175831"/>
            <a:ext cx="65527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u="none" dirty="0">
                <a:solidFill>
                  <a:srgbClr val="C00000"/>
                </a:solidFill>
              </a:rPr>
              <a:t>L’attuale</a:t>
            </a:r>
            <a:r>
              <a:rPr lang="it-IT" sz="1400" u="none" dirty="0">
                <a:solidFill>
                  <a:srgbClr val="C00000"/>
                </a:solidFill>
              </a:rPr>
              <a:t> </a:t>
            </a:r>
            <a:r>
              <a:rPr lang="it-IT" sz="2800" u="none" dirty="0">
                <a:solidFill>
                  <a:srgbClr val="C00000"/>
                </a:solidFill>
              </a:rPr>
              <a:t>sistema delle accoglienze 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1E4B5AB7-C7DC-4716-8167-42E16ECFBA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594043"/>
              </p:ext>
            </p:extLst>
          </p:nvPr>
        </p:nvGraphicFramePr>
        <p:xfrm>
          <a:off x="1032674" y="836430"/>
          <a:ext cx="8147838" cy="60722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0678">
                  <a:extLst>
                    <a:ext uri="{9D8B030D-6E8A-4147-A177-3AD203B41FA5}">
                      <a16:colId xmlns:a16="http://schemas.microsoft.com/office/drawing/2014/main" val="1542428180"/>
                    </a:ext>
                  </a:extLst>
                </a:gridCol>
                <a:gridCol w="2768185">
                  <a:extLst>
                    <a:ext uri="{9D8B030D-6E8A-4147-A177-3AD203B41FA5}">
                      <a16:colId xmlns:a16="http://schemas.microsoft.com/office/drawing/2014/main" val="2570952898"/>
                    </a:ext>
                  </a:extLst>
                </a:gridCol>
                <a:gridCol w="2818975">
                  <a:extLst>
                    <a:ext uri="{9D8B030D-6E8A-4147-A177-3AD203B41FA5}">
                      <a16:colId xmlns:a16="http://schemas.microsoft.com/office/drawing/2014/main" val="320808566"/>
                    </a:ext>
                  </a:extLst>
                </a:gridCol>
              </a:tblGrid>
              <a:tr h="179716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Ministero dell'Interno </a:t>
                      </a:r>
                      <a:endParaRPr lang="it-IT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7" marR="5787" marT="5787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fontAlgn="b"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None/>
                      </a:pPr>
                      <a:endParaRPr lang="it-IT" sz="1400" b="1" u="none" strike="noStrike" dirty="0">
                        <a:effectLst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r>
                        <a:rPr lang="it-IT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Ministero del Lavoro e  Welfare (</a:t>
                      </a:r>
                      <a:r>
                        <a:rPr lang="it-IT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governance</a:t>
                      </a:r>
                      <a:r>
                        <a:rPr lang="it-IT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– SIM)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endParaRPr lang="it-IT" sz="1400" b="1" u="none" strike="noStrike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r>
                        <a:rPr lang="it-IT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Ministero dell'Interno (rimborso per </a:t>
                      </a:r>
                      <a:r>
                        <a:rPr lang="it-IT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msna</a:t>
                      </a:r>
                      <a:r>
                        <a:rPr lang="it-IT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45 € giornalieri)</a:t>
                      </a:r>
                      <a:endParaRPr lang="it-IT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indent="0" algn="ctr" fontAlgn="b"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None/>
                      </a:pPr>
                      <a:endParaRPr lang="it-IT" sz="1400" b="1" u="none" strike="noStrike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indent="0" algn="ctr" fontAlgn="b"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it-IT" sz="2000" b="1" u="none" strike="noStrike" dirty="0">
                          <a:effectLst/>
                        </a:rPr>
                        <a:t> 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7" marR="5787" marT="5787" marB="0" anchor="b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9410"/>
                  </a:ext>
                </a:extLst>
              </a:tr>
              <a:tr h="21830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Prefettura</a:t>
                      </a:r>
                      <a:endParaRPr lang="it-IT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7" marR="5787" marT="578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Servizio Centrale (ANCI) - Enti Locali </a:t>
                      </a:r>
                      <a:endParaRPr lang="it-IT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7" marR="5787" marT="578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Sistema di accreditamento regionale e locale/sperimentale</a:t>
                      </a:r>
                      <a:endParaRPr lang="it-IT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7" marR="5787" marT="578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941418"/>
                  </a:ext>
                </a:extLst>
              </a:tr>
              <a:tr h="3798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Accoglienza CAS</a:t>
                      </a:r>
                    </a:p>
                  </a:txBody>
                  <a:tcPr marL="5787" marR="5787" marT="578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4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Accoglienza SAI</a:t>
                      </a:r>
                    </a:p>
                  </a:txBody>
                  <a:tcPr marL="5787" marR="5787" marT="578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273800"/>
                  </a:ext>
                </a:extLst>
              </a:tr>
              <a:tr h="25562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Modalità attivazione</a:t>
                      </a:r>
                      <a:r>
                        <a:rPr lang="it-IT" sz="1200" b="0" u="none" strike="noStrike" dirty="0">
                          <a:effectLst/>
                        </a:rPr>
                        <a:t>: Gare dirette al bisogno (no consultazioni preventive nei territori)</a:t>
                      </a:r>
                      <a:br>
                        <a:rPr lang="it-IT" sz="1200" b="0" u="none" strike="noStrike" dirty="0">
                          <a:effectLst/>
                        </a:rPr>
                      </a:br>
                      <a:r>
                        <a:rPr lang="it-IT" sz="1200" b="1" u="none" strike="noStrike" dirty="0">
                          <a:effectLst/>
                        </a:rPr>
                        <a:t>Target prevalente: </a:t>
                      </a:r>
                      <a:r>
                        <a:rPr lang="it-IT" sz="1200" b="0" u="none" strike="noStrike" dirty="0">
                          <a:effectLst/>
                        </a:rPr>
                        <a:t>Richiedenti asilo</a:t>
                      </a:r>
                      <a:br>
                        <a:rPr lang="it-IT" sz="1200" b="0" u="none" strike="noStrike" dirty="0">
                          <a:effectLst/>
                        </a:rPr>
                      </a:br>
                      <a:r>
                        <a:rPr lang="it-IT" sz="1200" b="1" u="none" strike="noStrike" dirty="0">
                          <a:effectLst/>
                        </a:rPr>
                        <a:t>Tipologia Strutture </a:t>
                      </a:r>
                      <a:r>
                        <a:rPr lang="it-IT" sz="1200" b="0" u="none" strike="noStrike" dirty="0">
                          <a:effectLst/>
                        </a:rPr>
                        <a:t>: in prevalenza da 50 posti in su</a:t>
                      </a:r>
                      <a:br>
                        <a:rPr lang="it-IT" sz="1200" b="0" u="none" strike="noStrike" dirty="0">
                          <a:effectLst/>
                        </a:rPr>
                      </a:br>
                      <a:r>
                        <a:rPr lang="it-IT" sz="1200" b="1" u="none" strike="noStrike" dirty="0">
                          <a:effectLst/>
                        </a:rPr>
                        <a:t>Servizi attivati: </a:t>
                      </a:r>
                      <a:r>
                        <a:rPr lang="it-IT" sz="1200" b="0" u="none" strike="noStrike" dirty="0">
                          <a:effectLst/>
                        </a:rPr>
                        <a:t>accoglienza e assistenza materiale, orientamento di base e ai servizi del territorio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7" marR="5787" marT="5787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Modalità attivazione: </a:t>
                      </a:r>
                      <a:r>
                        <a:rPr lang="it-IT" sz="1200" b="0" u="none" strike="noStrike" dirty="0">
                          <a:effectLst/>
                        </a:rPr>
                        <a:t>Richiesta finanziamento su base volontaria dell’ente locale al Ministero ad apertura bando, quindi affidamenti con Codice dei Contratti o co-progettazione.</a:t>
                      </a:r>
                      <a:br>
                        <a:rPr lang="it-IT" sz="1200" b="0" u="none" strike="noStrike" dirty="0">
                          <a:effectLst/>
                        </a:rPr>
                      </a:br>
                      <a:r>
                        <a:rPr lang="it-IT" sz="1200" b="1" u="none" strike="noStrike" dirty="0">
                          <a:effectLst/>
                        </a:rPr>
                        <a:t>Target prevalente: </a:t>
                      </a:r>
                      <a:r>
                        <a:rPr lang="it-IT" sz="1200" b="0" u="none" strike="noStrike" dirty="0">
                          <a:effectLst/>
                        </a:rPr>
                        <a:t>titolari di protezione internazionale, MSNA, altre tipologie (</a:t>
                      </a:r>
                      <a:r>
                        <a:rPr lang="it-IT" sz="1200" b="0" u="none" strike="noStrike" dirty="0" err="1">
                          <a:effectLst/>
                        </a:rPr>
                        <a:t>tratta,salute</a:t>
                      </a:r>
                      <a:r>
                        <a:rPr lang="it-IT" sz="1200" b="0" u="none" strike="noStrike" dirty="0">
                          <a:effectLst/>
                        </a:rPr>
                        <a:t> etc..)</a:t>
                      </a:r>
                      <a:br>
                        <a:rPr lang="it-IT" sz="1200" b="0" u="none" strike="noStrike" dirty="0">
                          <a:effectLst/>
                        </a:rPr>
                      </a:br>
                      <a:r>
                        <a:rPr lang="it-IT" sz="1200" b="1" u="none" strike="noStrike" dirty="0">
                          <a:effectLst/>
                        </a:rPr>
                        <a:t>Tipologia Strutture: </a:t>
                      </a:r>
                      <a:r>
                        <a:rPr lang="it-IT" sz="1200" b="0" u="none" strike="noStrike" dirty="0">
                          <a:effectLst/>
                        </a:rPr>
                        <a:t>in prevalenza accoglienza diffusa o in strutture medio-piccole</a:t>
                      </a:r>
                      <a:br>
                        <a:rPr lang="it-IT" sz="1200" b="0" u="none" strike="noStrike" dirty="0">
                          <a:effectLst/>
                        </a:rPr>
                      </a:br>
                      <a:r>
                        <a:rPr lang="it-IT" sz="1200" b="1" u="none" strike="noStrike" dirty="0">
                          <a:effectLst/>
                        </a:rPr>
                        <a:t>Servizi attivati</a:t>
                      </a:r>
                      <a:r>
                        <a:rPr lang="it-IT" sz="1200" b="0" u="none" strike="noStrike" dirty="0">
                          <a:effectLst/>
                        </a:rPr>
                        <a:t>: accoglienza materiale e attivazione interventi e servizi per l’inclusione socio-lavorativa ed abitativa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7" marR="5787" marT="5787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u="none" strike="noStrike" dirty="0">
                          <a:effectLst/>
                        </a:rPr>
                        <a:t>In assenza di posto SAI, l’ente locale deve reperire e attivare accoglienze nelle comunità socio-educative accreditate ai sensi della normativa regionale o della regolamentazione locale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7" marR="5787" marT="5787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08513"/>
                  </a:ext>
                </a:extLst>
              </a:tr>
              <a:tr h="1007734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Nella città metropolitana di Milano circa 1.200 posti </a:t>
                      </a:r>
                      <a:r>
                        <a:rPr lang="it-IT" sz="12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(stima) CAS  </a:t>
                      </a:r>
                      <a:r>
                        <a:rPr lang="it-IT" sz="12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collaborazione con Enti Gestori</a:t>
                      </a:r>
                    </a:p>
                  </a:txBody>
                  <a:tcPr marL="5787" marR="5787" marT="5787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Milano 342 posti a disposizione per adulti e famiglie, 15 gravi vulnerabili + 389 per MSNA, in collaborazione con Terzo Settore– </a:t>
                      </a:r>
                      <a:r>
                        <a:rPr lang="it-IT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 746 posti </a:t>
                      </a:r>
                      <a:r>
                        <a:rPr lang="it-IT" sz="12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progertti</a:t>
                      </a:r>
                      <a:r>
                        <a:rPr lang="it-IT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SAI</a:t>
                      </a:r>
                      <a:br>
                        <a:rPr lang="it-IT" sz="12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2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Prossima attivazione 245  posti </a:t>
                      </a:r>
                      <a:r>
                        <a:rPr lang="it-IT" sz="1200" b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ord</a:t>
                      </a:r>
                      <a:r>
                        <a:rPr lang="it-IT" sz="12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ultimi 11 posti </a:t>
                      </a:r>
                      <a:r>
                        <a:rPr lang="it-IT" sz="1200" b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msna</a:t>
                      </a:r>
                      <a:endParaRPr lang="it-IT" sz="12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87" marR="5787" marT="5787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Il Comune di Milano ha avuto in carico </a:t>
                      </a:r>
                      <a:r>
                        <a:rPr lang="it-IT" sz="1100" b="1" u="none" strike="noStrike" dirty="0">
                          <a:effectLst/>
                        </a:rPr>
                        <a:t>(fuori dal SAI) nel 2021 1099 MSNA </a:t>
                      </a:r>
                      <a:r>
                        <a:rPr lang="it-IT" sz="1100" u="none" strike="noStrike" dirty="0">
                          <a:effectLst/>
                        </a:rPr>
                        <a:t>in comunità di accoglienza socio-educative e circa 10 in affido 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7" marR="5787" marT="5787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041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7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egnaposto contenuto 3">
            <a:extLst>
              <a:ext uri="{FF2B5EF4-FFF2-40B4-BE49-F238E27FC236}">
                <a16:creationId xmlns:a16="http://schemas.microsoft.com/office/drawing/2014/main" id="{E694045F-7EFE-4975-B2C9-D232F488FE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1578225"/>
              </p:ext>
            </p:extLst>
          </p:nvPr>
        </p:nvGraphicFramePr>
        <p:xfrm>
          <a:off x="1259632" y="1076829"/>
          <a:ext cx="7554635" cy="3456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FB7F88C0-52B3-4F7B-BA85-466CAFD78699}"/>
              </a:ext>
            </a:extLst>
          </p:cNvPr>
          <p:cNvSpPr/>
          <p:nvPr/>
        </p:nvSpPr>
        <p:spPr>
          <a:xfrm>
            <a:off x="1230259" y="2001663"/>
            <a:ext cx="2376264" cy="46212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2AFA906-F1F2-4AB0-9728-7C1DB28CE169}"/>
              </a:ext>
            </a:extLst>
          </p:cNvPr>
          <p:cNvSpPr txBox="1"/>
          <p:nvPr/>
        </p:nvSpPr>
        <p:spPr>
          <a:xfrm>
            <a:off x="1303280" y="3789040"/>
            <a:ext cx="22838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it-IT" sz="1200" u="none" dirty="0"/>
              <a:t>Ripartizione ministeriale alle  Prefetture dei migranti provenienti da </a:t>
            </a:r>
            <a:r>
              <a:rPr lang="it-IT" sz="1200" b="1" u="none" dirty="0"/>
              <a:t>sbarchi</a:t>
            </a:r>
          </a:p>
          <a:p>
            <a:pPr marL="285750" indent="-285750">
              <a:buFontTx/>
              <a:buChar char="-"/>
            </a:pPr>
            <a:endParaRPr lang="it-IT" sz="1200" u="none" dirty="0"/>
          </a:p>
          <a:p>
            <a:pPr marL="285750" indent="-285750">
              <a:buFontTx/>
              <a:buChar char="-"/>
            </a:pPr>
            <a:r>
              <a:rPr lang="it-IT" sz="1200" u="none" dirty="0"/>
              <a:t>Attivazione delle misure di accoglienza da parte della Questura per migranti provenienti da </a:t>
            </a:r>
            <a:r>
              <a:rPr lang="it-IT" sz="1200" b="1" u="none" dirty="0"/>
              <a:t>ingressi via terra e/o via aerea, da movimenti secondari, </a:t>
            </a:r>
            <a:r>
              <a:rPr lang="it-IT" sz="1200" b="1" u="none" dirty="0" err="1"/>
              <a:t>dublinati</a:t>
            </a:r>
            <a:endParaRPr lang="it-IT" sz="1200" b="1" u="none" dirty="0"/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EE72A967-804C-4B76-9378-57BD72267015}"/>
              </a:ext>
            </a:extLst>
          </p:cNvPr>
          <p:cNvSpPr/>
          <p:nvPr/>
        </p:nvSpPr>
        <p:spPr>
          <a:xfrm>
            <a:off x="3776809" y="2001663"/>
            <a:ext cx="2520280" cy="46212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BBD70BD-79DE-4089-BD65-9562A6E7951E}"/>
              </a:ext>
            </a:extLst>
          </p:cNvPr>
          <p:cNvSpPr txBox="1"/>
          <p:nvPr/>
        </p:nvSpPr>
        <p:spPr>
          <a:xfrm>
            <a:off x="3870191" y="3789040"/>
            <a:ext cx="23762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it-IT" sz="1200" u="none" dirty="0"/>
              <a:t>Segnalazioni da </a:t>
            </a:r>
            <a:r>
              <a:rPr lang="it-IT" sz="1200" b="1" u="none" dirty="0"/>
              <a:t>Prefettura</a:t>
            </a:r>
            <a:r>
              <a:rPr lang="it-IT" sz="1200" u="none" dirty="0"/>
              <a:t> per gli accolti nei CAS cittadini</a:t>
            </a:r>
          </a:p>
          <a:p>
            <a:pPr marL="285750" indent="-285750">
              <a:buFontTx/>
              <a:buChar char="-"/>
            </a:pPr>
            <a:endParaRPr lang="it-IT" sz="1200" u="none" dirty="0"/>
          </a:p>
          <a:p>
            <a:pPr marL="285750" indent="-285750">
              <a:buFontTx/>
              <a:buChar char="-"/>
            </a:pPr>
            <a:r>
              <a:rPr lang="it-IT" sz="1200" u="none" dirty="0"/>
              <a:t>Segnalazioni dal</a:t>
            </a:r>
            <a:r>
              <a:rPr lang="it-IT" sz="1200" b="1" u="none" dirty="0"/>
              <a:t> territorio </a:t>
            </a:r>
            <a:r>
              <a:rPr lang="it-IT" sz="1200" u="none" dirty="0"/>
              <a:t>(associazioni, cittadini rifugiati ecc..)</a:t>
            </a:r>
          </a:p>
          <a:p>
            <a:pPr marL="285750" indent="-285750">
              <a:buFontTx/>
              <a:buChar char="-"/>
            </a:pPr>
            <a:endParaRPr lang="it-IT" sz="1200" u="none" dirty="0"/>
          </a:p>
          <a:p>
            <a:pPr marL="285750" indent="-285750">
              <a:buFontTx/>
              <a:buChar char="-"/>
            </a:pPr>
            <a:r>
              <a:rPr lang="it-IT" sz="1200" u="none" dirty="0"/>
              <a:t>Segnalazioni dal </a:t>
            </a:r>
            <a:r>
              <a:rPr lang="it-IT" sz="1200" b="1" u="none" dirty="0"/>
              <a:t>Servizio Centrale SAI </a:t>
            </a:r>
            <a:r>
              <a:rPr lang="it-IT" sz="1200" u="none" dirty="0"/>
              <a:t>(casi particolari – </a:t>
            </a:r>
            <a:r>
              <a:rPr lang="it-IT" sz="1200" u="none" dirty="0" err="1"/>
              <a:t>es.resettlement</a:t>
            </a:r>
            <a:r>
              <a:rPr lang="it-IT" sz="1200" u="none" dirty="0"/>
              <a:t>)</a:t>
            </a:r>
          </a:p>
          <a:p>
            <a:pPr marL="285750" indent="-285750">
              <a:buFontTx/>
              <a:buChar char="-"/>
            </a:pPr>
            <a:endParaRPr lang="it-IT" sz="1200" u="none" dirty="0"/>
          </a:p>
          <a:p>
            <a:pPr marL="285750" indent="-285750">
              <a:buFontTx/>
              <a:buChar char="-"/>
            </a:pPr>
            <a:r>
              <a:rPr lang="it-IT" sz="1200" u="none" dirty="0"/>
              <a:t>Per MSNA invio da </a:t>
            </a:r>
            <a:r>
              <a:rPr lang="it-IT" sz="1200" b="1" u="none" dirty="0"/>
              <a:t>Centro Servizi MSNA </a:t>
            </a:r>
            <a:endParaRPr lang="it-IT" sz="1800" b="1" u="none" dirty="0"/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5B9EE534-7A79-4C45-A025-069B48483E0F}"/>
              </a:ext>
            </a:extLst>
          </p:cNvPr>
          <p:cNvSpPr/>
          <p:nvPr/>
        </p:nvSpPr>
        <p:spPr>
          <a:xfrm>
            <a:off x="6454568" y="2001663"/>
            <a:ext cx="2421686" cy="46212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7D6F727-ACAA-45B8-B22D-D74B91CA61E9}"/>
              </a:ext>
            </a:extLst>
          </p:cNvPr>
          <p:cNvSpPr txBox="1"/>
          <p:nvPr/>
        </p:nvSpPr>
        <p:spPr>
          <a:xfrm>
            <a:off x="6494263" y="3745820"/>
            <a:ext cx="242168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it-IT" sz="1200" b="1" u="none" dirty="0"/>
              <a:t>Centro Sammartini </a:t>
            </a:r>
            <a:r>
              <a:rPr lang="it-IT" sz="1200" u="none" dirty="0"/>
              <a:t>(accoglienza transitoria adulti)</a:t>
            </a:r>
          </a:p>
          <a:p>
            <a:endParaRPr lang="it-IT" sz="1200" u="none" dirty="0"/>
          </a:p>
          <a:p>
            <a:pPr marL="285750" indent="-285750">
              <a:buFontTx/>
              <a:buChar char="-"/>
            </a:pPr>
            <a:r>
              <a:rPr lang="it-IT" sz="1200" b="1" u="none" dirty="0"/>
              <a:t>Pronto Intervento Minori via Dogana </a:t>
            </a:r>
            <a:r>
              <a:rPr lang="it-IT" sz="1200" u="none" dirty="0"/>
              <a:t>(accoglienza transitoria nuclei con minori)</a:t>
            </a:r>
          </a:p>
          <a:p>
            <a:pPr marL="285750" indent="-285750">
              <a:buFontTx/>
              <a:buChar char="-"/>
            </a:pPr>
            <a:endParaRPr lang="it-IT" sz="1200" u="none" dirty="0"/>
          </a:p>
          <a:p>
            <a:pPr marL="285750" indent="-285750">
              <a:buFontTx/>
              <a:buChar char="-"/>
            </a:pPr>
            <a:r>
              <a:rPr lang="it-IT" sz="1200" b="1" u="none" dirty="0"/>
              <a:t>Unità Politiche per l’Inclusione e l’Immigrazione (via Scaldasole</a:t>
            </a:r>
            <a:r>
              <a:rPr lang="it-IT" sz="1200" u="none" dirty="0"/>
              <a:t>) (primo </a:t>
            </a:r>
            <a:r>
              <a:rPr lang="it-IT" sz="1200" u="none" dirty="0" err="1"/>
              <a:t>assessment</a:t>
            </a:r>
            <a:r>
              <a:rPr lang="it-IT" sz="1200" u="none" dirty="0"/>
              <a:t> - supporto/attivazione per accesso)</a:t>
            </a:r>
          </a:p>
          <a:p>
            <a:pPr marL="285750" indent="-285750">
              <a:buFontTx/>
              <a:buChar char="-"/>
            </a:pPr>
            <a:endParaRPr lang="it-IT" sz="16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DAD1632-7E24-BE42-B4A0-E03F23A9AE35}"/>
              </a:ext>
            </a:extLst>
          </p:cNvPr>
          <p:cNvSpPr txBox="1"/>
          <p:nvPr/>
        </p:nvSpPr>
        <p:spPr>
          <a:xfrm>
            <a:off x="1615534" y="332656"/>
            <a:ext cx="61248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u="none" dirty="0">
                <a:solidFill>
                  <a:srgbClr val="C00000"/>
                </a:solidFill>
              </a:rPr>
              <a:t>L’accesso al sistema dell’accoglienza</a:t>
            </a:r>
          </a:p>
        </p:txBody>
      </p:sp>
    </p:spTree>
    <p:extLst>
      <p:ext uri="{BB962C8B-B14F-4D97-AF65-F5344CB8AC3E}">
        <p14:creationId xmlns:p14="http://schemas.microsoft.com/office/powerpoint/2010/main" val="3594107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egnaposto contenuto 3">
            <a:extLst>
              <a:ext uri="{FF2B5EF4-FFF2-40B4-BE49-F238E27FC236}">
                <a16:creationId xmlns:a16="http://schemas.microsoft.com/office/drawing/2014/main" id="{43710A61-ED3A-424E-938F-E0C9183853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7466555"/>
              </p:ext>
            </p:extLst>
          </p:nvPr>
        </p:nvGraphicFramePr>
        <p:xfrm>
          <a:off x="1187624" y="1007061"/>
          <a:ext cx="7956376" cy="544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E8947C85-A94B-4F4A-9568-C775154B2F69}"/>
              </a:ext>
            </a:extLst>
          </p:cNvPr>
          <p:cNvSpPr txBox="1"/>
          <p:nvPr/>
        </p:nvSpPr>
        <p:spPr>
          <a:xfrm>
            <a:off x="1403648" y="-99392"/>
            <a:ext cx="712879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u="none" kern="0" dirty="0">
                <a:solidFill>
                  <a:srgbClr val="C00000"/>
                </a:solidFill>
                <a:cs typeface="Arial" panose="020B0604020202020204" pitchFamily="34" charset="0"/>
              </a:rPr>
              <a:t>Novità</a:t>
            </a:r>
            <a:r>
              <a:rPr lang="it-IT" sz="800" dirty="0"/>
              <a:t> </a:t>
            </a:r>
            <a:r>
              <a:rPr lang="it-IT" sz="3200" u="none" kern="0" dirty="0">
                <a:solidFill>
                  <a:srgbClr val="C00000"/>
                </a:solidFill>
                <a:cs typeface="Arial" panose="020B0604020202020204" pitchFamily="34" charset="0"/>
              </a:rPr>
              <a:t>introdotte con la recente Coprogettazione SAI </a:t>
            </a:r>
          </a:p>
        </p:txBody>
      </p:sp>
    </p:spTree>
    <p:extLst>
      <p:ext uri="{BB962C8B-B14F-4D97-AF65-F5344CB8AC3E}">
        <p14:creationId xmlns:p14="http://schemas.microsoft.com/office/powerpoint/2010/main" val="1962051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8CB75C9-954C-41D0-88F4-95A9B04F968F}"/>
              </a:ext>
            </a:extLst>
          </p:cNvPr>
          <p:cNvSpPr txBox="1"/>
          <p:nvPr/>
        </p:nvSpPr>
        <p:spPr>
          <a:xfrm>
            <a:off x="827584" y="332656"/>
            <a:ext cx="856895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200" u="none" kern="0" dirty="0">
                <a:solidFill>
                  <a:srgbClr val="C00000"/>
                </a:solidFill>
                <a:cs typeface="Arial" panose="020B0604020202020204" pitchFamily="34" charset="0"/>
              </a:rPr>
              <a:t>I luoghi del SAI  </a:t>
            </a:r>
          </a:p>
          <a:p>
            <a:pPr algn="ctr">
              <a:defRPr/>
            </a:pPr>
            <a:r>
              <a:rPr lang="it-IT" sz="3200" u="none" kern="0" dirty="0">
                <a:solidFill>
                  <a:srgbClr val="C00000"/>
                </a:solidFill>
                <a:cs typeface="Arial" panose="020B0604020202020204" pitchFamily="34" charset="0"/>
              </a:rPr>
              <a:t>La dislocazione delle strutture di accoglienza</a:t>
            </a:r>
            <a:endParaRPr lang="it-IT" sz="3200" u="none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9" name="Connettore 8">
            <a:extLst>
              <a:ext uri="{FF2B5EF4-FFF2-40B4-BE49-F238E27FC236}">
                <a16:creationId xmlns:a16="http://schemas.microsoft.com/office/drawing/2014/main" id="{B041D4EB-18EF-4E24-BFB3-1C7088245E1C}"/>
              </a:ext>
            </a:extLst>
          </p:cNvPr>
          <p:cNvSpPr/>
          <p:nvPr/>
        </p:nvSpPr>
        <p:spPr bwMode="auto">
          <a:xfrm>
            <a:off x="1331640" y="3161289"/>
            <a:ext cx="2088232" cy="1970663"/>
          </a:xfrm>
          <a:prstGeom prst="flowChartConnector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2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464F8E23-5FCD-40E8-B614-9079223B4D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1628800"/>
            <a:ext cx="5940738" cy="5112568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E06E73EF-62FA-4800-86D8-A4CCE7097D3B}"/>
              </a:ext>
            </a:extLst>
          </p:cNvPr>
          <p:cNvSpPr txBox="1"/>
          <p:nvPr/>
        </p:nvSpPr>
        <p:spPr>
          <a:xfrm>
            <a:off x="1043608" y="3677252"/>
            <a:ext cx="144016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200" b="1" dirty="0">
                <a:solidFill>
                  <a:schemeClr val="bg1"/>
                </a:solidFill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</a:t>
            </a:r>
          </a:p>
          <a:p>
            <a:pPr algn="r"/>
            <a:r>
              <a:rPr lang="it-IT" sz="1200" b="1" dirty="0">
                <a:solidFill>
                  <a:schemeClr val="bg1"/>
                </a:solidFill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LA MAPPA </a:t>
            </a:r>
          </a:p>
          <a:p>
            <a:pPr algn="r"/>
            <a:r>
              <a:rPr lang="it-IT" sz="1200" b="1" dirty="0">
                <a:solidFill>
                  <a:schemeClr val="bg1"/>
                </a:solidFill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INTERATTIVA</a:t>
            </a:r>
            <a:endParaRPr lang="it-IT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r"/>
            <a:r>
              <a:rPr lang="it-IT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CLICCA</a:t>
            </a:r>
          </a:p>
          <a:p>
            <a:pPr algn="r"/>
            <a:r>
              <a:rPr lang="it-IT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QUI</a:t>
            </a:r>
            <a:endParaRPr lang="it-IT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330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0EBEE7CA-684A-4E6E-9EE3-98D9046EE88E}"/>
              </a:ext>
            </a:extLst>
          </p:cNvPr>
          <p:cNvSpPr txBox="1"/>
          <p:nvPr/>
        </p:nvSpPr>
        <p:spPr>
          <a:xfrm>
            <a:off x="1187624" y="-99392"/>
            <a:ext cx="907300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u="none" dirty="0">
                <a:solidFill>
                  <a:srgbClr val="C00000"/>
                </a:solidFill>
              </a:rPr>
              <a:t>La crisi Ucraina: riferimenti normativi e disposizioni di protezione civile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E32A5EF-4858-4AE6-ADB0-84FCB6C909E2}"/>
              </a:ext>
            </a:extLst>
          </p:cNvPr>
          <p:cNvSpPr txBox="1"/>
          <p:nvPr/>
        </p:nvSpPr>
        <p:spPr>
          <a:xfrm>
            <a:off x="1043608" y="980728"/>
            <a:ext cx="810039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it-IT" sz="1400" u="none" dirty="0"/>
              <a:t>Vari provvedimenti legislativi e di ordinanza per organizzare l’assistenza dei profughi (accoglienza, assistenza sanitaria, trasporti, istruzione </a:t>
            </a:r>
            <a:r>
              <a:rPr lang="it-IT" sz="1400" u="none" dirty="0" err="1"/>
              <a:t>ecc</a:t>
            </a:r>
            <a:r>
              <a:rPr lang="it-IT" sz="1400" u="none" dirty="0"/>
              <a:t>…):</a:t>
            </a:r>
          </a:p>
          <a:p>
            <a:pPr marL="0" indent="0">
              <a:buNone/>
            </a:pPr>
            <a:endParaRPr lang="it-IT" sz="1200" u="non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200" b="1" u="none" dirty="0"/>
              <a:t>DECRETO-LEGGE 25 febbraio 2022, n. 14 </a:t>
            </a:r>
            <a:r>
              <a:rPr lang="it-IT" sz="1200" i="1" u="none" dirty="0"/>
              <a:t>«Disposizioni urgenti sulla crisi in Ucraina»: </a:t>
            </a:r>
            <a:r>
              <a:rPr lang="it-IT" sz="1200" dirty="0"/>
              <a:t>Principali contenuti</a:t>
            </a:r>
            <a:r>
              <a:rPr lang="it-IT" sz="1200" u="none" dirty="0"/>
              <a:t>:</a:t>
            </a:r>
            <a:r>
              <a:rPr lang="it-IT" sz="800" dirty="0"/>
              <a:t> </a:t>
            </a:r>
            <a:r>
              <a:rPr lang="it-IT" sz="1200" u="none" dirty="0"/>
              <a:t>cessione di mezzi e materiali di equipaggiamento militari alle </a:t>
            </a:r>
            <a:r>
              <a:rPr lang="it-IT" sz="1200" u="none" dirty="0" err="1"/>
              <a:t>autorita'</a:t>
            </a:r>
            <a:r>
              <a:rPr lang="it-IT" sz="1200" u="none" dirty="0"/>
              <a:t> governative dell'Ucraina e per semplificare le procedure di erogazione di aiuti alle </a:t>
            </a:r>
            <a:r>
              <a:rPr lang="it-IT" sz="1200" u="none" dirty="0" err="1"/>
              <a:t>autorita'</a:t>
            </a:r>
            <a:r>
              <a:rPr lang="it-IT" sz="1200" u="none" dirty="0"/>
              <a:t> e alla popolazione del medesimo Paese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sz="1200" u="non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200" b="1" u="none" dirty="0"/>
              <a:t>DECRETO-LEGGE 28 febbraio 2022, n. 16</a:t>
            </a:r>
            <a:r>
              <a:rPr lang="it-IT" sz="1200" u="none" dirty="0"/>
              <a:t> </a:t>
            </a:r>
            <a:r>
              <a:rPr lang="it-IT" sz="1200" i="1" u="none" dirty="0"/>
              <a:t>«Ulteriori Disposizioni urgenti sulla crisi in Ucraina»: </a:t>
            </a:r>
            <a:r>
              <a:rPr lang="it-IT" sz="1200" dirty="0"/>
              <a:t>Principali contenuti</a:t>
            </a:r>
            <a:r>
              <a:rPr lang="it-IT" sz="1200" u="none" dirty="0"/>
              <a:t>: Incremento risorse per gestione accoglienza flussi eccezionali (+ 54.162.000 €) – Fondo di sostegno per studenti universitari, ricercatori, dottorandi, Ampliamento SAI (3000 posti)</a:t>
            </a:r>
          </a:p>
          <a:p>
            <a:endParaRPr lang="it-IT" sz="1200" i="1" u="non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200" b="1" u="none" dirty="0"/>
              <a:t>2 marzo 2022 OCDPC 870 </a:t>
            </a:r>
            <a:r>
              <a:rPr lang="it-IT" sz="1200" u="none" dirty="0"/>
              <a:t>«</a:t>
            </a:r>
            <a:r>
              <a:rPr lang="it-IT" sz="1200" i="1" u="none" dirty="0"/>
              <a:t>Disposizioni Urgenti di Protezione Civile per assicurare il soccorso e l’assistenza alla popolazione in territorio estero in conseguenza degli accadimenti in atto nel territorio dell’Ucraina»: </a:t>
            </a:r>
            <a:r>
              <a:rPr lang="it-IT" sz="1200" dirty="0"/>
              <a:t>Principali contenuti</a:t>
            </a:r>
            <a:r>
              <a:rPr lang="it-IT" sz="1200" u="none" dirty="0"/>
              <a:t>: supporto logistico (personale, mezzi, materiale </a:t>
            </a:r>
            <a:r>
              <a:rPr lang="it-IT" sz="1200" u="none" dirty="0" err="1"/>
              <a:t>ecc</a:t>
            </a:r>
            <a:r>
              <a:rPr lang="it-IT" sz="1200" u="none" dirty="0"/>
              <a:t>…) negli </a:t>
            </a:r>
            <a:r>
              <a:rPr lang="it-IT" sz="1200" u="none" dirty="0" err="1"/>
              <a:t>hub</a:t>
            </a:r>
            <a:r>
              <a:rPr lang="it-IT" sz="1200" u="none" dirty="0"/>
              <a:t> </a:t>
            </a:r>
            <a:r>
              <a:rPr lang="it-IT" sz="1200" u="none" dirty="0" err="1"/>
              <a:t>inidividuati</a:t>
            </a:r>
            <a:r>
              <a:rPr lang="it-IT" sz="1200" u="none" dirty="0"/>
              <a:t> dalla UE all’estero</a:t>
            </a:r>
          </a:p>
          <a:p>
            <a:endParaRPr lang="it-IT" sz="1200" i="1" u="non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200" b="1" u="none" dirty="0"/>
              <a:t>4 marzo 2022 OCDPC 872 </a:t>
            </a:r>
            <a:r>
              <a:rPr lang="it-IT" sz="1200" u="none" dirty="0"/>
              <a:t>«</a:t>
            </a:r>
            <a:r>
              <a:rPr lang="it-IT" sz="1200" i="1" u="none" dirty="0"/>
              <a:t>Disposizioni Urgenti di Protezione Civile per assicurare sul territorio nazionale, l’accoglienza, il soccorso e l’assistenza alla popolazione in conseguenza degli accadimenti in atto nel territorio dell’Ucraina»: </a:t>
            </a:r>
            <a:r>
              <a:rPr lang="it-IT" sz="1200" dirty="0"/>
              <a:t>Principali contenuti</a:t>
            </a:r>
            <a:r>
              <a:rPr lang="it-IT" sz="1200" u="none" dirty="0"/>
              <a:t>: Coordinamento interventi nazionali in capo al dipartimento di protezione civile- Presidenti di regione nominati Commissari Delegati per concorso con Protezione Civile del Territorio rispetto a 1) agevolazione trasporti, 2) attivazione strutture di accoglienza emergenziali nelle more degli interventi in capo alle prefetture, 3) assistenza sanitaria 4) assistenza immediata nelle regioni di confine – Deroghe per semplificazione amministrativa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sz="1200" u="non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200" b="1" u="none" dirty="0"/>
              <a:t>6 marzo 2022 OCDPC 873 </a:t>
            </a:r>
            <a:r>
              <a:rPr lang="it-IT" sz="1200" u="none" dirty="0"/>
              <a:t>«</a:t>
            </a:r>
            <a:r>
              <a:rPr lang="it-IT" sz="1200" i="1" u="none" dirty="0"/>
              <a:t>Ulteriori Disposizioni Urgenti di Protezione Civile per assicurare sul territorio nazionale, l’accoglienza, il soccorso e l’assistenza alla popolazione in conseguenza degli accadimenti in atto nel territorio dell’Ucraina» : </a:t>
            </a:r>
            <a:r>
              <a:rPr lang="it-IT" sz="1200" dirty="0"/>
              <a:t>Principali contenuti</a:t>
            </a:r>
            <a:r>
              <a:rPr lang="it-IT" sz="1200" u="none" dirty="0"/>
              <a:t>: Tampone entro 48 h dall’ingresso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sz="1200" u="non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200" b="1" u="none" dirty="0"/>
              <a:t>13 marzo 2022 OCDPC 876 </a:t>
            </a:r>
            <a:r>
              <a:rPr lang="it-IT" sz="1200" u="none" dirty="0"/>
              <a:t>«</a:t>
            </a:r>
            <a:r>
              <a:rPr lang="it-IT" sz="1200" i="1" u="none" dirty="0"/>
              <a:t>Ulteriori Disposizioni Urgenti di Protezione Civile per assicurare sul territorio nazionale, l’accoglienza, il soccorso e l’assistenza alla popolazione in conseguenza degli accadimenti in atto nel territorio dell’Ucraina» :</a:t>
            </a:r>
            <a:r>
              <a:rPr lang="it-IT" sz="1200" dirty="0"/>
              <a:t>Principali contenuti</a:t>
            </a:r>
            <a:r>
              <a:rPr lang="it-IT" sz="1200" u="none" dirty="0"/>
              <a:t>:</a:t>
            </a:r>
            <a:r>
              <a:rPr lang="it-IT" sz="1200" i="1" u="none" dirty="0"/>
              <a:t>  </a:t>
            </a:r>
            <a:r>
              <a:rPr lang="it-IT" sz="1200" u="none" dirty="0"/>
              <a:t>Nomina commissario per i </a:t>
            </a:r>
            <a:r>
              <a:rPr lang="it-IT" sz="1200" u="none" dirty="0" err="1"/>
              <a:t>msna</a:t>
            </a:r>
            <a:r>
              <a:rPr lang="it-IT" sz="1200" u="none" dirty="0"/>
              <a:t> provenienti dall’Ucraina e trasporti/viaggi gratuiti entro il 5 giorni all’ingresso</a:t>
            </a:r>
          </a:p>
        </p:txBody>
      </p:sp>
    </p:spTree>
    <p:extLst>
      <p:ext uri="{BB962C8B-B14F-4D97-AF65-F5344CB8AC3E}">
        <p14:creationId xmlns:p14="http://schemas.microsoft.com/office/powerpoint/2010/main" val="3361039993"/>
      </p:ext>
    </p:extLst>
  </p:cSld>
  <p:clrMapOvr>
    <a:masterClrMapping/>
  </p:clrMapOvr>
</p:sld>
</file>

<file path=ppt/theme/theme1.xml><?xml version="1.0" encoding="utf-8"?>
<a:theme xmlns:a="http://schemas.openxmlformats.org/drawingml/2006/main" name="febbraio 2006 VERS.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ebbraio 2006 VERS.2">
      <a:majorFont>
        <a:latin typeface="Frutiger"/>
        <a:ea typeface=""/>
        <a:cs typeface=""/>
      </a:majorFont>
      <a:minorFont>
        <a:latin typeface="Frutige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febbraio 2006 VERS.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bbraio 2006 VERS.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bbraio 2006 VERS.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bbraio 2006 VERS.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bbraio 2006 VERS.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bbraio 2006 VERS.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bbraio 2006 VERS.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I slide siproimi_13072020" id="{5F172E78-3A9C-9A49-9B5D-6016C3D67B41}" vid="{FD804BBF-519C-E647-B3E2-2B06F9198192}"/>
    </a:ext>
  </a:extLst>
</a:theme>
</file>

<file path=ppt/theme/theme2.xml><?xml version="1.0" encoding="utf-8"?>
<a:theme xmlns:a="http://schemas.openxmlformats.org/drawingml/2006/main" name="schema comune di milano">
  <a:themeElements>
    <a:clrScheme name="schema comune di mila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chema comune di mila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schema comune di mi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comune di mi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comune di mi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comune di mi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comune di mi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comune di mi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comune di mi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comune di mi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comune di mi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comune di mi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comune di mi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comune di mi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I slide siproimi_13072020" id="{5F172E78-3A9C-9A49-9B5D-6016C3D67B41}" vid="{1BFD4257-8521-754F-A09E-920D58A2884B}"/>
    </a:ext>
  </a:extLst>
</a:theme>
</file>

<file path=ppt/theme/theme3.xml><?xml version="1.0" encoding="utf-8"?>
<a:theme xmlns:a="http://schemas.openxmlformats.org/drawingml/2006/main" name="1_febbraio 2006 VERS.2">
  <a:themeElements>
    <a:clrScheme name="1_febbraio 2006 VERS.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febbraio 2006 VERS.2">
      <a:majorFont>
        <a:latin typeface="Frutiger"/>
        <a:ea typeface=""/>
        <a:cs typeface=""/>
      </a:majorFont>
      <a:minorFont>
        <a:latin typeface="Frutige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1_febbraio 2006 VERS.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ebbraio 2006 VERS.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ebbraio 2006 VERS.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ebbraio 2006 VERS.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ebbraio 2006 VERS.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ebbraio 2006 VERS.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ebbraio 2006 VERS.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I slide siproimi_13072020" id="{5F172E78-3A9C-9A49-9B5D-6016C3D67B41}" vid="{6F63274B-3149-1B47-A74F-4E15EB052D16}"/>
    </a:ext>
  </a:extLst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febbraio 2006 VERS</Template>
  <TotalTime>5230</TotalTime>
  <Words>992</Words>
  <Application>Microsoft Macintosh PowerPoint</Application>
  <PresentationFormat>Presentazione su schermo (4:3)</PresentationFormat>
  <Paragraphs>81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6</vt:i4>
      </vt:variant>
    </vt:vector>
  </HeadingPairs>
  <TitlesOfParts>
    <vt:vector size="16" baseType="lpstr">
      <vt:lpstr>Arial</vt:lpstr>
      <vt:lpstr>Calibri</vt:lpstr>
      <vt:lpstr>DIN-Bold</vt:lpstr>
      <vt:lpstr>Frutiger</vt:lpstr>
      <vt:lpstr>Milano</vt:lpstr>
      <vt:lpstr>R Frutiger Roman</vt:lpstr>
      <vt:lpstr>Times</vt:lpstr>
      <vt:lpstr>febbraio 2006 VERS.2</vt:lpstr>
      <vt:lpstr>schema comune di milano</vt:lpstr>
      <vt:lpstr>1_febbraio 2006 VERS.2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Antonella Colombo</dc:creator>
  <dc:description>versione modificata e inviata ad Oslo 26 marzo 2008</dc:description>
  <cp:lastModifiedBy>Antonella Colombo</cp:lastModifiedBy>
  <cp:revision>63</cp:revision>
  <cp:lastPrinted>2014-07-09T16:21:27Z</cp:lastPrinted>
  <dcterms:created xsi:type="dcterms:W3CDTF">2020-07-13T14:55:57Z</dcterms:created>
  <dcterms:modified xsi:type="dcterms:W3CDTF">2022-03-17T11:29:47Z</dcterms:modified>
</cp:coreProperties>
</file>