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707" r:id="rId2"/>
  </p:sldMasterIdLst>
  <p:notesMasterIdLst>
    <p:notesMasterId r:id="rId19"/>
  </p:notesMasterIdLst>
  <p:handoutMasterIdLst>
    <p:handoutMasterId r:id="rId20"/>
  </p:handoutMasterIdLst>
  <p:sldIdLst>
    <p:sldId id="256" r:id="rId3"/>
    <p:sldId id="260" r:id="rId4"/>
    <p:sldId id="258" r:id="rId5"/>
    <p:sldId id="261" r:id="rId6"/>
    <p:sldId id="262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8" r:id="rId15"/>
    <p:sldId id="417" r:id="rId16"/>
    <p:sldId id="415" r:id="rId17"/>
    <p:sldId id="416" r:id="rId18"/>
  </p:sldIdLst>
  <p:sldSz cx="9144000" cy="5143500" type="screen16x9"/>
  <p:notesSz cx="6797675" cy="9926638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714">
          <p15:clr>
            <a:srgbClr val="A4A3A4"/>
          </p15:clr>
        </p15:guide>
        <p15:guide id="2" pos="27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8" autoAdjust="0"/>
    <p:restoredTop sz="93359"/>
  </p:normalViewPr>
  <p:slideViewPr>
    <p:cSldViewPr>
      <p:cViewPr varScale="1">
        <p:scale>
          <a:sx n="106" d="100"/>
          <a:sy n="106" d="100"/>
        </p:scale>
        <p:origin x="1171" y="72"/>
      </p:cViewPr>
      <p:guideLst>
        <p:guide orient="horz" pos="1714"/>
        <p:guide pos="2709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1BB74B1B-3107-AB0D-97C8-9F3C29249C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49217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8BAD99B-63F7-2E83-84FD-07DFCAB021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49217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73106125-85D7-A643-B9FF-2A0025CFED61}" type="datetimeFigureOut">
              <a:rPr lang="it-IT"/>
              <a:pPr>
                <a:defRPr/>
              </a:pPr>
              <a:t>09/03/2023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FF89FD5-95D9-D77F-EFE0-11850DF2DA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49217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8C3E29-5155-09CE-CC5A-DDC3D76475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ea typeface="Arial Unicode MS" charset="-128"/>
                <a:cs typeface="+mn-cs"/>
              </a:defRPr>
            </a:lvl1pPr>
          </a:lstStyle>
          <a:p>
            <a:pPr>
              <a:defRPr/>
            </a:pPr>
            <a:fld id="{8F5F86D5-5437-7341-B163-EDE172B3D14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>
            <a:extLst>
              <a:ext uri="{FF2B5EF4-FFF2-40B4-BE49-F238E27FC236}">
                <a16:creationId xmlns:a16="http://schemas.microsoft.com/office/drawing/2014/main" id="{1062EE42-33E4-724D-A89D-85C2E9D24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3" name="AutoShape 2">
            <a:extLst>
              <a:ext uri="{FF2B5EF4-FFF2-40B4-BE49-F238E27FC236}">
                <a16:creationId xmlns:a16="http://schemas.microsoft.com/office/drawing/2014/main" id="{835C6672-5EFC-D017-1DF0-8FE8C8585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4" name="AutoShape 3">
            <a:extLst>
              <a:ext uri="{FF2B5EF4-FFF2-40B4-BE49-F238E27FC236}">
                <a16:creationId xmlns:a16="http://schemas.microsoft.com/office/drawing/2014/main" id="{D630345A-3C3C-DAC9-3FF8-6FA48F970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5" name="AutoShape 4">
            <a:extLst>
              <a:ext uri="{FF2B5EF4-FFF2-40B4-BE49-F238E27FC236}">
                <a16:creationId xmlns:a16="http://schemas.microsoft.com/office/drawing/2014/main" id="{1B07DC54-2281-BF04-6C59-BC926312B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6" name="AutoShape 5">
            <a:extLst>
              <a:ext uri="{FF2B5EF4-FFF2-40B4-BE49-F238E27FC236}">
                <a16:creationId xmlns:a16="http://schemas.microsoft.com/office/drawing/2014/main" id="{108F220B-D990-16F7-F80C-D15AD2727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7" name="AutoShape 6">
            <a:extLst>
              <a:ext uri="{FF2B5EF4-FFF2-40B4-BE49-F238E27FC236}">
                <a16:creationId xmlns:a16="http://schemas.microsoft.com/office/drawing/2014/main" id="{4F66E1B3-EB40-D048-4951-A85223500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8" name="AutoShape 7">
            <a:extLst>
              <a:ext uri="{FF2B5EF4-FFF2-40B4-BE49-F238E27FC236}">
                <a16:creationId xmlns:a16="http://schemas.microsoft.com/office/drawing/2014/main" id="{96AE1288-7969-0E6C-B132-8F574EB9F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29" name="AutoShape 8">
            <a:extLst>
              <a:ext uri="{FF2B5EF4-FFF2-40B4-BE49-F238E27FC236}">
                <a16:creationId xmlns:a16="http://schemas.microsoft.com/office/drawing/2014/main" id="{9C4B7CF2-4E01-6248-48A6-4BC864152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30" name="Rectangle 9">
            <a:extLst>
              <a:ext uri="{FF2B5EF4-FFF2-40B4-BE49-F238E27FC236}">
                <a16:creationId xmlns:a16="http://schemas.microsoft.com/office/drawing/2014/main" id="{EE2FADA8-44E1-AA58-441D-4C9F8EBC1E4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8425" y="754063"/>
            <a:ext cx="6588125" cy="370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BFF6CE8E-B13D-77A3-69C9-5305D4CC9D1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24488" cy="44529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  <p:sp>
        <p:nvSpPr>
          <p:cNvPr id="5132" name="Text Box 11">
            <a:extLst>
              <a:ext uri="{FF2B5EF4-FFF2-40B4-BE49-F238E27FC236}">
                <a16:creationId xmlns:a16="http://schemas.microsoft.com/office/drawing/2014/main" id="{701CB7EF-53D7-81ED-296F-F0119C58B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4163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33" name="Text Box 12">
            <a:extLst>
              <a:ext uri="{FF2B5EF4-FFF2-40B4-BE49-F238E27FC236}">
                <a16:creationId xmlns:a16="http://schemas.microsoft.com/office/drawing/2014/main" id="{19E8D106-54A8-D8DC-362D-0A3B34EC3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0"/>
            <a:ext cx="294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5134" name="Text Box 13">
            <a:extLst>
              <a:ext uri="{FF2B5EF4-FFF2-40B4-BE49-F238E27FC236}">
                <a16:creationId xmlns:a16="http://schemas.microsoft.com/office/drawing/2014/main" id="{888CF246-1F78-2703-4A7A-5DD223858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431338"/>
            <a:ext cx="2941638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FB0F9A05-D214-F49E-9C1E-B0F7B63D051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31338"/>
            <a:ext cx="2935287" cy="4810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charset="-128"/>
                <a:cs typeface="+mn-cs"/>
              </a:defRPr>
            </a:lvl1pPr>
          </a:lstStyle>
          <a:p>
            <a:pPr>
              <a:defRPr/>
            </a:pPr>
            <a:fld id="{28B1292D-B7F5-E84A-B041-3871D7A012F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1363" indent="-28416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14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986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58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67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1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75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7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>
            <a:extLst>
              <a:ext uri="{FF2B5EF4-FFF2-40B4-BE49-F238E27FC236}">
                <a16:creationId xmlns:a16="http://schemas.microsoft.com/office/drawing/2014/main" id="{1C703685-A4D4-E6B6-FB70-29FF0D0C1F5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0F909A1-9EA8-A247-AFBB-AE73F1667690}" type="slidenum">
              <a:rPr lang="it-IT" altLang="it-IT" sz="140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D49CFFFA-8CFD-DE1D-9C98-06817863E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2327E812-8570-9845-BCBA-0B9BC2EFB4C2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8AABAC19-0ACD-ADC1-D8D1-2AE6A2A9D0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B9244251-D276-88AA-FBF8-573D77FEAD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29250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133;p2:notes">
            <a:extLst>
              <a:ext uri="{FF2B5EF4-FFF2-40B4-BE49-F238E27FC236}">
                <a16:creationId xmlns:a16="http://schemas.microsoft.com/office/drawing/2014/main" id="{A3E97238-163F-89A8-B7DB-18BE2C698DDE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26627" name="Google Shape;134;p2:notes">
            <a:extLst>
              <a:ext uri="{FF2B5EF4-FFF2-40B4-BE49-F238E27FC236}">
                <a16:creationId xmlns:a16="http://schemas.microsoft.com/office/drawing/2014/main" id="{85D7CF64-50F1-5C2D-846E-27D7DAFB5B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95CCEF35-2837-DDCF-5F58-D14925407DF4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44280122-B7B7-184C-8F9E-F0797C3F51C2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10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133;p2:notes">
            <a:extLst>
              <a:ext uri="{FF2B5EF4-FFF2-40B4-BE49-F238E27FC236}">
                <a16:creationId xmlns:a16="http://schemas.microsoft.com/office/drawing/2014/main" id="{CADCA25B-D49B-86CF-7ECF-736C8681BD2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28675" name="Google Shape;134;p2:notes">
            <a:extLst>
              <a:ext uri="{FF2B5EF4-FFF2-40B4-BE49-F238E27FC236}">
                <a16:creationId xmlns:a16="http://schemas.microsoft.com/office/drawing/2014/main" id="{C7FE0164-DF3B-D15A-7699-AA9776BE9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AA32F8C9-17A1-274E-58C4-AEBDEF3D6A0B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05151D56-5A29-574C-ABFE-B75BD1F1E675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11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133;p2:notes">
            <a:extLst>
              <a:ext uri="{FF2B5EF4-FFF2-40B4-BE49-F238E27FC236}">
                <a16:creationId xmlns:a16="http://schemas.microsoft.com/office/drawing/2014/main" id="{CE0A7C48-91FA-1CAC-78B4-BC14B128056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30723" name="Google Shape;134;p2:notes">
            <a:extLst>
              <a:ext uri="{FF2B5EF4-FFF2-40B4-BE49-F238E27FC236}">
                <a16:creationId xmlns:a16="http://schemas.microsoft.com/office/drawing/2014/main" id="{7991238C-B4EF-BD93-7DEE-BB566703B7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A46DD0D0-E31B-4861-33EE-35834371F92A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ADCBABD6-22A0-8B49-906F-D008664EF5F2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12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Google Shape;133;p2:notes">
            <a:extLst>
              <a:ext uri="{FF2B5EF4-FFF2-40B4-BE49-F238E27FC236}">
                <a16:creationId xmlns:a16="http://schemas.microsoft.com/office/drawing/2014/main" id="{4B102CFE-225A-D4F6-1A8E-C61396559FEC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32771" name="Google Shape;134;p2:notes">
            <a:extLst>
              <a:ext uri="{FF2B5EF4-FFF2-40B4-BE49-F238E27FC236}">
                <a16:creationId xmlns:a16="http://schemas.microsoft.com/office/drawing/2014/main" id="{514F552E-3C26-6C10-5CCD-2A474DD53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4DFA15BE-0683-8911-A0D9-695FB64F5BCD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1CABA2C7-5EED-1E4E-A853-5412A8166D4E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13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Google Shape;133;p2:notes">
            <a:extLst>
              <a:ext uri="{FF2B5EF4-FFF2-40B4-BE49-F238E27FC236}">
                <a16:creationId xmlns:a16="http://schemas.microsoft.com/office/drawing/2014/main" id="{DEB86945-D441-1DE9-B66D-78CBD29B8F8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34819" name="Google Shape;134;p2:notes">
            <a:extLst>
              <a:ext uri="{FF2B5EF4-FFF2-40B4-BE49-F238E27FC236}">
                <a16:creationId xmlns:a16="http://schemas.microsoft.com/office/drawing/2014/main" id="{0FFDE9C3-914B-95C6-4361-F836D03BE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E23E7BBC-EB3D-63FD-5E2D-30D6D015721F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1D0E5259-A188-7042-A4EE-3DCD5266974F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14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133;p2:notes">
            <a:extLst>
              <a:ext uri="{FF2B5EF4-FFF2-40B4-BE49-F238E27FC236}">
                <a16:creationId xmlns:a16="http://schemas.microsoft.com/office/drawing/2014/main" id="{0861DAC8-BEF3-31DD-A52A-D7D65CE0E87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36867" name="Google Shape;134;p2:notes">
            <a:extLst>
              <a:ext uri="{FF2B5EF4-FFF2-40B4-BE49-F238E27FC236}">
                <a16:creationId xmlns:a16="http://schemas.microsoft.com/office/drawing/2014/main" id="{850ABBA8-DA9C-AAF3-B75D-3DE9DB4A5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F2851234-344B-401E-65A7-0BB9CED5237F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95B2EC55-E4AB-8040-ABD8-1765D84CA7C5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15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Google Shape;133;p2:notes">
            <a:extLst>
              <a:ext uri="{FF2B5EF4-FFF2-40B4-BE49-F238E27FC236}">
                <a16:creationId xmlns:a16="http://schemas.microsoft.com/office/drawing/2014/main" id="{DA7BF747-F5F3-6A82-1DD2-39A50005CB6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38915" name="Google Shape;134;p2:notes">
            <a:extLst>
              <a:ext uri="{FF2B5EF4-FFF2-40B4-BE49-F238E27FC236}">
                <a16:creationId xmlns:a16="http://schemas.microsoft.com/office/drawing/2014/main" id="{19D4B632-E63A-5D12-F7C4-04C03082C2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39B0E421-D62F-18A4-F11A-F04EB818233D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004F3D15-1A06-F047-B487-D8E42A9F88C1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16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Google Shape;147;p6:notes">
            <a:extLst>
              <a:ext uri="{FF2B5EF4-FFF2-40B4-BE49-F238E27FC236}">
                <a16:creationId xmlns:a16="http://schemas.microsoft.com/office/drawing/2014/main" id="{15CAE34E-23A6-9769-56B6-966393E51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2291" name="Google Shape;148;p6:notes">
            <a:extLst>
              <a:ext uri="{FF2B5EF4-FFF2-40B4-BE49-F238E27FC236}">
                <a16:creationId xmlns:a16="http://schemas.microsoft.com/office/drawing/2014/main" id="{7B7C386D-A402-6BDD-D718-1A7FC0E3CAD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Google Shape;133;p2:notes">
            <a:extLst>
              <a:ext uri="{FF2B5EF4-FFF2-40B4-BE49-F238E27FC236}">
                <a16:creationId xmlns:a16="http://schemas.microsoft.com/office/drawing/2014/main" id="{085741A6-9338-70CF-572B-2DF99309375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10243" name="Google Shape;134;p2:notes">
            <a:extLst>
              <a:ext uri="{FF2B5EF4-FFF2-40B4-BE49-F238E27FC236}">
                <a16:creationId xmlns:a16="http://schemas.microsoft.com/office/drawing/2014/main" id="{52B2D102-AC1D-788D-8E87-6FB08F49D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9C6E4A95-B2FC-C1DA-6F97-7E264BD6BC08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74D4DAB5-219D-1E4D-8A90-06E4DFC7F7DF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3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154;p7:notes">
            <a:extLst>
              <a:ext uri="{FF2B5EF4-FFF2-40B4-BE49-F238E27FC236}">
                <a16:creationId xmlns:a16="http://schemas.microsoft.com/office/drawing/2014/main" id="{2B134F1E-F634-9BAB-0BFA-A621B4E47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4339" name="Google Shape;155;p7:notes">
            <a:extLst>
              <a:ext uri="{FF2B5EF4-FFF2-40B4-BE49-F238E27FC236}">
                <a16:creationId xmlns:a16="http://schemas.microsoft.com/office/drawing/2014/main" id="{8E5927C2-F413-6C1A-4564-52C4FE0244CB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61;p8:notes">
            <a:extLst>
              <a:ext uri="{FF2B5EF4-FFF2-40B4-BE49-F238E27FC236}">
                <a16:creationId xmlns:a16="http://schemas.microsoft.com/office/drawing/2014/main" id="{B93B01D6-B576-687E-D5A1-4283BD998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Google Shape;162;p8:notes">
            <a:extLst>
              <a:ext uri="{FF2B5EF4-FFF2-40B4-BE49-F238E27FC236}">
                <a16:creationId xmlns:a16="http://schemas.microsoft.com/office/drawing/2014/main" id="{54042FF6-EE05-6D40-2241-BEFF817BEEA3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54;p7:notes">
            <a:extLst>
              <a:ext uri="{FF2B5EF4-FFF2-40B4-BE49-F238E27FC236}">
                <a16:creationId xmlns:a16="http://schemas.microsoft.com/office/drawing/2014/main" id="{F2F8075D-24DD-E9DC-24D7-9877F485FE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8435" name="Google Shape;155;p7:notes">
            <a:extLst>
              <a:ext uri="{FF2B5EF4-FFF2-40B4-BE49-F238E27FC236}">
                <a16:creationId xmlns:a16="http://schemas.microsoft.com/office/drawing/2014/main" id="{B9223104-C080-0C6A-D10C-75167863B29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Google Shape;133;p2:notes">
            <a:extLst>
              <a:ext uri="{FF2B5EF4-FFF2-40B4-BE49-F238E27FC236}">
                <a16:creationId xmlns:a16="http://schemas.microsoft.com/office/drawing/2014/main" id="{CDB8989E-7783-DE7F-48E3-A9D25A95CF6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20483" name="Google Shape;134;p2:notes">
            <a:extLst>
              <a:ext uri="{FF2B5EF4-FFF2-40B4-BE49-F238E27FC236}">
                <a16:creationId xmlns:a16="http://schemas.microsoft.com/office/drawing/2014/main" id="{D053112D-D44C-D32B-42A5-9294DD807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38467536-8AC4-D50E-945F-E6C01EC1C623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76794A35-1CF9-6D49-8DFB-33F62DF4F44F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7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133;p2:notes">
            <a:extLst>
              <a:ext uri="{FF2B5EF4-FFF2-40B4-BE49-F238E27FC236}">
                <a16:creationId xmlns:a16="http://schemas.microsoft.com/office/drawing/2014/main" id="{2476FBE3-1A67-6DE8-9218-3AB49CBC2DEE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22531" name="Google Shape;134;p2:notes">
            <a:extLst>
              <a:ext uri="{FF2B5EF4-FFF2-40B4-BE49-F238E27FC236}">
                <a16:creationId xmlns:a16="http://schemas.microsoft.com/office/drawing/2014/main" id="{A23A0C5D-C97E-F0CC-FE34-47CB4079EA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863E04EB-6C56-67FC-7F89-326AC2DFA629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EE1F8EDF-B06A-2E4B-B680-5EAF3B65F8B9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8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33;p2:notes">
            <a:extLst>
              <a:ext uri="{FF2B5EF4-FFF2-40B4-BE49-F238E27FC236}">
                <a16:creationId xmlns:a16="http://schemas.microsoft.com/office/drawing/2014/main" id="{D560698E-8011-3FE6-AB9D-600CDBE4792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</p:spPr>
      </p:sp>
      <p:sp>
        <p:nvSpPr>
          <p:cNvPr id="24579" name="Google Shape;134;p2:notes">
            <a:extLst>
              <a:ext uri="{FF2B5EF4-FFF2-40B4-BE49-F238E27FC236}">
                <a16:creationId xmlns:a16="http://schemas.microsoft.com/office/drawing/2014/main" id="{6FF330AD-D58B-AF2B-0A9C-F478C384F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SzPts val="1400"/>
            </a:pPr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135" name="Google Shape;135;p2:notes">
            <a:extLst>
              <a:ext uri="{FF2B5EF4-FFF2-40B4-BE49-F238E27FC236}">
                <a16:creationId xmlns:a16="http://schemas.microsoft.com/office/drawing/2014/main" id="{32040F7F-90F4-6816-7EEF-81C51403C58D}"/>
              </a:ext>
            </a:extLst>
          </p:cNvPr>
          <p:cNvSpPr>
            <a:spLocks noGrp="1"/>
          </p:cNvSpPr>
          <p:nvPr>
            <p:ph type="sldNum" sz="quarter"/>
          </p:nvPr>
        </p:nvSpPr>
        <p:spPr/>
        <p:txBody>
          <a:bodyPr spcFirstLastPara="1">
            <a:noAutofit/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tabLst/>
              <a:defRPr/>
            </a:pPr>
            <a:fld id="{2C84E48F-6E93-3949-8E6C-E755F4017FA3}" type="slidenum">
              <a:rPr lang="en-US" kern="0">
                <a:latin typeface="Arial"/>
                <a:cs typeface="Arial"/>
                <a:sym typeface="Arial"/>
              </a:rPr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Times New Roman"/>
                <a:buNone/>
                <a:tabLst/>
                <a:defRPr/>
              </a:pPr>
              <a:t>9</a:t>
            </a:fld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6">
            <a:extLst>
              <a:ext uri="{FF2B5EF4-FFF2-40B4-BE49-F238E27FC236}">
                <a16:creationId xmlns:a16="http://schemas.microsoft.com/office/drawing/2014/main" id="{B23CC53A-6DE0-028D-5202-3E6B21F295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179388" y="4181475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78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Imagen con título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232fa98f02_1_255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g1232fa98f02_1_25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g1232fa98f02_1_255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9A3B23A6-FA0F-1249-60FA-18E60574081D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F73EE446-3D1D-1878-A6CF-64DFF471440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C83F2776-D2B2-B47C-845C-EDAD9452B82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F838C-1F8A-C144-9AEF-6B35213E271B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029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232fa98f02_1_26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g1232fa98f02_1_262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00FEE735-6612-8342-509F-8663BB2C3253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CE60AA47-A7F3-53FF-F6DA-EC6083FAE07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3A4442C4-FF5D-AC4C-FB5A-8A6F6FE284B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9E450-9B6C-3F48-8F3B-9DEE338B2D15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2106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32fa98f02_1_268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g1232fa98f02_1_268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29432B9B-0F45-EB27-DAE9-F6099A21731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BFBD56E3-D3D7-C83F-7EF4-04C56CAF3440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42CB1DDD-A658-F8C3-ABA5-3641B2CB992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47C1-3D4E-6243-9385-EEF9F5F35B26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520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1232fa98f02_1_2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g1232fa98f02_1_21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75F63E3A-B9C7-9D62-0FD5-28E2ADDC2D3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11B5A2E7-8BB2-A1DE-8B06-A8B0DDD2751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69792B1C-BE6B-FC83-EE38-4F2D4A68976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28EF7-2C4F-C941-914A-CA0E7E436ADA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092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1232fa98f02_1_2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1232fa98f02_1_27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32;g1232fa98f02_1_274">
            <a:extLst>
              <a:ext uri="{FF2B5EF4-FFF2-40B4-BE49-F238E27FC236}">
                <a16:creationId xmlns:a16="http://schemas.microsoft.com/office/drawing/2014/main" id="{11D6B627-F411-BE38-B960-DBFD62214C69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/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fld id="{8B1E3C20-B850-B345-A041-4705E23BB03F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358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Diapositiva de título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232fa98f02_1_205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g1232fa98f02_1_205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106D6E78-7979-6FE0-4A00-EDDE11C3DD25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BB834E5B-DCC7-6949-F9BD-54A9562FC98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7D099706-5344-DE29-D30C-5F6580400E0D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F0284-DDA4-894C-BA2F-F5CC35331FFB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138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Encabezado de secció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232fa98f02_1_217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g1232fa98f02_1_217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BBB69AEE-FA41-4736-B880-BF6D99B86DCD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0AFD90C2-5914-A0FF-A945-09B62DF09A6D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BEAEDDC2-0ECC-D805-8979-D7A748F97F5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7B4B5-699C-D846-9C3F-AD5ED5A07765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049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232fa98f02_1_2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g1232fa98f02_1_22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g1232fa98f02_1_223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0B3D116B-C04A-C607-982E-4826F673F41B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FEDDAD80-6590-27D1-546E-0F14D29D57D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337387E2-9D9E-C114-C72D-890EC0820AC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13725-37C7-6C49-90CB-B846F038863C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195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Compara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32fa98f02_1_23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g1232fa98f02_1_230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9" name="Google Shape;59;g1232fa98f02_1_230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g1232fa98f02_1_230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1" name="Google Shape;61;g1232fa98f02_1_23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F972053A-7D1F-BD05-A33A-78A263E82C18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57B0CAF7-D858-2206-7144-6BC26F4ABC0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13881930-AA4F-69CC-AB87-6C61EE3DF41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906F-1D40-D24B-B42D-BD4368C818B1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5717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Solo el título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232fa98f02_1_23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2A2D7ED9-7C9F-7A06-20BC-81791CF6FEB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339C2663-4322-1322-B565-51F7B5E4FA30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5245B20A-A3B2-CCB0-9468-B0BF3E4E883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1A656-75E4-764C-B472-26B0F95612A4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06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Contenido con título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232fa98f02_1_248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g1232fa98f02_1_248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73" name="Google Shape;73;g1232fa98f02_1_248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2" name="Google Shape;20;g1232fa98f02_1_199">
            <a:extLst>
              <a:ext uri="{FF2B5EF4-FFF2-40B4-BE49-F238E27FC236}">
                <a16:creationId xmlns:a16="http://schemas.microsoft.com/office/drawing/2014/main" id="{7BD14567-CD3E-0BA4-ADBC-A7798A63DB51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Google Shape;21;g1232fa98f02_1_199">
            <a:extLst>
              <a:ext uri="{FF2B5EF4-FFF2-40B4-BE49-F238E27FC236}">
                <a16:creationId xmlns:a16="http://schemas.microsoft.com/office/drawing/2014/main" id="{A8F0DE48-DB8B-A38B-197A-DA9AA1AFEE7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Google Shape;22;g1232fa98f02_1_199">
            <a:extLst>
              <a:ext uri="{FF2B5EF4-FFF2-40B4-BE49-F238E27FC236}">
                <a16:creationId xmlns:a16="http://schemas.microsoft.com/office/drawing/2014/main" id="{797BD8B9-D02D-1C05-EF0E-DBDAF297197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1A546-A24C-6549-80EB-D979A8FEF868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1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4">
            <a:extLst>
              <a:ext uri="{FF2B5EF4-FFF2-40B4-BE49-F238E27FC236}">
                <a16:creationId xmlns:a16="http://schemas.microsoft.com/office/drawing/2014/main" id="{C09771DE-2954-F607-3E11-02BA612BA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4683125"/>
            <a:ext cx="2890838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5" rIns="91431" bIns="457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027" name="CasellaDiTesto 1">
            <a:extLst>
              <a:ext uri="{FF2B5EF4-FFF2-40B4-BE49-F238E27FC236}">
                <a16:creationId xmlns:a16="http://schemas.microsoft.com/office/drawing/2014/main" id="{65A06422-1B71-1DBD-4355-8D9C0A08A86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645525" y="4837113"/>
            <a:ext cx="4857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1000">
                <a:solidFill>
                  <a:srgbClr val="FF0000"/>
                </a:solidFill>
                <a:latin typeface="Frutiger" pitchFamily="32" charset="0"/>
              </a:rPr>
              <a:t>   </a:t>
            </a:r>
            <a:fld id="{B68C0A29-0495-504E-8FE0-5E83147A41F5}" type="slidenum">
              <a:rPr lang="it-IT" altLang="it-IT" sz="1000">
                <a:solidFill>
                  <a:srgbClr val="FF0000"/>
                </a:solidFill>
                <a:latin typeface="Frutiger" pitchFamily="32" charset="0"/>
              </a:rPr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‹N›</a:t>
            </a:fld>
            <a:endParaRPr lang="it-IT" altLang="it-IT">
              <a:solidFill>
                <a:srgbClr val="FF0000"/>
              </a:solidFill>
              <a:latin typeface="Frutiger" pitchFamily="32" charset="0"/>
            </a:endParaRPr>
          </a:p>
        </p:txBody>
      </p:sp>
      <p:pic>
        <p:nvPicPr>
          <p:cNvPr id="1028" name="Immagine 6">
            <a:extLst>
              <a:ext uri="{FF2B5EF4-FFF2-40B4-BE49-F238E27FC236}">
                <a16:creationId xmlns:a16="http://schemas.microsoft.com/office/drawing/2014/main" id="{FD89B66D-F48D-1BC3-886C-B23CD094E9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179388" y="4181475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hf hdr="0" dt="0"/>
  <p:txStyles>
    <p:titleStyle>
      <a:lvl1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+mj-lt"/>
          <a:ea typeface="Arial Unicode MS" panose="020B0604020202020204" pitchFamily="34" charset="-128"/>
          <a:cs typeface="+mj-cs"/>
        </a:defRPr>
      </a:lvl1pPr>
      <a:lvl2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2pPr>
      <a:lvl3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3pPr>
      <a:lvl4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4pPr>
      <a:lvl5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5pPr>
      <a:lvl6pPr marL="2514344" indent="-228576" algn="ctr" defTabSz="449217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6pPr>
      <a:lvl7pPr marL="2971497" indent="-228576" algn="ctr" defTabSz="449217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7pPr>
      <a:lvl8pPr marL="3428651" indent="-228576" algn="ctr" defTabSz="449217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8pPr>
      <a:lvl9pPr marL="3885805" indent="-228576" algn="ctr" defTabSz="449217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1313" indent="-341313" algn="l" defTabSz="447675" rtl="0" eaLnBrk="0" fontAlgn="base" hangingPunct="0">
        <a:lnSpc>
          <a:spcPct val="93000"/>
        </a:lnSpc>
        <a:spcBef>
          <a:spcPct val="0"/>
        </a:spcBef>
        <a:spcAft>
          <a:spcPts val="1325"/>
        </a:spcAft>
        <a:buClr>
          <a:srgbClr val="000000"/>
        </a:buClr>
        <a:buSzPct val="100000"/>
        <a:buFont typeface="Times New Roman" panose="02020603050405020304" pitchFamily="18" charset="0"/>
        <a:defRPr sz="2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1pPr>
      <a:lvl2pPr marL="741363" indent="-284163" algn="l" defTabSz="447675" rtl="0" eaLnBrk="0" fontAlgn="base" hangingPunct="0">
        <a:lnSpc>
          <a:spcPct val="93000"/>
        </a:lnSpc>
        <a:spcBef>
          <a:spcPct val="0"/>
        </a:spcBef>
        <a:spcAft>
          <a:spcPts val="1075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2pPr>
      <a:lvl3pPr marL="11414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788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3pPr>
      <a:lvl4pPr marL="15986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538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4pPr>
      <a:lvl5pPr marL="20558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5pPr>
      <a:lvl6pPr marL="2514344" indent="-228576" algn="l" defTabSz="449217" rtl="0" eaLnBrk="0" fontAlgn="base" hangingPunct="0">
        <a:lnSpc>
          <a:spcPct val="93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6pPr>
      <a:lvl7pPr marL="2971497" indent="-228576" algn="l" defTabSz="449217" rtl="0" eaLnBrk="0" fontAlgn="base" hangingPunct="0">
        <a:lnSpc>
          <a:spcPct val="93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7pPr>
      <a:lvl8pPr marL="3428651" indent="-228576" algn="l" defTabSz="449217" rtl="0" eaLnBrk="0" fontAlgn="base" hangingPunct="0">
        <a:lnSpc>
          <a:spcPct val="93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8pPr>
      <a:lvl9pPr marL="3885805" indent="-228576" algn="l" defTabSz="449217" rtl="0" eaLnBrk="0" fontAlgn="base" hangingPunct="0">
        <a:lnSpc>
          <a:spcPct val="93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1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75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18;g1232fa98f02_1_199">
            <a:extLst>
              <a:ext uri="{FF2B5EF4-FFF2-40B4-BE49-F238E27FC236}">
                <a16:creationId xmlns:a16="http://schemas.microsoft.com/office/drawing/2014/main" id="{6D426DF3-6959-1C74-E3C6-16DA0A92D82E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5" tIns="34275" rIns="68575" bIns="3427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it-IT" altLang="it-IT">
              <a:sym typeface="Arial" panose="020B0604020202020204" pitchFamily="34" charset="0"/>
            </a:endParaRPr>
          </a:p>
        </p:txBody>
      </p:sp>
      <p:sp>
        <p:nvSpPr>
          <p:cNvPr id="2051" name="Google Shape;19;g1232fa98f02_1_199">
            <a:extLst>
              <a:ext uri="{FF2B5EF4-FFF2-40B4-BE49-F238E27FC236}">
                <a16:creationId xmlns:a16="http://schemas.microsoft.com/office/drawing/2014/main" id="{26DE67E3-550B-763E-BBFC-B9959A4426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5" tIns="34275" rIns="68575" bIns="34275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>
              <a:sym typeface="Arial" panose="020B0604020202020204" pitchFamily="34" charset="0"/>
            </a:endParaRPr>
          </a:p>
        </p:txBody>
      </p:sp>
      <p:sp>
        <p:nvSpPr>
          <p:cNvPr id="20" name="Google Shape;20;g1232fa98f02_1_199">
            <a:extLst>
              <a:ext uri="{FF2B5EF4-FFF2-40B4-BE49-F238E27FC236}">
                <a16:creationId xmlns:a16="http://schemas.microsoft.com/office/drawing/2014/main" id="{ADAF1609-7779-DAA3-EF55-C47BEFF00F0C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1" name="Google Shape;21;g1232fa98f02_1_199">
            <a:extLst>
              <a:ext uri="{FF2B5EF4-FFF2-40B4-BE49-F238E27FC236}">
                <a16:creationId xmlns:a16="http://schemas.microsoft.com/office/drawing/2014/main" id="{C3AA20F3-9CAF-4E35-0844-2F0F2AA8C5CE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2" name="Google Shape;22;g1232fa98f02_1_199">
            <a:extLst>
              <a:ext uri="{FF2B5EF4-FFF2-40B4-BE49-F238E27FC236}">
                <a16:creationId xmlns:a16="http://schemas.microsoft.com/office/drawing/2014/main" id="{EB4A664B-025F-520E-AA6E-D91BD5E2B3A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fld id="{0665A1D3-239D-3A42-825A-66E2AC781B15}" type="slidenum">
              <a:rPr lang="en-US"/>
              <a:pPr>
                <a:defRPr/>
              </a:p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89" r:id="rId1"/>
    <p:sldLayoutId id="2147483800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uppo 1">
            <a:extLst>
              <a:ext uri="{FF2B5EF4-FFF2-40B4-BE49-F238E27FC236}">
                <a16:creationId xmlns:a16="http://schemas.microsoft.com/office/drawing/2014/main" id="{B5918F52-2CD3-3A2B-5C6D-0DA69F0989BA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0"/>
            <a:ext cx="9172576" cy="5149850"/>
            <a:chOff x="-10912" y="0"/>
            <a:chExt cx="9749759" cy="6487795"/>
          </a:xfrm>
        </p:grpSpPr>
        <p:sp>
          <p:nvSpPr>
            <p:cNvPr id="7175" name="Rettangolo 1">
              <a:extLst>
                <a:ext uri="{FF2B5EF4-FFF2-40B4-BE49-F238E27FC236}">
                  <a16:creationId xmlns:a16="http://schemas.microsoft.com/office/drawing/2014/main" id="{62476B93-0D5D-02B9-3312-CE357735B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8B7FAFAA-F839-2D75-3A00-35B545B9A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" y="0"/>
              <a:ext cx="9719385" cy="32698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defTabSz="449217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>
                <a:latin typeface="Calibri" pitchFamily="32" charset="0"/>
                <a:ea typeface="+mn-ea"/>
                <a:cs typeface="+mn-cs"/>
              </a:endParaRPr>
            </a:p>
          </p:txBody>
        </p:sp>
      </p:grpSp>
      <p:sp>
        <p:nvSpPr>
          <p:cNvPr id="7171" name="Text Box 2">
            <a:extLst>
              <a:ext uri="{FF2B5EF4-FFF2-40B4-BE49-F238E27FC236}">
                <a16:creationId xmlns:a16="http://schemas.microsoft.com/office/drawing/2014/main" id="{FC26C429-DACF-B39E-9F3F-8F604E564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2905125"/>
            <a:ext cx="7540625" cy="194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800">
                <a:latin typeface="Lato Black" panose="020F0502020204030204" pitchFamily="34" charset="0"/>
              </a:rPr>
              <a:t>Garante dei diritti per l’Infanzia e l’Adolescenza del Comune di Milano</a:t>
            </a:r>
          </a:p>
          <a:p>
            <a:pPr algn="ctr" eaLnBrk="1" hangingPunct="1">
              <a:buSzPct val="100000"/>
            </a:pPr>
            <a:endParaRPr lang="it-IT" altLang="it-IT" sz="3200">
              <a:latin typeface="Frutiger" pitchFamily="32" charset="0"/>
            </a:endParaRPr>
          </a:p>
          <a:p>
            <a:pPr algn="ctr" eaLnBrk="1" hangingPunct="1">
              <a:buSzPct val="100000"/>
            </a:pPr>
            <a:endParaRPr lang="it-IT" altLang="it-IT" sz="3200">
              <a:latin typeface="Lato Medium" panose="020F0502020204030203" pitchFamily="34" charset="0"/>
            </a:endParaRPr>
          </a:p>
        </p:txBody>
      </p:sp>
      <p:grpSp>
        <p:nvGrpSpPr>
          <p:cNvPr id="7172" name="Gruppo 8">
            <a:extLst>
              <a:ext uri="{FF2B5EF4-FFF2-40B4-BE49-F238E27FC236}">
                <a16:creationId xmlns:a16="http://schemas.microsoft.com/office/drawing/2014/main" id="{B1B7FD18-944B-A8BD-CC32-BF9B33EFD8C4}"/>
              </a:ext>
            </a:extLst>
          </p:cNvPr>
          <p:cNvGrpSpPr>
            <a:grpSpLocks/>
          </p:cNvGrpSpPr>
          <p:nvPr/>
        </p:nvGrpSpPr>
        <p:grpSpPr bwMode="auto">
          <a:xfrm>
            <a:off x="3841750" y="268288"/>
            <a:ext cx="1460500" cy="2606675"/>
            <a:chOff x="0" y="0"/>
            <a:chExt cx="1461407" cy="2607129"/>
          </a:xfrm>
        </p:grpSpPr>
        <p:pic>
          <p:nvPicPr>
            <p:cNvPr id="7173" name="Immagine 9">
              <a:extLst>
                <a:ext uri="{FF2B5EF4-FFF2-40B4-BE49-F238E27FC236}">
                  <a16:creationId xmlns:a16="http://schemas.microsoft.com/office/drawing/2014/main" id="{58C9C95D-6EFE-1C19-62EC-FBF67DA4A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428"/>
            <a:stretch>
              <a:fillRect/>
            </a:stretch>
          </p:blipFill>
          <p:spPr bwMode="auto">
            <a:xfrm>
              <a:off x="73479" y="0"/>
              <a:ext cx="1387928" cy="1434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4" name="Immagine 10">
              <a:extLst>
                <a:ext uri="{FF2B5EF4-FFF2-40B4-BE49-F238E27FC236}">
                  <a16:creationId xmlns:a16="http://schemas.microsoft.com/office/drawing/2014/main" id="{ED1A159D-7F88-A69D-764D-A6159FEB78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621"/>
            <a:stretch>
              <a:fillRect/>
            </a:stretch>
          </p:blipFill>
          <p:spPr bwMode="auto">
            <a:xfrm>
              <a:off x="0" y="1172936"/>
              <a:ext cx="1450521" cy="1434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>
            <a:extLst>
              <a:ext uri="{FF2B5EF4-FFF2-40B4-BE49-F238E27FC236}">
                <a16:creationId xmlns:a16="http://schemas.microsoft.com/office/drawing/2014/main" id="{F306247A-4567-5D63-7408-AC7C38C903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5038" y="196850"/>
            <a:ext cx="7296150" cy="935038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15000"/>
              </a:lnSpc>
              <a:buClr>
                <a:schemeClr val="dk1"/>
              </a:buClr>
              <a:buSzPts val="990"/>
              <a:buFont typeface="Calibri"/>
              <a:buNone/>
              <a:defRPr/>
            </a:pP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PROGETTI EX LEGE 285/97 </a:t>
            </a:r>
            <a:b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</a:b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VISITING ADVOCACY NEI CONTESTI RESIDENZIALI</a:t>
            </a:r>
            <a:endParaRPr sz="24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Roboto"/>
            </a:endParaRPr>
          </a:p>
        </p:txBody>
      </p:sp>
      <p:pic>
        <p:nvPicPr>
          <p:cNvPr id="25603" name="Immagine 1">
            <a:extLst>
              <a:ext uri="{FF2B5EF4-FFF2-40B4-BE49-F238E27FC236}">
                <a16:creationId xmlns:a16="http://schemas.microsoft.com/office/drawing/2014/main" id="{1535AD32-ABE9-8913-64C8-BA985D882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809F2DDD-18CD-D669-75E0-3AE3D7E4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188" y="987425"/>
            <a:ext cx="8221662" cy="3816350"/>
          </a:xfrm>
        </p:spPr>
        <p:txBody>
          <a:bodyPr/>
          <a:lstStyle/>
          <a:p>
            <a:pPr marL="95250" indent="0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In coprogettazione con Agevolando e Unicef Comitato provinciale di Milano, il progetto intende:  </a:t>
            </a:r>
          </a:p>
          <a:p>
            <a:pPr marL="285750" indent="-285750" algn="just">
              <a:tabLst>
                <a:tab pos="457200" algn="l"/>
              </a:tabLst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promuovere l’ascolto e la partecipazione dei bambini e degli adolescenti che vivono temporaneamente in servizi di accoglienza residenziale (6-21 anni) al fine di consentire loro di partecipare ai processi decisionali e di esprimere le proprie opinioni, garantendo che vengano tenute in considerazione, facendoli sentire più sicuri nel contesto in cui vivono;</a:t>
            </a:r>
          </a:p>
          <a:p>
            <a:pPr marL="285750" indent="-285750" algn="just">
              <a:tabLst>
                <a:tab pos="457200" algn="l"/>
              </a:tabLst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promuovere cambiamenti che favoriscano una maggiore centratura sui bisogni di bambini, bambine e adolescenti da parte del sistema dei servizi;</a:t>
            </a:r>
          </a:p>
          <a:p>
            <a:pPr marL="285750" indent="-285750" algn="just">
              <a:tabLst>
                <a:tab pos="457200" algn="l"/>
              </a:tabLst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fornire agli educatori prospettive e strumenti innovativi per comprendere meglio il punto di vista di bambini e bambine, ragazzi e ragazze in merito alle decisioni che li riguardano.</a:t>
            </a:r>
          </a:p>
          <a:p>
            <a:pPr>
              <a:defRPr/>
            </a:pPr>
            <a:endParaRPr lang="it-IT" sz="18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Immagine 1">
            <a:extLst>
              <a:ext uri="{FF2B5EF4-FFF2-40B4-BE49-F238E27FC236}">
                <a16:creationId xmlns:a16="http://schemas.microsoft.com/office/drawing/2014/main" id="{044D63F2-B0FD-7B6A-9683-9CB1BE4E8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C08DDDD4-9D70-8F0B-16D1-1607FC284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750" y="842963"/>
            <a:ext cx="8293100" cy="3960812"/>
          </a:xfrm>
        </p:spPr>
        <p:txBody>
          <a:bodyPr/>
          <a:lstStyle/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Attualmente si è concluso il percorso formativo co-costruito attraverso il coinvolgimento di esperti del settore e di care </a:t>
            </a:r>
            <a:r>
              <a:rPr lang="it-IT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leavers</a:t>
            </a: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 del Care Leavers Network.</a:t>
            </a:r>
          </a:p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Si sta concludendo una prima esperienza pilota all’interno di una comunità, durante il quale si è sperimentato il format co-costruito durante il percorso formativo e si è potuto osservare, con il contributo di Università Milano Bicocca, in modalità partecipata tutto il percorso</a:t>
            </a:r>
          </a:p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Si sta costruendo la brochure di progetto, che descriverà i diritti dei bambini e dei ragazzi accolti nelle comunità con un approccio </a:t>
            </a:r>
            <a:r>
              <a:rPr lang="it-IT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child</a:t>
            </a: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 friendly.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>
            <a:extLst>
              <a:ext uri="{FF2B5EF4-FFF2-40B4-BE49-F238E27FC236}">
                <a16:creationId xmlns:a16="http://schemas.microsoft.com/office/drawing/2014/main" id="{6A08C8A0-3544-319A-B522-38F74C8C69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5038" y="196850"/>
            <a:ext cx="7296150" cy="935038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15000"/>
              </a:lnSpc>
              <a:buClr>
                <a:schemeClr val="dk1"/>
              </a:buClr>
              <a:buSzPts val="990"/>
              <a:buFont typeface="Calibri"/>
              <a:buNone/>
              <a:defRPr/>
            </a:pPr>
            <a:r>
              <a:rPr lang="it-IT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MILANO 0_18 WISH MI AZIONE 4.2</a:t>
            </a:r>
            <a:br>
              <a:rPr lang="it-IT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</a:br>
            <a:r>
              <a:rPr lang="it-IT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TEEN VOICE</a:t>
            </a:r>
          </a:p>
        </p:txBody>
      </p:sp>
      <p:pic>
        <p:nvPicPr>
          <p:cNvPr id="29699" name="Immagine 1">
            <a:extLst>
              <a:ext uri="{FF2B5EF4-FFF2-40B4-BE49-F238E27FC236}">
                <a16:creationId xmlns:a16="http://schemas.microsoft.com/office/drawing/2014/main" id="{865F5268-FE2B-1069-1404-035BDFDF2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7E0A86A6-A363-E607-56E4-2B469CFBE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5037" y="987424"/>
            <a:ext cx="7813675" cy="3816573"/>
          </a:xfrm>
        </p:spPr>
        <p:txBody>
          <a:bodyPr>
            <a:noAutofit/>
          </a:bodyPr>
          <a:lstStyle/>
          <a:p>
            <a:pPr marL="95250" indent="0" algn="just">
              <a:lnSpc>
                <a:spcPct val="100000"/>
              </a:lnSpc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L’iniziativa Teen Voice-Tavolo dei Consulenti Minorenni del Garante, è parte delle attività dell’Azione 4.2 Urban Engagement del progetto UIA Milano 0-18 (</a:t>
            </a:r>
            <a:r>
              <a:rPr lang="it-IT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Wish</a:t>
            </a: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 Mi). </a:t>
            </a:r>
          </a:p>
          <a:p>
            <a:pPr marL="95250" indent="0" algn="just">
              <a:lnSpc>
                <a:spcPct val="100000"/>
              </a:lnSpc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È  coordinata da Università Cattolica e si rivolge a tutte le ragazze e tutti i ragazzi, dai 14 ai 18 anni, che abitano nella Città di Milano.</a:t>
            </a:r>
          </a:p>
          <a:p>
            <a:pPr marL="95250" indent="0" algn="just">
              <a:lnSpc>
                <a:spcPct val="100000"/>
              </a:lnSpc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Obiettivo generale è la creazione di un tavolo di consulenti minorenni che si interfacci direttamente con il Garante, il quale supporterà le esigenze dei ragazzi e delle ragazze attraverso l’ascolto e la co-progettazione dal basso per fare da ponte verso le Istituzioni.</a:t>
            </a:r>
          </a:p>
          <a:p>
            <a:pPr marL="95250" indent="0" algn="just">
              <a:lnSpc>
                <a:spcPct val="100000"/>
              </a:lnSpc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Altro obiettivo è quello di offrire, a ragazzi e ragazze, la possibilità di sperimentare forme di partecipazione attiva cittadina, rendendo così il tema della partecipazione dei minorenni un elemento intrinseco e strategico rispetto ai processi decisionali che li riguardano.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Immagine 1">
            <a:extLst>
              <a:ext uri="{FF2B5EF4-FFF2-40B4-BE49-F238E27FC236}">
                <a16:creationId xmlns:a16="http://schemas.microsoft.com/office/drawing/2014/main" id="{F9DFADA6-D060-C7D7-88E3-356D69582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7331D76E-AC51-0517-7752-64F2702C4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188" y="1203325"/>
            <a:ext cx="7705725" cy="2881313"/>
          </a:xfrm>
        </p:spPr>
        <p:txBody>
          <a:bodyPr/>
          <a:lstStyle/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Teen Voice Milano vuole rappresentare un riferimento importante, un punto di ascolto dei minorenni a cui dovrebbero riferirsi adulti, cittadini ed eletti, per la vita nella città e per le politiche e le scelte istituzionali, migliorando la capacità degli adulti di ascoltare i desideri e le esigenze delle ragazze e dei ragazzi e valorizzare i loro talenti, risorse e competenze, contribuendo a creare un cambiamento culturale.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Immagine 1">
            <a:extLst>
              <a:ext uri="{FF2B5EF4-FFF2-40B4-BE49-F238E27FC236}">
                <a16:creationId xmlns:a16="http://schemas.microsoft.com/office/drawing/2014/main" id="{A4F24607-57C0-111F-ECBE-09544B19F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328576A7-9AA9-DCFC-DEB3-BE69595D3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188" y="268288"/>
            <a:ext cx="8137525" cy="3887787"/>
          </a:xfrm>
        </p:spPr>
        <p:txBody>
          <a:bodyPr/>
          <a:lstStyle/>
          <a:p>
            <a:pPr marL="95250" indent="0" algn="just">
              <a:buFont typeface="Arial" panose="020B0604020202020204" pitchFamily="34" charset="0"/>
              <a:buNone/>
              <a:defRPr/>
            </a:pPr>
            <a:endParaRPr lang="it-IT" sz="18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</a:endParaRPr>
          </a:p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Teen Voice Milano intende:</a:t>
            </a:r>
          </a:p>
          <a:p>
            <a:pPr algn="just"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coinvolgere 60/70 ragazzi e ragazze dei 9 Municipi di Milano di età compresa tra i 14 e i 18 anni. </a:t>
            </a:r>
          </a:p>
          <a:p>
            <a:pPr algn="just">
              <a:defRPr/>
            </a:pPr>
            <a:r>
              <a:rPr lang="it-IT" sz="19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Creare una rete sul territorio con gli enti e organizzazioni che già praticano ed hanno in essere progetti di partecipazione attiva con ragazzi e ragazze.</a:t>
            </a:r>
          </a:p>
          <a:p>
            <a:pPr algn="just">
              <a:defRPr/>
            </a:pPr>
            <a:r>
              <a:rPr lang="it-IT" sz="19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Creare un progetto sostenibile e di lunga durata per continuare a garantire il coinvolgimento dei ragazzi e delle ragazze nel futuro processo decisionale inerente al tema dei diritti di infanzia e adolescenza.</a:t>
            </a:r>
          </a:p>
          <a:p>
            <a:pPr algn="just">
              <a:defRPr/>
            </a:pPr>
            <a:r>
              <a:rPr lang="it-IT" sz="19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Costruire contesti laboratoriali formativi (workshop) con metodologie attive sui singoli territori di appartenenza inerenti ai temi dei diritti e alla partecipazione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>
            <a:extLst>
              <a:ext uri="{FF2B5EF4-FFF2-40B4-BE49-F238E27FC236}">
                <a16:creationId xmlns:a16="http://schemas.microsoft.com/office/drawing/2014/main" id="{E8B1F73E-5F72-5EFE-ABEF-0CC2442B65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5038" y="196850"/>
            <a:ext cx="7296150" cy="129540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15000"/>
              </a:lnSpc>
              <a:buClr>
                <a:schemeClr val="dk1"/>
              </a:buClr>
              <a:buSzPts val="990"/>
              <a:buFont typeface="Calibri"/>
              <a:buNone/>
              <a:defRPr/>
            </a:pP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TAVOLO TECNICO </a:t>
            </a:r>
            <a:r>
              <a:rPr lang="it-IT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</a:rPr>
              <a:t>PROTOCOLLO D’INTESA PER L’ADOZIONE DI INTERVENTI COORDINATI A PROTEZIONE DELLE VITTIME MINORENNI DEI REATI DI VIOLENZA </a:t>
            </a:r>
            <a:endParaRPr sz="24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Roboto"/>
            </a:endParaRPr>
          </a:p>
        </p:txBody>
      </p:sp>
      <p:pic>
        <p:nvPicPr>
          <p:cNvPr id="35843" name="Immagine 1">
            <a:extLst>
              <a:ext uri="{FF2B5EF4-FFF2-40B4-BE49-F238E27FC236}">
                <a16:creationId xmlns:a16="http://schemas.microsoft.com/office/drawing/2014/main" id="{9674979D-3482-5B93-761B-462865FAB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1DB6624A-BCA4-DAAE-414B-790512464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7088" y="1635125"/>
            <a:ext cx="7921625" cy="2881313"/>
          </a:xfrm>
        </p:spPr>
        <p:txBody>
          <a:bodyPr>
            <a:normAutofit fontScale="92500"/>
          </a:bodyPr>
          <a:lstStyle/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2300" dirty="0">
                <a:latin typeface="Frutiger"/>
                <a:cs typeface="Times New Roman" panose="02020603050405020304" pitchFamily="18" charset="0"/>
              </a:rPr>
              <a:t>Nel gennaio 2022 è stato firmato il </a:t>
            </a:r>
          </a:p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2300" i="1" dirty="0">
                <a:latin typeface="Frutiger"/>
                <a:cs typeface="Times New Roman" panose="02020603050405020304" pitchFamily="18" charset="0"/>
              </a:rPr>
              <a:t>Protocollo d’intesa per l’adozione di interventi coordinati a protezione delle vittime minorenni dei reati di violenza</a:t>
            </a:r>
          </a:p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2300" dirty="0">
                <a:latin typeface="Frutiger"/>
                <a:cs typeface="Times New Roman" panose="02020603050405020304" pitchFamily="18" charset="0"/>
              </a:rPr>
              <a:t>tra Tribunale Ordinario di Milano, Tribunale per i Minorenni di Milano, Procura della Repubblica presso il Tribunale Ordinario di Milano, Procura della Repubblica presso il Tribunale per i Minorenni di Milano, Comune di Milano - Assessorato Politiche Sociali, Assessorato Educazione, ATS Milano – Direzione Generale, ASST/IRCCS Milano. </a:t>
            </a:r>
          </a:p>
          <a:p>
            <a:pPr>
              <a:defRPr/>
            </a:pPr>
            <a:endParaRPr lang="it-IT" sz="18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Immagine 1">
            <a:extLst>
              <a:ext uri="{FF2B5EF4-FFF2-40B4-BE49-F238E27FC236}">
                <a16:creationId xmlns:a16="http://schemas.microsoft.com/office/drawing/2014/main" id="{7B3E7965-9E5B-D3C9-55D3-DC9968EEE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E6DE02F6-0448-9134-DA67-A97EE52A6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7088" y="700088"/>
            <a:ext cx="7921625" cy="3527425"/>
          </a:xfrm>
        </p:spPr>
        <p:txBody>
          <a:bodyPr/>
          <a:lstStyle/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atin typeface="Frutiger"/>
                <a:cs typeface="Times New Roman" panose="02020603050405020304" pitchFamily="18" charset="0"/>
              </a:rPr>
              <a:t>Al fine di favorire la diffusione di questo documento e realizzare prassi condivise, nel mese di ottobre 2022 si è riunito per la prima volta, alla presenza di delegati di tutti gli Enti firmatari, un Tavolo tecnico. </a:t>
            </a:r>
          </a:p>
          <a:p>
            <a:pPr marL="9525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atin typeface="Frutiger"/>
                <a:cs typeface="Times New Roman" panose="02020603050405020304" pitchFamily="18" charset="0"/>
              </a:rPr>
              <a:t>Nell’ambito dei lavori di questo Tavolo, che proseguono a cadenza bimestrale in plenaria e in sottogruppi tematici, si è rilevata l’importanza di rivedere il </a:t>
            </a:r>
            <a:r>
              <a:rPr lang="it-IT" sz="1800">
                <a:latin typeface="Frutiger"/>
                <a:cs typeface="Times New Roman" panose="02020603050405020304" pitchFamily="18" charset="0"/>
              </a:rPr>
              <a:t>Vademecum </a:t>
            </a:r>
            <a:r>
              <a:rPr lang="it-IT" sz="1800" i="1" dirty="0">
                <a:latin typeface="Frutiger"/>
                <a:cs typeface="Times New Roman" panose="02020603050405020304" pitchFamily="18" charset="0"/>
              </a:rPr>
              <a:t>R</a:t>
            </a:r>
            <a:r>
              <a:rPr lang="it-IT" sz="1800" i="1">
                <a:latin typeface="Frutiger"/>
                <a:cs typeface="Times New Roman" panose="02020603050405020304" pitchFamily="18" charset="0"/>
              </a:rPr>
              <a:t>apporti tra Servizi </a:t>
            </a:r>
            <a:r>
              <a:rPr lang="it-IT" sz="1800" i="1" dirty="0">
                <a:latin typeface="Frutiger"/>
                <a:cs typeface="Times New Roman" panose="02020603050405020304" pitchFamily="18" charset="0"/>
              </a:rPr>
              <a:t>E</a:t>
            </a:r>
            <a:r>
              <a:rPr lang="it-IT" sz="1800" i="1">
                <a:latin typeface="Frutiger"/>
                <a:cs typeface="Times New Roman" panose="02020603050405020304" pitchFamily="18" charset="0"/>
              </a:rPr>
              <a:t>ducativi</a:t>
            </a:r>
            <a:r>
              <a:rPr lang="it-IT" sz="1800" i="1" dirty="0">
                <a:latin typeface="Frutiger"/>
                <a:cs typeface="Times New Roman" panose="02020603050405020304" pitchFamily="18" charset="0"/>
              </a:rPr>
              <a:t>/scolastici</a:t>
            </a:r>
            <a:r>
              <a:rPr lang="it-IT" sz="1800" i="1">
                <a:latin typeface="Frutiger"/>
                <a:cs typeface="Times New Roman" panose="02020603050405020304" pitchFamily="18" charset="0"/>
              </a:rPr>
              <a:t>, Servizi </a:t>
            </a:r>
            <a:r>
              <a:rPr lang="it-IT" sz="1800" i="1" dirty="0">
                <a:latin typeface="Frutiger"/>
                <a:cs typeface="Times New Roman" panose="02020603050405020304" pitchFamily="18" charset="0"/>
              </a:rPr>
              <a:t>S</a:t>
            </a:r>
            <a:r>
              <a:rPr lang="it-IT" sz="1800" i="1">
                <a:latin typeface="Frutiger"/>
                <a:cs typeface="Times New Roman" panose="02020603050405020304" pitchFamily="18" charset="0"/>
              </a:rPr>
              <a:t>ociali </a:t>
            </a:r>
            <a:r>
              <a:rPr lang="it-IT" sz="1800" i="1" dirty="0">
                <a:latin typeface="Frutiger"/>
                <a:cs typeface="Times New Roman" panose="02020603050405020304" pitchFamily="18" charset="0"/>
              </a:rPr>
              <a:t>e Autorità Giudiziaria a tutela delle bambine e dei bambini </a:t>
            </a:r>
            <a:r>
              <a:rPr lang="it-IT" sz="1800" dirty="0">
                <a:latin typeface="Frutiger"/>
                <a:cs typeface="Times New Roman" panose="02020603050405020304" pitchFamily="18" charset="0"/>
              </a:rPr>
              <a:t>(Allegato al Protocollo) ed affiancarlo con un testo omologo per il comparto sanitario. </a:t>
            </a:r>
          </a:p>
          <a:p>
            <a:pPr marL="95250" indent="0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Parallelamente si stanno riunendo sotto-tavoli volti a realizzare buone prassi per l’efficientamento della comunicazione tra diversi Enti.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50;p6">
            <a:extLst>
              <a:ext uri="{FF2B5EF4-FFF2-40B4-BE49-F238E27FC236}">
                <a16:creationId xmlns:a16="http://schemas.microsoft.com/office/drawing/2014/main" id="{3BF59C89-BD68-B080-F162-1DDD17229AE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331640" y="1545089"/>
            <a:ext cx="6330950" cy="3397250"/>
          </a:xfrm>
        </p:spPr>
        <p:txBody>
          <a:bodyPr lIns="91425" tIns="45700" rIns="91425" bIns="45700">
            <a:normAutofit fontScale="70000" lnSpcReduction="20000"/>
          </a:bodyPr>
          <a:lstStyle/>
          <a:p>
            <a:pPr marL="139700" indent="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it-IT" sz="29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</a:rPr>
              <a:t>Tema proposto a partire dall’articolo 13 della Convenzione internazionale dei diritti dell’infanzia e dell’adolescenza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457200" algn="l"/>
              </a:tabLst>
              <a:defRPr/>
            </a:pPr>
            <a:r>
              <a:rPr lang="it-IT" sz="3200" dirty="0">
                <a:latin typeface="Frutiger"/>
                <a:ea typeface="Calibri" panose="020F0502020204030204" pitchFamily="34" charset="0"/>
                <a:cs typeface="Times New Roman" panose="02020603050405020304" pitchFamily="18" charset="0"/>
              </a:rPr>
              <a:t>Il fanciullo ha diritto alla libertà di espressione. Questo diritto comprende la libertà di ricercare, di ricevere e di divulgare informazioni e idee di ogni specie, indipendentemente dalle frontiere, sotto forma orale, scritta, stampata o artistica, o con ogni altro mezzo a scelta del fanciullo.</a:t>
            </a:r>
          </a:p>
          <a:p>
            <a:pPr marL="0" indent="0" algn="ctr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it-IT" altLang="it-IT" sz="2000" dirty="0">
              <a:solidFill>
                <a:srgbClr val="FFFFFF"/>
              </a:solidFill>
              <a:latin typeface="Lora" pitchFamily="2" charset="0"/>
              <a:cs typeface="Lora" pitchFamily="2" charset="0"/>
              <a:sym typeface="Lora" pitchFamily="2" charset="0"/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it-IT" altLang="it-IT" sz="2000" dirty="0">
              <a:solidFill>
                <a:srgbClr val="FFFFFF"/>
              </a:solidFill>
              <a:latin typeface="Lora" pitchFamily="2" charset="0"/>
              <a:cs typeface="Lora" pitchFamily="2" charset="0"/>
              <a:sym typeface="Lora" pitchFamily="2" charset="0"/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it-IT" altLang="it-IT" sz="2000" dirty="0">
              <a:solidFill>
                <a:srgbClr val="FFFFFF"/>
              </a:solidFill>
              <a:latin typeface="Lora" pitchFamily="2" charset="0"/>
              <a:cs typeface="Lora" pitchFamily="2" charset="0"/>
              <a:sym typeface="Lora" pitchFamily="2" charset="0"/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it-IT" altLang="it-IT" sz="2000" dirty="0">
              <a:solidFill>
                <a:srgbClr val="FFFFFF"/>
              </a:solidFill>
              <a:latin typeface="Lora" pitchFamily="2" charset="0"/>
              <a:cs typeface="Lora" pitchFamily="2" charset="0"/>
              <a:sym typeface="Lora" pitchFamily="2" charset="0"/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it-IT" altLang="it-IT" sz="2000" dirty="0">
              <a:solidFill>
                <a:srgbClr val="FFFFFF"/>
              </a:solidFill>
              <a:latin typeface="Lora" pitchFamily="2" charset="0"/>
              <a:cs typeface="Lora" pitchFamily="2" charset="0"/>
              <a:sym typeface="Lora" pitchFamily="2" charset="0"/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it-IT" altLang="it-IT" sz="2000" dirty="0">
              <a:solidFill>
                <a:srgbClr val="FFFFFF"/>
              </a:solidFill>
              <a:latin typeface="Lora" pitchFamily="2" charset="0"/>
              <a:cs typeface="Lora" pitchFamily="2" charset="0"/>
              <a:sym typeface="Lora" pitchFamily="2" charset="0"/>
            </a:endParaRPr>
          </a:p>
        </p:txBody>
      </p:sp>
      <p:pic>
        <p:nvPicPr>
          <p:cNvPr id="11267" name="Immagine 1">
            <a:extLst>
              <a:ext uri="{FF2B5EF4-FFF2-40B4-BE49-F238E27FC236}">
                <a16:creationId xmlns:a16="http://schemas.microsoft.com/office/drawing/2014/main" id="{E67E34DD-BE77-79AF-3C5A-4C0A492A0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Google Shape;137;p2">
            <a:extLst>
              <a:ext uri="{FF2B5EF4-FFF2-40B4-BE49-F238E27FC236}">
                <a16:creationId xmlns:a16="http://schemas.microsoft.com/office/drawing/2014/main" id="{0A365035-E654-DD81-3A2B-AB29D717B1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5536" y="339502"/>
            <a:ext cx="8064896" cy="95250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15000"/>
              </a:lnSpc>
              <a:buSzPts val="990"/>
              <a:defRPr/>
            </a:pP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SETTIMANA DEI DIRITTI DELL’INFANZIA E DELL’ADOLESCENZA </a:t>
            </a:r>
            <a:b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</a:br>
            <a:r>
              <a:rPr lang="en-US" sz="20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(22-28 maggio2023, 3° </a:t>
            </a:r>
            <a:r>
              <a:rPr lang="en-US" sz="2000" b="1" kern="1200" dirty="0" err="1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edizione</a:t>
            </a:r>
            <a:r>
              <a:rPr lang="en-US" sz="20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)</a:t>
            </a:r>
            <a:endParaRPr sz="24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>
            <a:extLst>
              <a:ext uri="{FF2B5EF4-FFF2-40B4-BE49-F238E27FC236}">
                <a16:creationId xmlns:a16="http://schemas.microsoft.com/office/drawing/2014/main" id="{A7D8457E-0DFA-9F05-CD1A-F1B0EAADB1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5038" y="444500"/>
            <a:ext cx="7296150" cy="95250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15000"/>
              </a:lnSpc>
              <a:buClr>
                <a:schemeClr val="dk1"/>
              </a:buClr>
              <a:buSzPts val="990"/>
              <a:buFont typeface="Calibri"/>
              <a:buNone/>
              <a:defRPr/>
            </a:pP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SETTIMANA DEI DIRITTI DELL’INFANZIA E DELL’ADOLESCENZA 2023</a:t>
            </a:r>
            <a:endParaRPr sz="24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Roboto"/>
            </a:endParaRPr>
          </a:p>
        </p:txBody>
      </p:sp>
      <p:pic>
        <p:nvPicPr>
          <p:cNvPr id="9219" name="Immagine 1">
            <a:extLst>
              <a:ext uri="{FF2B5EF4-FFF2-40B4-BE49-F238E27FC236}">
                <a16:creationId xmlns:a16="http://schemas.microsoft.com/office/drawing/2014/main" id="{7C2332C1-DB3A-895B-E79D-89FFE1CB3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Segnaposto testo 1">
            <a:extLst>
              <a:ext uri="{FF2B5EF4-FFF2-40B4-BE49-F238E27FC236}">
                <a16:creationId xmlns:a16="http://schemas.microsoft.com/office/drawing/2014/main" id="{9AFD1DBA-CA13-6E1B-12E8-26842C378C1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042988" y="1397000"/>
            <a:ext cx="7789862" cy="2759075"/>
          </a:xfrm>
        </p:spPr>
        <p:txBody>
          <a:bodyPr/>
          <a:lstStyle/>
          <a:p>
            <a:pPr marL="95250" indent="0">
              <a:spcAft>
                <a:spcPct val="0"/>
              </a:spcAft>
              <a:buFont typeface="Arial" panose="020B0604020202020204" pitchFamily="34" charset="0"/>
              <a:buNone/>
            </a:pPr>
            <a:endParaRPr lang="it-IT" alt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EVENTI PRINCIPALI IN PROGRAMMA ad oggi</a:t>
            </a:r>
          </a:p>
          <a:p>
            <a:pPr marL="95250" indent="0">
              <a:spcAft>
                <a:spcPct val="0"/>
              </a:spcAft>
              <a:buFont typeface="Arial" panose="020B0604020202020204" pitchFamily="34" charset="0"/>
              <a:buNone/>
            </a:pPr>
            <a:endParaRPr lang="it-IT" alt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23 maggio presso teatro Munari: premiazione concorso </a:t>
            </a:r>
            <a:r>
              <a:rPr lang="it-IT" altLang="it-IT" dirty="0" err="1">
                <a:latin typeface="Arial" panose="020B0604020202020204" pitchFamily="34" charset="0"/>
                <a:cs typeface="Arial" panose="020B0604020202020204" pitchFamily="34" charset="0"/>
              </a:rPr>
              <a:t>Ossibooky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 e Evento inaugurale della settimana con Garante e ragazzi dei Centri Aggregazione Giovani</a:t>
            </a:r>
          </a:p>
          <a:p>
            <a:pPr marL="95250" inden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24 maggio Forum dei Consigli di Municipio dei Ragazzi e delle Ragazze (</a:t>
            </a:r>
            <a:r>
              <a:rPr lang="it-IT" altLang="it-IT" dirty="0" err="1">
                <a:latin typeface="Arial" panose="020B0604020202020204" pitchFamily="34" charset="0"/>
                <a:cs typeface="Arial" panose="020B0604020202020204" pitchFamily="34" charset="0"/>
              </a:rPr>
              <a:t>ConsigliaMi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5250" inden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25/28 maggio Festival dei bambini e delle bambine al Castello Sforzesco nei Municipi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">
            <a:extLst>
              <a:ext uri="{FF2B5EF4-FFF2-40B4-BE49-F238E27FC236}">
                <a16:creationId xmlns:a16="http://schemas.microsoft.com/office/drawing/2014/main" id="{DA7EDBE9-9103-EE8D-2545-6EBA965C06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4213" y="339725"/>
            <a:ext cx="8064500" cy="4067175"/>
          </a:xfrm>
        </p:spPr>
        <p:txBody>
          <a:bodyPr lIns="91425" tIns="45700" rIns="91425" bIns="45700">
            <a:noAutofit/>
          </a:bodyPr>
          <a:lstStyle/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Lora"/>
              </a:rPr>
              <a:t>Le Direzioni ad oggi coinvolte</a:t>
            </a: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endParaRPr lang="it-IT" sz="20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Lora"/>
            </a:endParaRP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CULTURA: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Area Biblioteche con la premiazione del concorso cittadino </a:t>
            </a:r>
            <a:r>
              <a:rPr lang="it-IT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Ossibooky</a:t>
            </a: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 e iniziative nelle biblioteche rionali; 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Area Musei del Castello con il Festival dei bambini e delle bambine; 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Area Spettacolo con la concessione del teatro Munari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endParaRPr lang="it-IT" sz="20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  <a:sym typeface="Lora"/>
            </a:endParaRP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EDUCAZIONE: 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Area servizi all’Infanzia con attività in scuole dell’infanzia; 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Area Servizi Scolastici Educativi con Scuole Aperte e Scuola Ambiente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endParaRPr lang="it-IT" sz="20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  <a:sym typeface="Lora"/>
            </a:endParaRP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68262" indent="20638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Font typeface="Lora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cxnSp>
        <p:nvCxnSpPr>
          <p:cNvPr id="13315" name="Google Shape;159;p7">
            <a:extLst>
              <a:ext uri="{FF2B5EF4-FFF2-40B4-BE49-F238E27FC236}">
                <a16:creationId xmlns:a16="http://schemas.microsoft.com/office/drawing/2014/main" id="{C7F0CC1E-15D3-5E7E-13C2-74217522C86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92900" y="1214438"/>
            <a:ext cx="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3316" name="Immagine 1">
            <a:extLst>
              <a:ext uri="{FF2B5EF4-FFF2-40B4-BE49-F238E27FC236}">
                <a16:creationId xmlns:a16="http://schemas.microsoft.com/office/drawing/2014/main" id="{F4B6B634-F804-D706-1E2B-0D1C3B548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940175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>
            <a:extLst>
              <a:ext uri="{FF2B5EF4-FFF2-40B4-BE49-F238E27FC236}">
                <a16:creationId xmlns:a16="http://schemas.microsoft.com/office/drawing/2014/main" id="{1331AE95-BE37-A046-AD8A-3A76552209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1188" y="1058863"/>
            <a:ext cx="7164387" cy="2778125"/>
          </a:xfrm>
        </p:spPr>
        <p:txBody>
          <a:bodyPr lIns="91425" tIns="45700" rIns="91425" bIns="45700">
            <a:noAutofit/>
          </a:bodyPr>
          <a:lstStyle/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sym typeface="Lora"/>
              </a:rPr>
              <a:t>Le Direzioni ad oggi coinvolte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ts val="2100"/>
              <a:buFont typeface="Arial" panose="020B0604020202020204" pitchFamily="34" charset="0"/>
              <a:buNone/>
              <a:defRPr/>
            </a:pPr>
            <a:endParaRPr lang="it-IT" sz="2000" kern="1200" dirty="0">
              <a:latin typeface="Frutiger" pitchFamily="32" charset="0"/>
              <a:ea typeface="Arial Unicode MS" charset="-128"/>
              <a:sym typeface="Lora"/>
            </a:endParaRP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kern="1200" dirty="0">
                <a:latin typeface="Frutiger" pitchFamily="32" charset="0"/>
                <a:ea typeface="Arial Unicode MS" charset="-128"/>
                <a:sym typeface="Lora"/>
              </a:rPr>
              <a:t>SERVIZI CIVICI </a:t>
            </a:r>
            <a:r>
              <a:rPr lang="it-IT" sz="2000" kern="1200">
                <a:latin typeface="Frutiger" pitchFamily="32" charset="0"/>
                <a:ea typeface="Arial Unicode MS" charset="-128"/>
                <a:sym typeface="Lora"/>
              </a:rPr>
              <a:t>E MUNICIPI: </a:t>
            </a:r>
            <a:endParaRPr lang="it-IT" sz="2000" kern="1200" dirty="0">
              <a:latin typeface="Frutiger" pitchFamily="32" charset="0"/>
              <a:ea typeface="Arial Unicode MS" charset="-128"/>
              <a:sym typeface="Lora"/>
            </a:endParaRP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kern="1200" dirty="0">
                <a:latin typeface="Frutiger" pitchFamily="32" charset="0"/>
                <a:ea typeface="Arial Unicode MS" charset="-128"/>
                <a:sym typeface="Lora"/>
              </a:rPr>
              <a:t>Area Municipi con i Consigli di Municipio dei Ragazzi e delle Ragazze; I Centri Aggregazione Giovani; i singoli Municipi che coordinano azioni sul territorio</a:t>
            </a: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68262" indent="58738" algn="ctr" eaLnBrk="1" fontAlgn="auto" hangingPunct="1">
              <a:spcBef>
                <a:spcPts val="0"/>
              </a:spcBef>
              <a:buClr>
                <a:schemeClr val="lt1"/>
              </a:buClr>
              <a:buSzPts val="2000"/>
              <a:buFont typeface="Lora"/>
              <a:buNone/>
              <a:defRPr/>
            </a:pPr>
            <a:endParaRPr sz="20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cxnSp>
        <p:nvCxnSpPr>
          <p:cNvPr id="15363" name="Google Shape;166;p8">
            <a:extLst>
              <a:ext uri="{FF2B5EF4-FFF2-40B4-BE49-F238E27FC236}">
                <a16:creationId xmlns:a16="http://schemas.microsoft.com/office/drawing/2014/main" id="{CD5A71ED-D9F1-7C1C-0D5E-CBC289D1A69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42125" y="1281113"/>
            <a:ext cx="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364" name="Immagine 1">
            <a:extLst>
              <a:ext uri="{FF2B5EF4-FFF2-40B4-BE49-F238E27FC236}">
                <a16:creationId xmlns:a16="http://schemas.microsoft.com/office/drawing/2014/main" id="{5F4E80B6-5070-A5D4-A831-5B5075345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836988"/>
            <a:ext cx="762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">
            <a:extLst>
              <a:ext uri="{FF2B5EF4-FFF2-40B4-BE49-F238E27FC236}">
                <a16:creationId xmlns:a16="http://schemas.microsoft.com/office/drawing/2014/main" id="{84C928B6-32B5-CE33-EDCE-FA335B7913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8313" y="915988"/>
            <a:ext cx="8280400" cy="3490912"/>
          </a:xfrm>
        </p:spPr>
        <p:txBody>
          <a:bodyPr lIns="91425" tIns="45700" rIns="91425" bIns="45700">
            <a:noAutofit/>
          </a:bodyPr>
          <a:lstStyle/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20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Lora"/>
              </a:rPr>
              <a:t>Gli Enti di Terzo Settore</a:t>
            </a: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endParaRPr lang="it-IT" sz="20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Lora"/>
            </a:endParaRP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A seguito dell’esperienza dello scorso anno, si è attivata una rete di Enti di Terzo Settore che collaborano attivamente nella promozione della settimana e nella realizzazione di attività su tutto il territorio cittadino.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In particolare quest’anno la rete si è allargata agli enti di Agenda 16 che si occupano di bambini e ragazzi con disabilità.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ts val="2100"/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  <a:sym typeface="Lora"/>
              </a:rPr>
              <a:t>Tutte le attività, in accordo con i Municipi, sono raccolte in un calendario cittadino che viene pubblicato sulla pagina del Garante e rilanciato dalle singole organizzazioni. </a:t>
            </a:r>
          </a:p>
          <a:p>
            <a:pPr marL="0" indent="0" algn="just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0" indent="0" algn="ctr" eaLnBrk="1" fontAlgn="auto" hangingPunct="1">
              <a:lnSpc>
                <a:spcPct val="115000"/>
              </a:lnSpc>
              <a:spcBef>
                <a:spcPts val="0"/>
              </a:spcBef>
              <a:buFont typeface="Arial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  <a:p>
            <a:pPr marL="68262" indent="20638" algn="ctr" eaLnBrk="1" fontAlgn="auto" hangingPunct="1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Font typeface="Lora"/>
              <a:buNone/>
              <a:defRPr/>
            </a:pPr>
            <a:endParaRPr sz="2100" dirty="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cxnSp>
        <p:nvCxnSpPr>
          <p:cNvPr id="17411" name="Google Shape;159;p7">
            <a:extLst>
              <a:ext uri="{FF2B5EF4-FFF2-40B4-BE49-F238E27FC236}">
                <a16:creationId xmlns:a16="http://schemas.microsoft.com/office/drawing/2014/main" id="{DF193C8C-9746-6C34-8D92-1BCA93F8D4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92900" y="1214438"/>
            <a:ext cx="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7412" name="Immagine 1">
            <a:extLst>
              <a:ext uri="{FF2B5EF4-FFF2-40B4-BE49-F238E27FC236}">
                <a16:creationId xmlns:a16="http://schemas.microsoft.com/office/drawing/2014/main" id="{A7FB9388-ABC9-3673-88FD-CF0E4F075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940175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>
            <a:extLst>
              <a:ext uri="{FF2B5EF4-FFF2-40B4-BE49-F238E27FC236}">
                <a16:creationId xmlns:a16="http://schemas.microsoft.com/office/drawing/2014/main" id="{2633EC7B-09B1-3CF7-FF87-10811EF902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35038" y="444500"/>
            <a:ext cx="7296150" cy="95250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15000"/>
              </a:lnSpc>
              <a:buClr>
                <a:schemeClr val="dk1"/>
              </a:buClr>
              <a:buSzPts val="990"/>
              <a:buFont typeface="Calibri"/>
              <a:buNone/>
              <a:defRPr/>
            </a:pP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PROGETTI EX LEGE 285/97 </a:t>
            </a:r>
            <a:b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</a:br>
            <a:r>
              <a:rPr lang="en-US" sz="2400" b="1" kern="1200" dirty="0">
                <a:solidFill>
                  <a:srgbClr val="FF0000"/>
                </a:solidFill>
                <a:latin typeface="Frutiger"/>
                <a:ea typeface="Arial Unicode MS" panose="020B0604020202020204" pitchFamily="34" charset="-128"/>
                <a:cs typeface="+mj-cs"/>
                <a:sym typeface="Roboto"/>
              </a:rPr>
              <a:t>AZIONI DI SUPPORTO UFFICIO GARANTE</a:t>
            </a:r>
            <a:endParaRPr sz="2400" b="1" kern="1200" dirty="0">
              <a:solidFill>
                <a:srgbClr val="FF0000"/>
              </a:solidFill>
              <a:latin typeface="Frutiger"/>
              <a:ea typeface="Arial Unicode MS" panose="020B0604020202020204" pitchFamily="34" charset="-128"/>
              <a:cs typeface="+mj-cs"/>
              <a:sym typeface="Roboto"/>
            </a:endParaRPr>
          </a:p>
        </p:txBody>
      </p:sp>
      <p:pic>
        <p:nvPicPr>
          <p:cNvPr id="19459" name="Immagine 1">
            <a:extLst>
              <a:ext uri="{FF2B5EF4-FFF2-40B4-BE49-F238E27FC236}">
                <a16:creationId xmlns:a16="http://schemas.microsoft.com/office/drawing/2014/main" id="{FAFA1B97-7BF2-CB42-994B-28D62015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546163D8-7831-EB07-8D37-6FDA49FDE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750" y="1563688"/>
            <a:ext cx="8293100" cy="3240087"/>
          </a:xfrm>
        </p:spPr>
        <p:txBody>
          <a:bodyPr/>
          <a:lstStyle/>
          <a:p>
            <a:pPr marL="95250" indent="0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In coprogettazione con </a:t>
            </a:r>
            <a:r>
              <a:rPr lang="it-IT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Abcittà</a:t>
            </a: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, il progetto intende favorire </a:t>
            </a:r>
          </a:p>
          <a:p>
            <a:pPr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la promozione della conoscenza e la narrazione dei diritti dei bambini, delle bambine e degli adolescenti; </a:t>
            </a:r>
          </a:p>
          <a:p>
            <a:pPr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la promozione della conoscenza della figura del Garante dei diritti per l’infanzia e l’adolescenza, delle sue prerogative e delle possibilità di utilizzo delle sue funzioni; </a:t>
            </a:r>
          </a:p>
          <a:p>
            <a:pPr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la promozione e sviluppo dell’ascolto e della partecipazione dei bambini, delle bambine e degli adolescenti nella città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magine 1">
            <a:extLst>
              <a:ext uri="{FF2B5EF4-FFF2-40B4-BE49-F238E27FC236}">
                <a16:creationId xmlns:a16="http://schemas.microsoft.com/office/drawing/2014/main" id="{AF2BF72C-230B-9149-D164-B0F803182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2ED60D20-6F01-CC00-189F-A22B27905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188" y="915988"/>
            <a:ext cx="8221662" cy="3887787"/>
          </a:xfrm>
        </p:spPr>
        <p:txBody>
          <a:bodyPr/>
          <a:lstStyle/>
          <a:p>
            <a:pPr marL="95250" indent="0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Sono stati attivati quattro gruppi di advisors del Garante, suddivisi per fasce d’età:</a:t>
            </a:r>
          </a:p>
          <a:p>
            <a:pPr marL="95250" indent="0">
              <a:buFont typeface="Arial" panose="020B0604020202020204" pitchFamily="34" charset="0"/>
              <a:buNone/>
              <a:defRPr/>
            </a:pPr>
            <a:endParaRPr lang="it-IT" sz="18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</a:endParaRPr>
          </a:p>
          <a:p>
            <a:pPr algn="just"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Bambini e bambine di 5 anni appartenenti a tre diverse scuole dell’infanzia di Milano</a:t>
            </a:r>
          </a:p>
          <a:p>
            <a:pPr algn="just"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Gruppo classe di una scuola primaria di Milano</a:t>
            </a:r>
          </a:p>
          <a:p>
            <a:pPr algn="just"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Gruppo trasversale di studenti di una scuola secondaria di prima grado di Milano</a:t>
            </a:r>
          </a:p>
          <a:p>
            <a:pPr algn="just"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Adolescenti dai 14 ai 18 anni provenienti da specifici contesti sociali, caratterizzati da instabilità abitativa, dispersione scolastica, disagio e povertà educativa.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Immagine 1">
            <a:extLst>
              <a:ext uri="{FF2B5EF4-FFF2-40B4-BE49-F238E27FC236}">
                <a16:creationId xmlns:a16="http://schemas.microsoft.com/office/drawing/2014/main" id="{A62D017F-415F-4520-41F1-F6CB52084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67150"/>
            <a:ext cx="7620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8A8BF76E-92B3-F2F6-D927-659E8D878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750" y="268288"/>
            <a:ext cx="8293100" cy="4535487"/>
          </a:xfrm>
        </p:spPr>
        <p:txBody>
          <a:bodyPr/>
          <a:lstStyle/>
          <a:p>
            <a:pPr marL="95250" indent="0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I quattro gruppi stanno realizzando prodotti che, in ottica di educazione peer to peer, possano narrare i diritti dei bambini e la figura del Garante.</a:t>
            </a:r>
          </a:p>
          <a:p>
            <a:pPr marL="95250" indent="0">
              <a:buFont typeface="Arial" panose="020B0604020202020204" pitchFamily="34" charset="0"/>
              <a:buNone/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In particolare:</a:t>
            </a:r>
          </a:p>
          <a:p>
            <a:pPr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Gioco dei diritti da costruire insieme, partendo da un’idea di base del “Gioco delle favole” di Enzo Mari, attraverso una dimensione più a grandezza naturale delle carte da incastrare sulle quali saranno presenti, nella modalità prescelta (disegno, collage) le visioni dei bambini e delle bambine sui diritti</a:t>
            </a:r>
          </a:p>
          <a:p>
            <a:pPr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Narrazione attraverso il racconto scritto e/o illustrato con creazione di tavole, </a:t>
            </a:r>
            <a:r>
              <a:rPr lang="it-IT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silent</a:t>
            </a: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 book e corti animati</a:t>
            </a:r>
          </a:p>
          <a:p>
            <a:pPr>
              <a:defRPr/>
            </a:pPr>
            <a:r>
              <a:rPr lang="it-IT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Narrazione attraverso </a:t>
            </a:r>
            <a:r>
              <a:rPr lang="pt-BR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la voce e il suono utilizzando </a:t>
            </a:r>
            <a:r>
              <a:rPr lang="pt-BR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lo</a:t>
            </a:r>
            <a:r>
              <a:rPr lang="pt-BR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 </a:t>
            </a:r>
            <a:r>
              <a:rPr lang="pt-BR" sz="1800" kern="1200" dirty="0" err="1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strumento</a:t>
            </a:r>
            <a:r>
              <a:rPr lang="pt-BR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 audio del podcast</a:t>
            </a:r>
          </a:p>
          <a:p>
            <a:pPr>
              <a:defRPr/>
            </a:pPr>
            <a:r>
              <a:rPr lang="pt-BR" sz="1800" kern="1200" dirty="0">
                <a:solidFill>
                  <a:schemeClr val="tx1"/>
                </a:solidFill>
                <a:latin typeface="Frutiger" pitchFamily="32" charset="0"/>
                <a:ea typeface="Arial Unicode MS" charset="-128"/>
                <a:cs typeface="+mn-cs"/>
              </a:rPr>
              <a:t>Digital storyelling (video), musica rap, comunicazione social (stories, tiktok, meme)</a:t>
            </a:r>
            <a:endParaRPr lang="it-IT" sz="1800" kern="1200" dirty="0">
              <a:solidFill>
                <a:schemeClr val="tx1"/>
              </a:solidFill>
              <a:latin typeface="Frutiger" pitchFamily="32" charset="0"/>
              <a:ea typeface="Arial Unicode MS" charset="-128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1433</Words>
  <Application>Microsoft Office PowerPoint</Application>
  <PresentationFormat>Presentazione su schermo (16:9)</PresentationFormat>
  <Paragraphs>98</Paragraphs>
  <Slides>16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16</vt:i4>
      </vt:variant>
    </vt:vector>
  </HeadingPairs>
  <TitlesOfParts>
    <vt:vector size="25" baseType="lpstr">
      <vt:lpstr>Arial</vt:lpstr>
      <vt:lpstr>Calibri</vt:lpstr>
      <vt:lpstr>Frutiger</vt:lpstr>
      <vt:lpstr>Lato Black</vt:lpstr>
      <vt:lpstr>Lato Medium</vt:lpstr>
      <vt:lpstr>Lora</vt:lpstr>
      <vt:lpstr>Times New Roman</vt:lpstr>
      <vt:lpstr>Tema di Office</vt:lpstr>
      <vt:lpstr>Tema de Office</vt:lpstr>
      <vt:lpstr>Presentazione standard di PowerPoint</vt:lpstr>
      <vt:lpstr>SETTIMANA DEI DIRITTI DELL’INFANZIA E DELL’ADOLESCENZA  (22-28 maggio2023, 3° edizione)</vt:lpstr>
      <vt:lpstr>SETTIMANA DEI DIRITTI DELL’INFANZIA E DELL’ADOLESCENZA 2023</vt:lpstr>
      <vt:lpstr>Presentazione standard di PowerPoint</vt:lpstr>
      <vt:lpstr>Presentazione standard di PowerPoint</vt:lpstr>
      <vt:lpstr>Presentazione standard di PowerPoint</vt:lpstr>
      <vt:lpstr>PROGETTI EX LEGE 285/97  AZIONI DI SUPPORTO UFFICIO GARANTE</vt:lpstr>
      <vt:lpstr>Presentazione standard di PowerPoint</vt:lpstr>
      <vt:lpstr>Presentazione standard di PowerPoint</vt:lpstr>
      <vt:lpstr>PROGETTI EX LEGE 285/97  VISITING ADVOCACY NEI CONTESTI RESIDENZIALI</vt:lpstr>
      <vt:lpstr>Presentazione standard di PowerPoint</vt:lpstr>
      <vt:lpstr>MILANO 0_18 WISH MI AZIONE 4.2 TEEN VOICE</vt:lpstr>
      <vt:lpstr>Presentazione standard di PowerPoint</vt:lpstr>
      <vt:lpstr>Presentazione standard di PowerPoint</vt:lpstr>
      <vt:lpstr>TAVOLO TECNICO PROTOCOLLO D’INTESA PER L’ADOZIONE DI INTERVENTI COORDINATI A PROTEZIONE DELLE VITTIME MINORENNI DEI REATI DI VIOLENZA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Fabio Famoso</dc:creator>
  <cp:lastModifiedBy>Eleonora Alloni</cp:lastModifiedBy>
  <cp:revision>110</cp:revision>
  <cp:lastPrinted>2017-04-12T12:39:52Z</cp:lastPrinted>
  <dcterms:created xsi:type="dcterms:W3CDTF">2015-12-16T11:13:48Z</dcterms:created>
  <dcterms:modified xsi:type="dcterms:W3CDTF">2023-03-09T11:29:45Z</dcterms:modified>
</cp:coreProperties>
</file>