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93" r:id="rId5"/>
    <p:sldId id="292" r:id="rId6"/>
    <p:sldId id="267" r:id="rId7"/>
    <p:sldId id="290" r:id="rId8"/>
    <p:sldId id="282" r:id="rId9"/>
    <p:sldId id="280" r:id="rId10"/>
    <p:sldId id="296" r:id="rId11"/>
    <p:sldId id="297" r:id="rId12"/>
    <p:sldId id="298" r:id="rId13"/>
    <p:sldId id="261" r:id="rId14"/>
    <p:sldId id="306" r:id="rId15"/>
    <p:sldId id="305" r:id="rId16"/>
    <p:sldId id="307" r:id="rId17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3333FF"/>
    <a:srgbClr val="7A2181"/>
    <a:srgbClr val="AFCA0B"/>
    <a:srgbClr val="77FB25"/>
    <a:srgbClr val="FFFFFF"/>
    <a:srgbClr val="47E53B"/>
    <a:srgbClr val="278A23"/>
    <a:srgbClr val="1C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DA4E9-F9DE-4484-A430-DC5E4C935DCD}" v="1" dt="2025-03-05T10:45:19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69249" autoAdjust="0"/>
  </p:normalViewPr>
  <p:slideViewPr>
    <p:cSldViewPr snapToGrid="0" snapToObjects="1">
      <p:cViewPr>
        <p:scale>
          <a:sx n="74" d="100"/>
          <a:sy n="74" d="100"/>
        </p:scale>
        <p:origin x="510" y="-6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Pizzaferri" userId="5501672acecc99cf" providerId="LiveId" clId="{64FDA4E9-F9DE-4484-A430-DC5E4C935DCD}"/>
    <pc:docChg chg="custSel addSld delSld modSld sldOrd">
      <pc:chgData name="Paola Pizzaferri" userId="5501672acecc99cf" providerId="LiveId" clId="{64FDA4E9-F9DE-4484-A430-DC5E4C935DCD}" dt="2025-03-05T17:27:32.187" v="323" actId="20577"/>
      <pc:docMkLst>
        <pc:docMk/>
      </pc:docMkLst>
      <pc:sldChg chg="modSp mod">
        <pc:chgData name="Paola Pizzaferri" userId="5501672acecc99cf" providerId="LiveId" clId="{64FDA4E9-F9DE-4484-A430-DC5E4C935DCD}" dt="2025-03-05T10:40:17.808" v="58" actId="1076"/>
        <pc:sldMkLst>
          <pc:docMk/>
          <pc:sldMk cId="2388052321" sldId="256"/>
        </pc:sldMkLst>
        <pc:spChg chg="mod">
          <ac:chgData name="Paola Pizzaferri" userId="5501672acecc99cf" providerId="LiveId" clId="{64FDA4E9-F9DE-4484-A430-DC5E4C935DCD}" dt="2025-03-05T10:40:17.808" v="58" actId="1076"/>
          <ac:spMkLst>
            <pc:docMk/>
            <pc:sldMk cId="2388052321" sldId="256"/>
            <ac:spMk id="5" creationId="{092D5A5E-211A-089D-CFCD-60F0AAD809EB}"/>
          </ac:spMkLst>
        </pc:spChg>
      </pc:sldChg>
      <pc:sldChg chg="del">
        <pc:chgData name="Paola Pizzaferri" userId="5501672acecc99cf" providerId="LiveId" clId="{64FDA4E9-F9DE-4484-A430-DC5E4C935DCD}" dt="2025-03-05T10:53:03.250" v="318" actId="2696"/>
        <pc:sldMkLst>
          <pc:docMk/>
          <pc:sldMk cId="2668091565" sldId="266"/>
        </pc:sldMkLst>
      </pc:sldChg>
      <pc:sldChg chg="addSp delSp modSp del mod">
        <pc:chgData name="Paola Pizzaferri" userId="5501672acecc99cf" providerId="LiveId" clId="{64FDA4E9-F9DE-4484-A430-DC5E4C935DCD}" dt="2025-03-05T10:46:09.633" v="85" actId="47"/>
        <pc:sldMkLst>
          <pc:docMk/>
          <pc:sldMk cId="1882786291" sldId="275"/>
        </pc:sldMkLst>
        <pc:spChg chg="mod">
          <ac:chgData name="Paola Pizzaferri" userId="5501672acecc99cf" providerId="LiveId" clId="{64FDA4E9-F9DE-4484-A430-DC5E4C935DCD}" dt="2025-03-05T10:44:38.417" v="79" actId="20577"/>
          <ac:spMkLst>
            <pc:docMk/>
            <pc:sldMk cId="1882786291" sldId="275"/>
            <ac:spMk id="2" creationId="{5459A438-76A3-1727-C85B-4D79F556A415}"/>
          </ac:spMkLst>
        </pc:spChg>
        <pc:spChg chg="add mod">
          <ac:chgData name="Paola Pizzaferri" userId="5501672acecc99cf" providerId="LiveId" clId="{64FDA4E9-F9DE-4484-A430-DC5E4C935DCD}" dt="2025-03-05T10:45:19.574" v="80"/>
          <ac:spMkLst>
            <pc:docMk/>
            <pc:sldMk cId="1882786291" sldId="275"/>
            <ac:spMk id="4" creationId="{CB919E58-5CBA-C57A-60BD-64B39C9A94F8}"/>
          </ac:spMkLst>
        </pc:spChg>
        <pc:picChg chg="del">
          <ac:chgData name="Paola Pizzaferri" userId="5501672acecc99cf" providerId="LiveId" clId="{64FDA4E9-F9DE-4484-A430-DC5E4C935DCD}" dt="2025-03-05T10:43:34.794" v="62" actId="478"/>
          <ac:picMkLst>
            <pc:docMk/>
            <pc:sldMk cId="1882786291" sldId="275"/>
            <ac:picMk id="3" creationId="{68CE18D8-EC74-DBAE-9A8E-FA6245566E42}"/>
          </ac:picMkLst>
        </pc:picChg>
        <pc:picChg chg="mod">
          <ac:chgData name="Paola Pizzaferri" userId="5501672acecc99cf" providerId="LiveId" clId="{64FDA4E9-F9DE-4484-A430-DC5E4C935DCD}" dt="2025-03-05T10:45:30.342" v="81" actId="1076"/>
          <ac:picMkLst>
            <pc:docMk/>
            <pc:sldMk cId="1882786291" sldId="275"/>
            <ac:picMk id="5" creationId="{C5B5357C-DF4D-07AF-E6B4-75BF250344F1}"/>
          </ac:picMkLst>
        </pc:picChg>
      </pc:sldChg>
      <pc:sldChg chg="del">
        <pc:chgData name="Paola Pizzaferri" userId="5501672acecc99cf" providerId="LiveId" clId="{64FDA4E9-F9DE-4484-A430-DC5E4C935DCD}" dt="2025-03-05T10:42:55.832" v="60" actId="47"/>
        <pc:sldMkLst>
          <pc:docMk/>
          <pc:sldMk cId="3384313298" sldId="288"/>
        </pc:sldMkLst>
      </pc:sldChg>
      <pc:sldChg chg="modSp mod">
        <pc:chgData name="Paola Pizzaferri" userId="5501672acecc99cf" providerId="LiveId" clId="{64FDA4E9-F9DE-4484-A430-DC5E4C935DCD}" dt="2025-03-05T10:41:05.083" v="59" actId="20577"/>
        <pc:sldMkLst>
          <pc:docMk/>
          <pc:sldMk cId="33194527" sldId="290"/>
        </pc:sldMkLst>
        <pc:spChg chg="mod">
          <ac:chgData name="Paola Pizzaferri" userId="5501672acecc99cf" providerId="LiveId" clId="{64FDA4E9-F9DE-4484-A430-DC5E4C935DCD}" dt="2025-03-05T10:41:05.083" v="59" actId="20577"/>
          <ac:spMkLst>
            <pc:docMk/>
            <pc:sldMk cId="33194527" sldId="290"/>
            <ac:spMk id="3" creationId="{439C68D7-FA9C-A396-C3A6-555F9F7D0DB5}"/>
          </ac:spMkLst>
        </pc:spChg>
      </pc:sldChg>
      <pc:sldChg chg="del">
        <pc:chgData name="Paola Pizzaferri" userId="5501672acecc99cf" providerId="LiveId" clId="{64FDA4E9-F9DE-4484-A430-DC5E4C935DCD}" dt="2025-03-05T16:31:18.633" v="319" actId="47"/>
        <pc:sldMkLst>
          <pc:docMk/>
          <pc:sldMk cId="2066965400" sldId="294"/>
        </pc:sldMkLst>
      </pc:sldChg>
      <pc:sldChg chg="del">
        <pc:chgData name="Paola Pizzaferri" userId="5501672acecc99cf" providerId="LiveId" clId="{64FDA4E9-F9DE-4484-A430-DC5E4C935DCD}" dt="2025-03-05T10:52:58.640" v="317" actId="2696"/>
        <pc:sldMkLst>
          <pc:docMk/>
          <pc:sldMk cId="4068925488" sldId="300"/>
        </pc:sldMkLst>
      </pc:sldChg>
      <pc:sldChg chg="del">
        <pc:chgData name="Paola Pizzaferri" userId="5501672acecc99cf" providerId="LiveId" clId="{64FDA4E9-F9DE-4484-A430-DC5E4C935DCD}" dt="2025-03-05T10:52:42.789" v="315" actId="2696"/>
        <pc:sldMkLst>
          <pc:docMk/>
          <pc:sldMk cId="1851576697" sldId="303"/>
        </pc:sldMkLst>
      </pc:sldChg>
      <pc:sldChg chg="del">
        <pc:chgData name="Paola Pizzaferri" userId="5501672acecc99cf" providerId="LiveId" clId="{64FDA4E9-F9DE-4484-A430-DC5E4C935DCD}" dt="2025-03-05T10:52:49.654" v="316" actId="2696"/>
        <pc:sldMkLst>
          <pc:docMk/>
          <pc:sldMk cId="2727785435" sldId="304"/>
        </pc:sldMkLst>
      </pc:sldChg>
      <pc:sldChg chg="ord">
        <pc:chgData name="Paola Pizzaferri" userId="5501672acecc99cf" providerId="LiveId" clId="{64FDA4E9-F9DE-4484-A430-DC5E4C935DCD}" dt="2025-03-05T16:31:46.552" v="321"/>
        <pc:sldMkLst>
          <pc:docMk/>
          <pc:sldMk cId="749358029" sldId="306"/>
        </pc:sldMkLst>
      </pc:sldChg>
      <pc:sldChg chg="modSp add mod ord">
        <pc:chgData name="Paola Pizzaferri" userId="5501672acecc99cf" providerId="LiveId" clId="{64FDA4E9-F9DE-4484-A430-DC5E4C935DCD}" dt="2025-03-05T17:27:32.187" v="323" actId="20577"/>
        <pc:sldMkLst>
          <pc:docMk/>
          <pc:sldMk cId="861703335" sldId="307"/>
        </pc:sldMkLst>
        <pc:spChg chg="mod">
          <ac:chgData name="Paola Pizzaferri" userId="5501672acecc99cf" providerId="LiveId" clId="{64FDA4E9-F9DE-4484-A430-DC5E4C935DCD}" dt="2025-03-05T17:27:32.187" v="323" actId="20577"/>
          <ac:spMkLst>
            <pc:docMk/>
            <pc:sldMk cId="861703335" sldId="307"/>
            <ac:spMk id="7" creationId="{777AF6FF-73ED-214C-A34C-80398E751B63}"/>
          </ac:spMkLst>
        </pc:spChg>
        <pc:picChg chg="mod">
          <ac:chgData name="Paola Pizzaferri" userId="5501672acecc99cf" providerId="LiveId" clId="{64FDA4E9-F9DE-4484-A430-DC5E4C935DCD}" dt="2025-03-05T10:52:08.457" v="313" actId="1076"/>
          <ac:picMkLst>
            <pc:docMk/>
            <pc:sldMk cId="861703335" sldId="307"/>
            <ac:picMk id="4" creationId="{CAF224FF-1236-FD36-3C3D-C2FC7889CC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ABAB-4EBE-4382-BF2E-FBA8B0973E2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0E26-AA71-4371-AD48-36744B7BB08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1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2081-37D2-8701-C756-DDA0FB1E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A740D3-A372-4F5B-2BD1-E46EC2DAB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D33A51-65CF-EE53-746B-83FB2EF30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705519-5297-A44D-C6A4-EBEAE76C5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0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39845-C4E8-E191-15CC-3E9C5A608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2096EB-57F7-5AB9-7453-B0C2C954B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ADE329-5E0F-3DDE-3140-D17AE9AEA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F5E60F-9C0E-D0D8-5483-2B25D7062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657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02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98BD-09A1-01D8-AA33-33E8414AC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4302A7-D3BA-51F9-D59F-5DEAC000B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7661D3-0EA8-2D34-9193-B52A12030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96269E-5EEA-2323-271E-2146E9A95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520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93E58-B6B9-ADB3-DA3E-4BD47316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2F798B6-9B27-7D25-C489-E9098FAAD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753185F-9C97-4665-B4A2-DFC1F70EC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424CAF-5996-6FEF-BF9C-4854FFC10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18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531EB-B61E-1C4F-90C9-9280D8537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8966BD-8958-74FB-98CC-D00C03E61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37456D-1A4B-887F-37A1-60D60D247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EE7F6A-5109-21FE-3789-464D651DA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5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4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48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47AF3-054F-E98F-91F8-9691341B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BD9216-44B8-71A6-44E4-CB0FFD056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CD93344-9A2F-BB25-3215-184195943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DE988F-F88A-2CC6-52F1-4CAD43279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60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2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84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A34F8-E0C5-9AEE-1984-5824D7D49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5E3D9C-B48A-383C-ABB4-BDC13A66D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E98DBB-F09A-9659-E495-C9A244C62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3533B2-7468-FEA4-7C56-842FAA09A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5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904D-FFF5-AE32-A0A4-AE89D0D4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977166-11A8-3C7F-EB60-7EDFA9811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120FA61-441E-FF84-C438-D8B821710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7125C6-487B-1CDA-4A96-F6C62ABDB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085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AF2A-554D-D611-B17B-7ED17363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420D42-A261-01D7-8A67-4E2BA7FE1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BE0FC44-A570-0DB7-48D2-3B4A9E16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909FFF-953B-3691-64FB-6943DA8AA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30E26-AA71-4371-AD48-36744B7BB0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8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D3BC-4A32-4720-B73D-204081191F1E}" type="datetime1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3" descr="logo soroptimist grigio 01.psd">
            <a:extLst>
              <a:ext uri="{FF2B5EF4-FFF2-40B4-BE49-F238E27FC236}">
                <a16:creationId xmlns:a16="http://schemas.microsoft.com/office/drawing/2014/main" id="{527E2A9F-9528-CB18-1ED2-0B45C3E84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88"/>
          <a:stretch/>
        </p:blipFill>
        <p:spPr>
          <a:xfrm>
            <a:off x="0" y="-324176"/>
            <a:ext cx="3805185" cy="7398076"/>
          </a:xfrm>
          <a:prstGeom prst="rect">
            <a:avLst/>
          </a:prstGeom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FFE3DF80-3EC7-4155-161A-C4524CA04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7600" y="5795805"/>
            <a:ext cx="3474193" cy="1062195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DE5E4A8B-CCF8-CAEA-FDCC-70B65F946B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3275-8B46-4BBB-BBE2-CADD46796DC0}" type="datetime1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38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142E-5E0F-4C19-B36B-12BAEA945FE0}" type="datetime1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6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C4BB-EBFA-425C-B2B7-B6C3EBC2D9F7}" type="datetime1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3" descr="logo soroptimist grigio 01.psd">
            <a:extLst>
              <a:ext uri="{FF2B5EF4-FFF2-40B4-BE49-F238E27FC236}">
                <a16:creationId xmlns:a16="http://schemas.microsoft.com/office/drawing/2014/main" id="{868392D5-F4EF-481C-77BE-204FE44ED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88"/>
          <a:stretch/>
        </p:blipFill>
        <p:spPr>
          <a:xfrm>
            <a:off x="0" y="-324176"/>
            <a:ext cx="3805185" cy="7398076"/>
          </a:xfrm>
          <a:prstGeom prst="rect">
            <a:avLst/>
          </a:prstGeom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647D4F6E-F12A-C595-9693-E032051CF4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7600" y="5795805"/>
            <a:ext cx="3474193" cy="1062195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7A4AF694-5878-4FF1-D719-F9249235D2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2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EC9-A1E8-412F-B41E-82A715849C9F}" type="datetime1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31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B877-F969-48E9-A6EB-FCDA7629CB3F}" type="datetime1">
              <a:rPr lang="it-IT" smtClean="0"/>
              <a:t>05/03/2025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0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160F-EAE0-4568-A28D-3E4C58135B2E}" type="datetime1">
              <a:rPr lang="it-IT" smtClean="0"/>
              <a:t>05/03/2025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82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0EAA-42DD-494C-8D1D-699468A700FA}" type="datetime1">
              <a:rPr lang="it-IT" smtClean="0"/>
              <a:t>05/03/2025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21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33BB-EA6C-411E-87E0-124BB8BCE0A9}" type="datetime1">
              <a:rPr lang="it-IT" smtClean="0"/>
              <a:t>05/03/2025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3" descr="logo soroptimist grigio 01.psd">
            <a:extLst>
              <a:ext uri="{FF2B5EF4-FFF2-40B4-BE49-F238E27FC236}">
                <a16:creationId xmlns:a16="http://schemas.microsoft.com/office/drawing/2014/main" id="{901B8A37-80B1-3AF6-D7A7-4DAE676CD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88"/>
          <a:stretch/>
        </p:blipFill>
        <p:spPr>
          <a:xfrm>
            <a:off x="0" y="-324176"/>
            <a:ext cx="3805185" cy="7398076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E83533A7-F2EB-01B0-1B2C-BEE572F789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7600" y="5795805"/>
            <a:ext cx="3474193" cy="10621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86E584-5DF1-31BF-B055-DE8C42BB2A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D141-5777-48A5-BD3A-0955DC1E8E43}" type="datetime1">
              <a:rPr lang="it-IT" smtClean="0"/>
              <a:t>05/03/2025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A59B-7E78-424B-BC52-F279883019DD}" type="datetime1">
              <a:rPr lang="it-IT" smtClean="0"/>
              <a:t>05/03/2025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9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AE3D-BA60-4E4B-BD2A-0E626AB7F18F}" type="datetime1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059-7A20-1141-828E-3E5B39B2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7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unesco.org/en/gender-equality/education/need-kno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266575"/>
            <a:ext cx="11294225" cy="415721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br>
              <a:rPr lang="it-IT" sz="3600" dirty="0">
                <a:solidFill>
                  <a:srgbClr val="004A99"/>
                </a:solidFill>
              </a:rPr>
            </a:br>
            <a:br>
              <a:rPr lang="it-IT" sz="3600" dirty="0">
                <a:solidFill>
                  <a:srgbClr val="004A99"/>
                </a:solidFill>
              </a:rPr>
            </a:br>
            <a:r>
              <a:rPr lang="it-IT" sz="3600" dirty="0">
                <a:solidFill>
                  <a:srgbClr val="004A99"/>
                </a:solidFill>
              </a:rPr>
              <a:t>           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390842" y="6330772"/>
            <a:ext cx="1301748" cy="415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2D5A5E-211A-089D-CFCD-60F0AAD809EB}"/>
              </a:ext>
            </a:extLst>
          </p:cNvPr>
          <p:cNvSpPr txBox="1"/>
          <p:nvPr/>
        </p:nvSpPr>
        <p:spPr>
          <a:xfrm>
            <a:off x="3241313" y="6069385"/>
            <a:ext cx="61045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484106-1291-40CF-6297-72269C3A66A7}"/>
              </a:ext>
            </a:extLst>
          </p:cNvPr>
          <p:cNvSpPr txBox="1"/>
          <p:nvPr/>
        </p:nvSpPr>
        <p:spPr>
          <a:xfrm>
            <a:off x="949038" y="897202"/>
            <a:ext cx="1034518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4A99"/>
                </a:solidFill>
              </a:rPr>
              <a:t>INTERNATIONAL WOMEN’S DAY 2025</a:t>
            </a:r>
            <a:r>
              <a:rPr lang="it-IT" sz="3600" dirty="0">
                <a:solidFill>
                  <a:srgbClr val="004A99"/>
                </a:solidFill>
              </a:rPr>
              <a:t>           </a:t>
            </a:r>
          </a:p>
          <a:p>
            <a:pPr algn="ctr"/>
            <a:r>
              <a:rPr lang="it-IT" sz="3600" b="1" dirty="0">
                <a:solidFill>
                  <a:srgbClr val="92D050"/>
                </a:solidFill>
              </a:rPr>
              <a:t>8 MARZO </a:t>
            </a:r>
            <a:r>
              <a:rPr lang="it-IT" sz="3600" b="1" dirty="0">
                <a:solidFill>
                  <a:srgbClr val="7030A0"/>
                </a:solidFill>
              </a:rPr>
              <a:t>&amp; ADVOCACY con  la  CAMPAGNA SIE</a:t>
            </a:r>
            <a:r>
              <a:rPr lang="it-IT" sz="3600" dirty="0">
                <a:solidFill>
                  <a:srgbClr val="7030A0"/>
                </a:solidFill>
              </a:rPr>
              <a:t>:</a:t>
            </a:r>
            <a:br>
              <a:rPr lang="it-IT" sz="3600" dirty="0">
                <a:solidFill>
                  <a:srgbClr val="7030A0"/>
                </a:solidFill>
              </a:rPr>
            </a:br>
            <a:r>
              <a:rPr lang="it-IT" sz="3600" dirty="0">
                <a:solidFill>
                  <a:srgbClr val="7030A0"/>
                </a:solidFill>
              </a:rPr>
              <a:t> </a:t>
            </a:r>
            <a:r>
              <a:rPr lang="it-IT" sz="4000" b="1" dirty="0">
                <a:solidFill>
                  <a:srgbClr val="7030A0"/>
                </a:solidFill>
              </a:rPr>
              <a:t>WHY IT MATTERS? </a:t>
            </a:r>
            <a:r>
              <a:rPr lang="it-IT" sz="3600" b="1" dirty="0" err="1">
                <a:solidFill>
                  <a:srgbClr val="92D050"/>
                </a:solidFill>
              </a:rPr>
              <a:t>Soroptimists</a:t>
            </a:r>
            <a:r>
              <a:rPr lang="it-IT" sz="3600" b="1" dirty="0">
                <a:solidFill>
                  <a:srgbClr val="92D050"/>
                </a:solidFill>
              </a:rPr>
              <a:t> </a:t>
            </a:r>
            <a:r>
              <a:rPr lang="it-IT" sz="3600" b="1" dirty="0" err="1">
                <a:solidFill>
                  <a:srgbClr val="92D050"/>
                </a:solidFill>
              </a:rPr>
              <a:t>driving</a:t>
            </a:r>
            <a:r>
              <a:rPr lang="it-IT" sz="3600" b="1" dirty="0">
                <a:solidFill>
                  <a:srgbClr val="92D050"/>
                </a:solidFill>
              </a:rPr>
              <a:t> equality </a:t>
            </a:r>
          </a:p>
          <a:p>
            <a:pPr algn="ctr"/>
            <a:endParaRPr lang="it-IT" sz="3600" b="1" dirty="0">
              <a:solidFill>
                <a:srgbClr val="92D050"/>
              </a:solidFill>
            </a:endParaRPr>
          </a:p>
          <a:p>
            <a:pPr algn="ctr"/>
            <a:r>
              <a:rPr lang="it-IT" sz="3600" b="1" dirty="0">
                <a:solidFill>
                  <a:srgbClr val="7030A0"/>
                </a:solidFill>
              </a:rPr>
              <a:t>       PERCHE’  È IMPORTANTE ?</a:t>
            </a:r>
          </a:p>
          <a:p>
            <a:pPr algn="ctr"/>
            <a:endParaRPr lang="it-IT" sz="3600" b="1" i="1" dirty="0">
              <a:solidFill>
                <a:srgbClr val="004A99"/>
              </a:solidFill>
            </a:endParaRPr>
          </a:p>
          <a:p>
            <a:pPr algn="ctr"/>
            <a:r>
              <a:rPr lang="it-IT" sz="3200" b="1" i="1" dirty="0">
                <a:solidFill>
                  <a:srgbClr val="004A99"/>
                </a:solidFill>
              </a:rPr>
              <a:t>               </a:t>
            </a:r>
            <a:r>
              <a:rPr lang="it-IT" sz="3600" b="1" dirty="0">
                <a:solidFill>
                  <a:srgbClr val="004A99"/>
                </a:solidFill>
              </a:rPr>
              <a:t>LE SOROPTIMISTE PROMUOVONO </a:t>
            </a:r>
          </a:p>
          <a:p>
            <a:pPr algn="ctr"/>
            <a:r>
              <a:rPr lang="it-IT" sz="3600" b="1" dirty="0">
                <a:solidFill>
                  <a:srgbClr val="004A99"/>
                </a:solidFill>
              </a:rPr>
              <a:t>         LA PARITA’ di  GENERE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D86167-5E1D-BE7A-7347-B5DDF5F3B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5" y="2928152"/>
            <a:ext cx="2441904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5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957AA-0758-9F3E-0DD6-C4D9E4A3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1FAE7A-9046-B4DD-B243-DF3E6480A5D5}"/>
              </a:ext>
            </a:extLst>
          </p:cNvPr>
          <p:cNvSpPr txBox="1"/>
          <p:nvPr/>
        </p:nvSpPr>
        <p:spPr>
          <a:xfrm>
            <a:off x="253809" y="2243204"/>
            <a:ext cx="115332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rgbClr val="004A99"/>
                </a:solidFill>
                <a:effectLst/>
                <a:latin typeface="AkkuratLLWeb"/>
              </a:rPr>
              <a:t>.</a:t>
            </a:r>
            <a:endParaRPr lang="it-IT" sz="2400" b="0" i="0" dirty="0">
              <a:solidFill>
                <a:schemeClr val="tx2"/>
              </a:solidFill>
              <a:effectLst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</a:rPr>
              <a:t>U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na donna su dieci nel mondo vive in estrema povertà. </a:t>
            </a:r>
            <a:r>
              <a:rPr lang="it-IT" sz="2400" dirty="0">
                <a:solidFill>
                  <a:srgbClr val="004A99"/>
                </a:solidFill>
              </a:rPr>
              <a:t>E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ntro il 2030 </a:t>
            </a:r>
            <a:r>
              <a:rPr lang="it-IT" sz="2400" dirty="0">
                <a:solidFill>
                  <a:srgbClr val="004A99"/>
                </a:solidFill>
              </a:rPr>
              <a:t>,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340 milioni 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di donne e ragazze </a:t>
            </a:r>
            <a:r>
              <a:rPr lang="it-IT" sz="2400" dirty="0">
                <a:solidFill>
                  <a:srgbClr val="004A99"/>
                </a:solidFill>
              </a:rPr>
              <a:t>avranno meno di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2 dollari al giorno  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senza  accesso all’acqua e all’elettricità.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Una su quattro 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sperimenterà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insicurezza alimentare e climatica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.</a:t>
            </a:r>
            <a:endParaRPr lang="it-IT" sz="2400" dirty="0">
              <a:solidFill>
                <a:srgbClr val="004A99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</a:rPr>
              <a:t>In età lavorativa </a:t>
            </a:r>
            <a:r>
              <a:rPr lang="it-IT" sz="2400" dirty="0">
                <a:solidFill>
                  <a:srgbClr val="004A99"/>
                </a:solidFill>
              </a:rPr>
              <a:t>(15-64 anni) </a:t>
            </a:r>
            <a:r>
              <a:rPr lang="it-IT" sz="2400" b="1" dirty="0">
                <a:solidFill>
                  <a:srgbClr val="004A99"/>
                </a:solidFill>
              </a:rPr>
              <a:t>solo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 6 donne su 10 lavora  , il 61%  </a:t>
            </a:r>
            <a:r>
              <a:rPr lang="it-IT" sz="2400" dirty="0">
                <a:solidFill>
                  <a:srgbClr val="004A99"/>
                </a:solidFill>
              </a:rPr>
              <a:t>contro il   90% degli uomini.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i="0" dirty="0">
                <a:solidFill>
                  <a:srgbClr val="004A99"/>
                </a:solidFill>
                <a:effectLst/>
              </a:rPr>
              <a:t>Le donne vengono pagate un te</a:t>
            </a:r>
            <a:r>
              <a:rPr lang="it-IT" sz="2400" b="1" dirty="0">
                <a:solidFill>
                  <a:srgbClr val="004A99"/>
                </a:solidFill>
              </a:rPr>
              <a:t>rzo degli uomini  e in media sono impegnate 3 ore 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in più al giorno per la cura  e il lavoro domestico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non retribuito  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rispetto agli uomini.</a:t>
            </a:r>
            <a:r>
              <a:rPr lang="it-IT" sz="2400" dirty="0">
                <a:solidFill>
                  <a:srgbClr val="004A99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u="sng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Il divario di genere nella partecipazione economica e nel mondo del lavoro </a:t>
            </a:r>
            <a:r>
              <a:rPr lang="it-IT" sz="2400" b="1" u="sng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è</a:t>
            </a:r>
            <a:r>
              <a:rPr lang="it-IT" sz="2400" b="1" u="sng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radicato.</a:t>
            </a:r>
            <a:r>
              <a:rPr lang="it-IT" sz="3200" dirty="0">
                <a:solidFill>
                  <a:srgbClr val="004A99"/>
                </a:solidFill>
              </a:rPr>
              <a:t> </a:t>
            </a:r>
            <a:r>
              <a:rPr lang="it-IT" sz="2400" b="1" dirty="0">
                <a:solidFill>
                  <a:srgbClr val="004A99"/>
                </a:solidFill>
              </a:rPr>
              <a:t>Solo il 31,7 è nelle posizioni apicali di leadership.</a:t>
            </a:r>
          </a:p>
          <a:p>
            <a:pPr algn="just"/>
            <a:r>
              <a:rPr lang="it-IT" sz="3200" dirty="0">
                <a:solidFill>
                  <a:srgbClr val="004A99"/>
                </a:solidFill>
              </a:rPr>
              <a:t>                       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03CF63-9CC4-030D-F13A-C7C803EA6600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C8F82A-D3FA-FCE6-FEE7-1790CBA86F89}"/>
              </a:ext>
            </a:extLst>
          </p:cNvPr>
          <p:cNvSpPr txBox="1"/>
          <p:nvPr/>
        </p:nvSpPr>
        <p:spPr>
          <a:xfrm>
            <a:off x="1407167" y="938655"/>
            <a:ext cx="105310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dirty="0">
                <a:solidFill>
                  <a:srgbClr val="004A99"/>
                </a:solidFill>
                <a:effectLst/>
                <a:latin typeface="AkkuratLLWeb"/>
              </a:rPr>
              <a:t>                                  </a:t>
            </a:r>
            <a:r>
              <a:rPr lang="it-IT" sz="3200" b="1" dirty="0">
                <a:solidFill>
                  <a:srgbClr val="004A99"/>
                </a:solidFill>
              </a:rPr>
              <a:t>GLOBAL GENDER GAP REPORT 2024                                                                </a:t>
            </a:r>
          </a:p>
          <a:p>
            <a:pPr algn="l"/>
            <a:r>
              <a:rPr lang="it-IT" sz="3200" b="1" dirty="0">
                <a:solidFill>
                  <a:srgbClr val="004A99"/>
                </a:solidFill>
              </a:rPr>
              <a:t>                                  Divario di genere radicato – I parametri:    </a:t>
            </a:r>
          </a:p>
          <a:p>
            <a:pPr algn="l"/>
            <a:r>
              <a:rPr lang="it-IT" sz="2400" b="1" dirty="0">
                <a:solidFill>
                  <a:srgbClr val="004A99"/>
                </a:solidFill>
              </a:rPr>
              <a:t>                                  partecipazione economica, povertà,  diseguaglianze retributive </a:t>
            </a:r>
          </a:p>
          <a:p>
            <a:pPr algn="l"/>
            <a:r>
              <a:rPr lang="it-IT" sz="2400" b="1" dirty="0">
                <a:solidFill>
                  <a:srgbClr val="004A99"/>
                </a:solidFill>
              </a:rPr>
              <a:t>                                                           </a:t>
            </a:r>
            <a:endParaRPr lang="it-IT" sz="2800" b="1" dirty="0">
              <a:solidFill>
                <a:srgbClr val="004A99"/>
              </a:solidFill>
            </a:endParaRPr>
          </a:p>
        </p:txBody>
      </p:sp>
      <p:pic>
        <p:nvPicPr>
          <p:cNvPr id="7" name="Immagine 6" descr="Immagine che contiene testo, schermata, Carattere, biglietto da visita&#10;&#10;Descrizione generata automaticamente">
            <a:extLst>
              <a:ext uri="{FF2B5EF4-FFF2-40B4-BE49-F238E27FC236}">
                <a16:creationId xmlns:a16="http://schemas.microsoft.com/office/drawing/2014/main" id="{B9930F07-B873-45C9-1FA6-6AB45E4A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40" y="817397"/>
            <a:ext cx="2700000" cy="16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BD659-9456-9508-272A-BA29F0D7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B8D132-85C0-D5FB-00DD-3A293C37A364}"/>
              </a:ext>
            </a:extLst>
          </p:cNvPr>
          <p:cNvSpPr txBox="1"/>
          <p:nvPr/>
        </p:nvSpPr>
        <p:spPr>
          <a:xfrm>
            <a:off x="329380" y="2089357"/>
            <a:ext cx="115332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rgbClr val="004A99"/>
                </a:solidFill>
                <a:effectLst/>
                <a:latin typeface="AkkuratLLWeb"/>
              </a:rPr>
              <a:t>.</a:t>
            </a:r>
          </a:p>
          <a:p>
            <a:pPr algn="ctr"/>
            <a:r>
              <a:rPr lang="it-IT" sz="2400" dirty="0">
                <a:solidFill>
                  <a:srgbClr val="3333FF"/>
                </a:solidFill>
              </a:rPr>
              <a:t>                                 </a:t>
            </a:r>
            <a:endParaRPr lang="it-IT" sz="24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4A99"/>
                </a:solidFill>
              </a:rPr>
              <a:t> Il  </a:t>
            </a:r>
            <a:r>
              <a:rPr lang="it-IT" sz="2400" b="1" dirty="0">
                <a:solidFill>
                  <a:srgbClr val="004A99"/>
                </a:solidFill>
              </a:rPr>
              <a:t>63% </a:t>
            </a:r>
            <a:r>
              <a:rPr lang="it-IT" sz="2400" dirty="0">
                <a:solidFill>
                  <a:srgbClr val="004A99"/>
                </a:solidFill>
              </a:rPr>
              <a:t>dei 763 milioni </a:t>
            </a:r>
            <a:r>
              <a:rPr lang="it-IT" sz="2400" b="1" dirty="0">
                <a:solidFill>
                  <a:srgbClr val="004A99"/>
                </a:solidFill>
              </a:rPr>
              <a:t>di</a:t>
            </a:r>
            <a:r>
              <a:rPr lang="it-IT" sz="2400" dirty="0">
                <a:solidFill>
                  <a:srgbClr val="004A99"/>
                </a:solidFill>
              </a:rPr>
              <a:t> </a:t>
            </a:r>
            <a:r>
              <a:rPr lang="it-IT" sz="2400" b="1" dirty="0">
                <a:solidFill>
                  <a:srgbClr val="004A99"/>
                </a:solidFill>
              </a:rPr>
              <a:t>adulti analfabeti sono donne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4A99"/>
                </a:solidFill>
              </a:rPr>
              <a:t> </a:t>
            </a:r>
            <a:r>
              <a:rPr lang="it-IT" sz="2400" b="1" dirty="0">
                <a:solidFill>
                  <a:srgbClr val="004A99"/>
                </a:solidFill>
              </a:rPr>
              <a:t>122 milioni di bambine e ragazze </a:t>
            </a:r>
            <a:r>
              <a:rPr lang="it-IT" sz="2400" dirty="0">
                <a:solidFill>
                  <a:srgbClr val="004A99"/>
                </a:solidFill>
              </a:rPr>
              <a:t>, una su cinque, </a:t>
            </a:r>
            <a:r>
              <a:rPr lang="it-IT" sz="2400" b="1" dirty="0">
                <a:solidFill>
                  <a:srgbClr val="004A99"/>
                </a:solidFill>
              </a:rPr>
              <a:t>non frequentano la scuola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4A99"/>
                </a:solidFill>
              </a:rPr>
              <a:t> </a:t>
            </a:r>
            <a:r>
              <a:rPr lang="it-IT" sz="2400" b="1" dirty="0">
                <a:solidFill>
                  <a:srgbClr val="004A99"/>
                </a:solidFill>
              </a:rPr>
              <a:t>Le  iscrizioni delle ragazze alla scuola secondaria decrescono del 8% </a:t>
            </a:r>
            <a:r>
              <a:rPr lang="it-IT" sz="2400" dirty="0">
                <a:solidFill>
                  <a:srgbClr val="004A99"/>
                </a:solidFill>
              </a:rPr>
              <a:t>ogni anno rispetto ai coetanei maschi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4A99"/>
                </a:solidFill>
              </a:rPr>
              <a:t>Ogni anno </a:t>
            </a:r>
            <a:r>
              <a:rPr lang="it-IT" sz="2400" b="1" dirty="0">
                <a:solidFill>
                  <a:srgbClr val="004A99"/>
                </a:solidFill>
              </a:rPr>
              <a:t>245 milioni di donne </a:t>
            </a:r>
            <a:r>
              <a:rPr lang="it-IT" sz="2400" dirty="0">
                <a:solidFill>
                  <a:srgbClr val="004A99"/>
                </a:solidFill>
              </a:rPr>
              <a:t>giovani e anziane  </a:t>
            </a:r>
            <a:r>
              <a:rPr lang="it-IT" sz="2400" b="1" dirty="0">
                <a:solidFill>
                  <a:srgbClr val="004A99"/>
                </a:solidFill>
              </a:rPr>
              <a:t>subiscono violenza sessuale o fisica </a:t>
            </a:r>
            <a:r>
              <a:rPr lang="it-IT" sz="2400" dirty="0">
                <a:solidFill>
                  <a:srgbClr val="004A99"/>
                </a:solidFill>
              </a:rPr>
              <a:t>e troppe </a:t>
            </a:r>
            <a:r>
              <a:rPr lang="it-IT" sz="2400" b="1" dirty="0">
                <a:solidFill>
                  <a:srgbClr val="004A99"/>
                </a:solidFill>
              </a:rPr>
              <a:t>non hanno il diritto di decidere sulla propria salute </a:t>
            </a:r>
            <a:r>
              <a:rPr lang="it-IT" sz="2400" dirty="0">
                <a:solidFill>
                  <a:srgbClr val="004A99"/>
                </a:solidFill>
              </a:rPr>
              <a:t>sessuale e riproduttiva perché </a:t>
            </a:r>
            <a:r>
              <a:rPr lang="it-IT" sz="2400" b="1" dirty="0">
                <a:solidFill>
                  <a:srgbClr val="004A99"/>
                </a:solidFill>
              </a:rPr>
              <a:t>non ricevono un’educazione sessuale, un’ istruzione sanitaria di qualità, subendo matrimoni precoci e FGM</a:t>
            </a:r>
            <a:endParaRPr lang="it-IT" sz="2400" dirty="0">
              <a:solidFill>
                <a:srgbClr val="004A99"/>
              </a:solidFill>
            </a:endParaRPr>
          </a:p>
          <a:p>
            <a:pPr algn="just"/>
            <a:r>
              <a:rPr lang="it-IT" sz="2400" dirty="0">
                <a:solidFill>
                  <a:srgbClr val="3333FF"/>
                </a:solidFill>
              </a:rPr>
              <a:t>                       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789F1D-12FA-F06E-899B-7F201C115E75}"/>
              </a:ext>
            </a:extLst>
          </p:cNvPr>
          <p:cNvSpPr txBox="1"/>
          <p:nvPr/>
        </p:nvSpPr>
        <p:spPr>
          <a:xfrm>
            <a:off x="3881900" y="6326181"/>
            <a:ext cx="464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B65CCF-C914-2B55-0243-15DA9B4723DF}"/>
              </a:ext>
            </a:extLst>
          </p:cNvPr>
          <p:cNvSpPr txBox="1"/>
          <p:nvPr/>
        </p:nvSpPr>
        <p:spPr>
          <a:xfrm>
            <a:off x="1407167" y="938655"/>
            <a:ext cx="105310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dirty="0">
                <a:solidFill>
                  <a:srgbClr val="004A99"/>
                </a:solidFill>
                <a:effectLst/>
                <a:latin typeface="AkkuratLLWeb"/>
              </a:rPr>
              <a:t>                                  </a:t>
            </a:r>
            <a:r>
              <a:rPr lang="it-IT" sz="3200" b="1" dirty="0">
                <a:solidFill>
                  <a:srgbClr val="004A99"/>
                </a:solidFill>
              </a:rPr>
              <a:t>GLOBAL GENDER GAP REPORT 2024                                                                </a:t>
            </a:r>
          </a:p>
          <a:p>
            <a:pPr algn="l"/>
            <a:r>
              <a:rPr lang="it-IT" sz="3200" b="1" dirty="0">
                <a:solidFill>
                  <a:srgbClr val="004A99"/>
                </a:solidFill>
              </a:rPr>
              <a:t>                                  Divario di genere radicato – I parametri:    </a:t>
            </a:r>
          </a:p>
          <a:p>
            <a:pPr algn="l"/>
            <a:r>
              <a:rPr lang="it-IT" sz="2400" b="1" dirty="0">
                <a:solidFill>
                  <a:srgbClr val="004A99"/>
                </a:solidFill>
              </a:rPr>
              <a:t>                                              istruzione  e diritto alla salute</a:t>
            </a:r>
          </a:p>
          <a:p>
            <a:pPr algn="l"/>
            <a:r>
              <a:rPr lang="it-IT" sz="2400" b="1" dirty="0">
                <a:solidFill>
                  <a:srgbClr val="004A99"/>
                </a:solidFill>
              </a:rPr>
              <a:t>                                                           </a:t>
            </a:r>
            <a:endParaRPr lang="it-IT" sz="2800" b="1" dirty="0">
              <a:solidFill>
                <a:srgbClr val="004A99"/>
              </a:solidFill>
            </a:endParaRPr>
          </a:p>
        </p:txBody>
      </p:sp>
      <p:pic>
        <p:nvPicPr>
          <p:cNvPr id="7" name="Immagine 6" descr="Immagine che contiene testo, schermata, Carattere, biglietto da visita&#10;&#10;Descrizione generata automaticamente">
            <a:extLst>
              <a:ext uri="{FF2B5EF4-FFF2-40B4-BE49-F238E27FC236}">
                <a16:creationId xmlns:a16="http://schemas.microsoft.com/office/drawing/2014/main" id="{93B8A0EF-B16A-7A53-CF28-5509E668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40" y="817397"/>
            <a:ext cx="2700000" cy="16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A3D50-AF08-9E93-54A4-BFF03B63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E7CE85-151F-5646-A343-3B747E5628B4}"/>
              </a:ext>
            </a:extLst>
          </p:cNvPr>
          <p:cNvSpPr txBox="1"/>
          <p:nvPr/>
        </p:nvSpPr>
        <p:spPr>
          <a:xfrm>
            <a:off x="564217" y="2143192"/>
            <a:ext cx="111798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rgbClr val="004A99"/>
                </a:solidFill>
                <a:effectLst/>
                <a:latin typeface="AkkuratLLWeb"/>
              </a:rPr>
              <a:t>.</a:t>
            </a:r>
            <a:endParaRPr lang="it-IT" sz="24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i="0" dirty="0">
                <a:solidFill>
                  <a:srgbClr val="004A99"/>
                </a:solidFill>
                <a:effectLst/>
              </a:rPr>
              <a:t>La rappresentanza politica, resta «criticamente bassa» nel 2024</a:t>
            </a:r>
            <a:r>
              <a:rPr lang="it-IT" sz="2400" i="0" dirty="0">
                <a:solidFill>
                  <a:srgbClr val="004A99"/>
                </a:solidFill>
                <a:effectLst/>
              </a:rPr>
              <a:t>, anno con il più lento tasso di crescita negli ultimi 20 anni. </a:t>
            </a:r>
            <a:r>
              <a:rPr lang="it-IT" sz="2400" dirty="0">
                <a:solidFill>
                  <a:srgbClr val="004A99"/>
                </a:solidFill>
              </a:rPr>
              <a:t>A</a:t>
            </a:r>
            <a:r>
              <a:rPr lang="it-IT" sz="2400" i="0" dirty="0">
                <a:solidFill>
                  <a:srgbClr val="004A99"/>
                </a:solidFill>
                <a:effectLst/>
              </a:rPr>
              <a:t>ddirittura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diminuite le donne elette </a:t>
            </a:r>
            <a:r>
              <a:rPr lang="it-IT" sz="2400" b="1" dirty="0">
                <a:solidFill>
                  <a:srgbClr val="004A99"/>
                </a:solidFill>
              </a:rPr>
              <a:t>.  </a:t>
            </a:r>
            <a:r>
              <a:rPr lang="it-IT" sz="2400" dirty="0">
                <a:solidFill>
                  <a:srgbClr val="004A99"/>
                </a:solidFill>
              </a:rPr>
              <a:t>A</a:t>
            </a:r>
            <a:r>
              <a:rPr lang="it-IT" sz="2400" i="0" dirty="0">
                <a:solidFill>
                  <a:srgbClr val="004A99"/>
                </a:solidFill>
                <a:effectLst/>
              </a:rPr>
              <a:t>nche nel 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Parlamento europeo </a:t>
            </a:r>
            <a:r>
              <a:rPr lang="it-IT" sz="2400" i="0" dirty="0">
                <a:solidFill>
                  <a:srgbClr val="004A99"/>
                </a:solidFill>
                <a:effectLst/>
              </a:rPr>
              <a:t>per la prima volta nella storia  è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scesa la percentuale </a:t>
            </a:r>
            <a:r>
              <a:rPr lang="it-IT" sz="2400" i="0" dirty="0">
                <a:solidFill>
                  <a:srgbClr val="004A99"/>
                </a:solidFill>
                <a:effectLst/>
              </a:rPr>
              <a:t>femminile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fra le neo elette</a:t>
            </a:r>
            <a:r>
              <a:rPr lang="it-IT" sz="2400" i="0" dirty="0">
                <a:solidFill>
                  <a:srgbClr val="004A99"/>
                </a:solidFill>
                <a:effectLst/>
              </a:rPr>
              <a:t>.</a:t>
            </a:r>
            <a:endParaRPr lang="it-IT" sz="2400" dirty="0">
              <a:solidFill>
                <a:srgbClr val="004A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</a:rPr>
              <a:t>Nel 2024 </a:t>
            </a:r>
            <a:r>
              <a:rPr lang="it-IT" sz="2400" dirty="0">
                <a:solidFill>
                  <a:srgbClr val="004A99"/>
                </a:solidFill>
              </a:rPr>
              <a:t>è andata </a:t>
            </a:r>
            <a:r>
              <a:rPr lang="it-IT" sz="2400" b="1" dirty="0">
                <a:solidFill>
                  <a:srgbClr val="004A99"/>
                </a:solidFill>
              </a:rPr>
              <a:t>alle urne </a:t>
            </a:r>
            <a:r>
              <a:rPr lang="it-IT" sz="2400" dirty="0">
                <a:solidFill>
                  <a:srgbClr val="004A99"/>
                </a:solidFill>
              </a:rPr>
              <a:t>oltre metà della popolazione mondiale, </a:t>
            </a:r>
            <a:r>
              <a:rPr lang="it-IT" sz="2400" b="1" dirty="0">
                <a:solidFill>
                  <a:srgbClr val="004A99"/>
                </a:solidFill>
              </a:rPr>
              <a:t>4 miliardi di persone in 76 nazioni</a:t>
            </a:r>
            <a:r>
              <a:rPr lang="it-IT" sz="2400" dirty="0">
                <a:solidFill>
                  <a:srgbClr val="004A99"/>
                </a:solidFill>
              </a:rPr>
              <a:t>, e le </a:t>
            </a:r>
            <a:r>
              <a:rPr lang="it-IT" sz="2400" b="1" dirty="0">
                <a:solidFill>
                  <a:srgbClr val="004A99"/>
                </a:solidFill>
              </a:rPr>
              <a:t>donne in Parlamento sono rimaste al 27%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</a:rPr>
              <a:t>Solo cinque donne elette alle elezioni presidenziali dirette nel 2024 e oggi sono 29</a:t>
            </a:r>
            <a:r>
              <a:rPr lang="it-IT" sz="2400" dirty="0">
                <a:solidFill>
                  <a:srgbClr val="004A99"/>
                </a:solidFill>
              </a:rPr>
              <a:t> in totale ad essere </a:t>
            </a:r>
            <a:r>
              <a:rPr lang="it-IT" sz="2400" b="1" dirty="0">
                <a:solidFill>
                  <a:srgbClr val="004A99"/>
                </a:solidFill>
              </a:rPr>
              <a:t>capo di stato nel mondo.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>
                <a:solidFill>
                  <a:srgbClr val="004A99"/>
                </a:solidFill>
              </a:rPr>
              <a:t>Gli </a:t>
            </a:r>
            <a:r>
              <a:rPr lang="it-IT" sz="2400" b="1" dirty="0">
                <a:solidFill>
                  <a:srgbClr val="004A99"/>
                </a:solidFill>
              </a:rPr>
              <a:t>uomini continuano a dominare il potere politico e</a:t>
            </a:r>
            <a:r>
              <a:rPr lang="it-IT" sz="2400" dirty="0">
                <a:solidFill>
                  <a:srgbClr val="004A99"/>
                </a:solidFill>
              </a:rPr>
              <a:t> quindi </a:t>
            </a:r>
            <a:r>
              <a:rPr lang="it-IT" sz="2400" b="1" dirty="0">
                <a:solidFill>
                  <a:srgbClr val="004A99"/>
                </a:solidFill>
              </a:rPr>
              <a:t>decisionale sulle politiche di genere ; anche in Italia il gap è molto forte</a:t>
            </a:r>
            <a:r>
              <a:rPr lang="it-IT" sz="2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87AC95-7893-5E68-BE33-4ECB3631C983}"/>
              </a:ext>
            </a:extLst>
          </p:cNvPr>
          <p:cNvSpPr txBox="1"/>
          <p:nvPr/>
        </p:nvSpPr>
        <p:spPr>
          <a:xfrm>
            <a:off x="3692020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84AAC3-D4BC-369C-1063-35ED228926C8}"/>
              </a:ext>
            </a:extLst>
          </p:cNvPr>
          <p:cNvSpPr txBox="1"/>
          <p:nvPr/>
        </p:nvSpPr>
        <p:spPr>
          <a:xfrm>
            <a:off x="1407167" y="938655"/>
            <a:ext cx="105310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dirty="0">
                <a:solidFill>
                  <a:srgbClr val="004A99"/>
                </a:solidFill>
                <a:effectLst/>
                <a:latin typeface="AkkuratLLWeb"/>
              </a:rPr>
              <a:t>                                  </a:t>
            </a:r>
            <a:r>
              <a:rPr lang="it-IT" sz="3200" b="1" dirty="0">
                <a:solidFill>
                  <a:srgbClr val="004A99"/>
                </a:solidFill>
              </a:rPr>
              <a:t>GLOBAL GENDER GAP REPORT 2024                                                                </a:t>
            </a:r>
          </a:p>
          <a:p>
            <a:pPr algn="l"/>
            <a:r>
              <a:rPr lang="it-IT" sz="3200" b="1" dirty="0">
                <a:solidFill>
                  <a:srgbClr val="004A99"/>
                </a:solidFill>
              </a:rPr>
              <a:t>                                  Divario di genere radicato – I parametri:    </a:t>
            </a:r>
          </a:p>
          <a:p>
            <a:pPr algn="l"/>
            <a:r>
              <a:rPr lang="it-IT" sz="2400" b="1" dirty="0">
                <a:solidFill>
                  <a:srgbClr val="004A99"/>
                </a:solidFill>
              </a:rPr>
              <a:t>                                              leadership , rappresentanza e  partecipazione politica</a:t>
            </a:r>
          </a:p>
          <a:p>
            <a:pPr algn="l"/>
            <a:r>
              <a:rPr lang="it-IT" sz="2400" b="1" dirty="0">
                <a:solidFill>
                  <a:srgbClr val="004A99"/>
                </a:solidFill>
              </a:rPr>
              <a:t>                                                           </a:t>
            </a:r>
            <a:endParaRPr lang="it-IT" sz="2800" b="1" dirty="0">
              <a:solidFill>
                <a:srgbClr val="004A99"/>
              </a:solidFill>
            </a:endParaRPr>
          </a:p>
        </p:txBody>
      </p:sp>
      <p:pic>
        <p:nvPicPr>
          <p:cNvPr id="7" name="Immagine 6" descr="Immagine che contiene testo, schermata, Carattere, biglietto da visita&#10;&#10;Descrizione generata automaticamente">
            <a:extLst>
              <a:ext uri="{FF2B5EF4-FFF2-40B4-BE49-F238E27FC236}">
                <a16:creationId xmlns:a16="http://schemas.microsoft.com/office/drawing/2014/main" id="{BE527747-FD56-DA80-AC9D-AAD0978E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97" y="874547"/>
            <a:ext cx="2700000" cy="16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0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2132-9EE8-3A04-5834-D336D87C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A84996-485C-8BC1-5F92-213D877134D1}"/>
              </a:ext>
            </a:extLst>
          </p:cNvPr>
          <p:cNvSpPr txBox="1"/>
          <p:nvPr/>
        </p:nvSpPr>
        <p:spPr>
          <a:xfrm>
            <a:off x="618319" y="2546972"/>
            <a:ext cx="111852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7030A0"/>
                </a:solidFill>
              </a:rPr>
              <a:t>ridurre le diseguaglianze attraverso un’ istruzione e una formazione  permanente e di qualità</a:t>
            </a:r>
          </a:p>
          <a:p>
            <a:pPr algn="ctr"/>
            <a:endParaRPr lang="it-IT" sz="2800" b="1" dirty="0">
              <a:solidFill>
                <a:srgbClr val="7030A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7030A0"/>
                </a:solidFill>
              </a:rPr>
              <a:t>promuovere  l’empowerment delle donne nella scienza e nella tecnologia (STEM e IA ) per il futuro dell’ambiente, dell’economia , della salute e del sociale 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it-IT" sz="2800" b="1" dirty="0">
              <a:solidFill>
                <a:srgbClr val="7030A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7030A0"/>
                </a:solidFill>
              </a:rPr>
              <a:t>colmare il gap digitale di genere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5567DD-EEC2-C0F9-1AC2-1E823A3F1993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90C086-DFE0-59A6-F800-DF2E7FCBF3A5}"/>
              </a:ext>
            </a:extLst>
          </p:cNvPr>
          <p:cNvSpPr txBox="1"/>
          <p:nvPr/>
        </p:nvSpPr>
        <p:spPr>
          <a:xfrm>
            <a:off x="770247" y="1008844"/>
            <a:ext cx="82259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4A99"/>
                </a:solidFill>
              </a:rPr>
              <a:t>8 MARZO  CAMPAGNA DI ADVOCACY SIE: </a:t>
            </a:r>
          </a:p>
          <a:p>
            <a:r>
              <a:rPr lang="it-IT" sz="3600" b="1" dirty="0">
                <a:solidFill>
                  <a:srgbClr val="004A99"/>
                </a:solidFill>
              </a:rPr>
              <a:t>focus </a:t>
            </a:r>
          </a:p>
        </p:txBody>
      </p:sp>
      <p:pic>
        <p:nvPicPr>
          <p:cNvPr id="9" name="Immagine 8" descr="Immagine che contiene testo, Viso umano, vestiti, persona&#10;&#10;Descrizione generata automaticamente">
            <a:extLst>
              <a:ext uri="{FF2B5EF4-FFF2-40B4-BE49-F238E27FC236}">
                <a16:creationId xmlns:a16="http://schemas.microsoft.com/office/drawing/2014/main" id="{9B0522ED-1627-6E69-C30B-0327151A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386"/>
          <a:stretch/>
        </p:blipFill>
        <p:spPr>
          <a:xfrm>
            <a:off x="9207174" y="771598"/>
            <a:ext cx="201625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A578-A4C6-C908-C873-6CA39C1F2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03261A-0222-FA9D-0B16-956DE455EE09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1E24E5-890B-B46C-5901-29D00AAE28D4}"/>
              </a:ext>
            </a:extLst>
          </p:cNvPr>
          <p:cNvSpPr txBox="1"/>
          <p:nvPr/>
        </p:nvSpPr>
        <p:spPr>
          <a:xfrm>
            <a:off x="1023257" y="887091"/>
            <a:ext cx="802821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4A99"/>
                </a:solidFill>
              </a:rPr>
              <a:t>  </a:t>
            </a:r>
            <a:r>
              <a:rPr lang="it-IT" sz="3200" b="1" dirty="0">
                <a:solidFill>
                  <a:srgbClr val="004A99"/>
                </a:solidFill>
              </a:rPr>
              <a:t>8 MARZO  CAMPAGNA DI ADVOCACY SIE: </a:t>
            </a:r>
          </a:p>
          <a:p>
            <a:r>
              <a:rPr lang="it-IT" sz="3200" b="1" dirty="0">
                <a:solidFill>
                  <a:srgbClr val="004A99"/>
                </a:solidFill>
              </a:rPr>
              <a:t>   STEM , IA, DIGITAL SKILLS</a:t>
            </a:r>
          </a:p>
        </p:txBody>
      </p:sp>
      <p:pic>
        <p:nvPicPr>
          <p:cNvPr id="6" name="Immagine 5" descr="Immagine che contiene testo, Viso umano, vestiti, persona&#10;&#10;Descrizione generata automaticamente">
            <a:extLst>
              <a:ext uri="{FF2B5EF4-FFF2-40B4-BE49-F238E27FC236}">
                <a16:creationId xmlns:a16="http://schemas.microsoft.com/office/drawing/2014/main" id="{C67017F9-A6EF-7250-06DC-B3C07092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386"/>
          <a:stretch/>
        </p:blipFill>
        <p:spPr>
          <a:xfrm>
            <a:off x="8828483" y="693706"/>
            <a:ext cx="2016258" cy="172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A1228C-6FA3-1465-DA3B-011C57E8D6B8}"/>
              </a:ext>
            </a:extLst>
          </p:cNvPr>
          <p:cNvSpPr txBox="1"/>
          <p:nvPr/>
        </p:nvSpPr>
        <p:spPr>
          <a:xfrm>
            <a:off x="585926" y="2219249"/>
            <a:ext cx="11301274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nel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settore scientifico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solo il 33% dei ricercatori sono donne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d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 10 anni la percentuale di donne e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ragazze laureate nelle materie STEM  </a:t>
            </a: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è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al 35%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il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divario di genere permane globalmente sia nell’accesso alle tecnologie che nelle opportunità di sviluppare competenze digitali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. 130 milioni di donne in meno rispetto agli uomini posseggono un telefono mobile e 244 milioni non </a:t>
            </a: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accedono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a internet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 donne sono attualmente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sottorappresentate nel settore del design tecnologico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 sono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solo il 26% del personale coinvolto nello sviluppo del settore digitale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Il 90% del lavoro futuro richiederà competenze digitali</a:t>
            </a: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 e le  </a:t>
            </a: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ragazze</a:t>
            </a: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 devono essere le </a:t>
            </a: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protagoniste</a:t>
            </a: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 di questa  nuova economia globale</a:t>
            </a:r>
            <a:endParaRPr lang="it-IT" sz="2400" kern="100" dirty="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8E083-3297-2AB5-8C33-0DF8B875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D3384E-ADB2-7EA6-CEB0-7CC5FD04CBA1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FF726F-4471-B8B8-755E-D6B277239B0A}"/>
              </a:ext>
            </a:extLst>
          </p:cNvPr>
          <p:cNvSpPr txBox="1"/>
          <p:nvPr/>
        </p:nvSpPr>
        <p:spPr>
          <a:xfrm>
            <a:off x="1023257" y="887091"/>
            <a:ext cx="802821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4A99"/>
                </a:solidFill>
              </a:rPr>
              <a:t>  </a:t>
            </a:r>
            <a:r>
              <a:rPr lang="it-IT" sz="3200" b="1" dirty="0">
                <a:solidFill>
                  <a:srgbClr val="004A99"/>
                </a:solidFill>
              </a:rPr>
              <a:t>8 MARZO  CAMPAGNA DI ADVOCACY SIE: </a:t>
            </a:r>
          </a:p>
          <a:p>
            <a:r>
              <a:rPr lang="it-IT" sz="3200" b="1" dirty="0">
                <a:solidFill>
                  <a:srgbClr val="004A99"/>
                </a:solidFill>
              </a:rPr>
              <a:t>  strumenti e azioni </a:t>
            </a:r>
          </a:p>
        </p:txBody>
      </p:sp>
      <p:pic>
        <p:nvPicPr>
          <p:cNvPr id="6" name="Immagine 5" descr="Immagine che contiene testo, Viso umano, vestiti, persona&#10;&#10;Descrizione generata automaticamente">
            <a:extLst>
              <a:ext uri="{FF2B5EF4-FFF2-40B4-BE49-F238E27FC236}">
                <a16:creationId xmlns:a16="http://schemas.microsoft.com/office/drawing/2014/main" id="{CC620890-8EDC-23A3-48C7-8ED360AA8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386"/>
          <a:stretch/>
        </p:blipFill>
        <p:spPr>
          <a:xfrm>
            <a:off x="8654943" y="886638"/>
            <a:ext cx="2016258" cy="172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548873-08A8-4887-9B1A-C7DD0050E029}"/>
              </a:ext>
            </a:extLst>
          </p:cNvPr>
          <p:cNvSpPr txBox="1"/>
          <p:nvPr/>
        </p:nvSpPr>
        <p:spPr>
          <a:xfrm>
            <a:off x="343877" y="2504540"/>
            <a:ext cx="11566769" cy="374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Contrastare, superare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le barriere sistemiche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sociali, culturali, economiche e geografiche</a:t>
            </a: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 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Combattere gli stereotipi di genere</a:t>
            </a:r>
            <a:endParaRPr lang="it-IT" sz="2400" b="1" kern="100" dirty="0">
              <a:solidFill>
                <a:srgbClr val="004A99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Richiedere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interventi politici e normativi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per </a:t>
            </a: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rogrammi di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apprendimento permanente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,     </a:t>
            </a: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orse di studio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sostegno finanziario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Valorizzare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 fornire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sviluppo professionale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formazione continua al personale docente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; ridurre il carico di lavoro e </a:t>
            </a:r>
            <a:r>
              <a:rPr lang="it-IT" sz="2400" b="1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umentare retribuzioni e benefit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Espandere l'accesso digitale 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it-IT" sz="2400" kern="1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 i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mplementare la formazione sull'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alfabetizzazione digitale</a:t>
            </a:r>
            <a:r>
              <a:rPr lang="it-IT" sz="2400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:  </a:t>
            </a:r>
            <a:r>
              <a:rPr lang="it-IT" sz="2400" b="1" kern="1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incoraggiare le donne a partecipare.</a:t>
            </a:r>
          </a:p>
        </p:txBody>
      </p:sp>
    </p:spTree>
    <p:extLst>
      <p:ext uri="{BB962C8B-B14F-4D97-AF65-F5344CB8AC3E}">
        <p14:creationId xmlns:p14="http://schemas.microsoft.com/office/powerpoint/2010/main" val="193800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04950-5A22-CE2B-E3CA-2CC7E943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A4FE8-A8CF-A20C-11ED-86D0598A6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66575"/>
            <a:ext cx="11294225" cy="415721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br>
              <a:rPr lang="it-IT" sz="3600" dirty="0">
                <a:solidFill>
                  <a:srgbClr val="004A99"/>
                </a:solidFill>
              </a:rPr>
            </a:br>
            <a:br>
              <a:rPr lang="it-IT" sz="3600" dirty="0">
                <a:solidFill>
                  <a:srgbClr val="004A99"/>
                </a:solidFill>
              </a:rPr>
            </a:br>
            <a:r>
              <a:rPr lang="it-IT" sz="3600" dirty="0">
                <a:solidFill>
                  <a:srgbClr val="004A99"/>
                </a:solidFill>
              </a:rPr>
              <a:t>           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DF8769F-1D19-10A9-BC38-EC7E4F06A4BA}"/>
              </a:ext>
            </a:extLst>
          </p:cNvPr>
          <p:cNvSpPr txBox="1">
            <a:spLocks/>
          </p:cNvSpPr>
          <p:nvPr/>
        </p:nvSpPr>
        <p:spPr>
          <a:xfrm>
            <a:off x="7390842" y="6330772"/>
            <a:ext cx="1301748" cy="415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914632-2884-BC40-2BE6-BE5257AE4CA5}"/>
              </a:ext>
            </a:extLst>
          </p:cNvPr>
          <p:cNvSpPr txBox="1"/>
          <p:nvPr/>
        </p:nvSpPr>
        <p:spPr>
          <a:xfrm>
            <a:off x="3241313" y="6069385"/>
            <a:ext cx="61045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7AF6FF-73ED-214C-A34C-80398E751B63}"/>
              </a:ext>
            </a:extLst>
          </p:cNvPr>
          <p:cNvSpPr txBox="1"/>
          <p:nvPr/>
        </p:nvSpPr>
        <p:spPr>
          <a:xfrm>
            <a:off x="949038" y="897202"/>
            <a:ext cx="1034518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4A99"/>
                </a:solidFill>
              </a:rPr>
              <a:t>INTERNATIONAL WOMEN’S DAY 2025</a:t>
            </a:r>
            <a:r>
              <a:rPr lang="it-IT" sz="3200" dirty="0">
                <a:solidFill>
                  <a:srgbClr val="004A99"/>
                </a:solidFill>
              </a:rPr>
              <a:t>           </a:t>
            </a:r>
          </a:p>
          <a:p>
            <a:pPr algn="ctr"/>
            <a:r>
              <a:rPr lang="it-IT" sz="3200" b="1" dirty="0">
                <a:solidFill>
                  <a:srgbClr val="92D050"/>
                </a:solidFill>
              </a:rPr>
              <a:t>8 MARZO </a:t>
            </a:r>
            <a:r>
              <a:rPr lang="it-IT" sz="3200" b="1" dirty="0">
                <a:solidFill>
                  <a:srgbClr val="7030A0"/>
                </a:solidFill>
              </a:rPr>
              <a:t>: CAMPAGNA di ADVOCACY con  SOROPTIMIST  </a:t>
            </a:r>
            <a:br>
              <a:rPr lang="it-IT" sz="2800" dirty="0">
                <a:solidFill>
                  <a:srgbClr val="7030A0"/>
                </a:solidFill>
              </a:rPr>
            </a:br>
            <a:r>
              <a:rPr lang="it-IT" sz="2800" dirty="0">
                <a:solidFill>
                  <a:srgbClr val="7030A0"/>
                </a:solidFill>
              </a:rPr>
              <a:t> </a:t>
            </a:r>
            <a:endParaRPr lang="it-IT" sz="2800" b="1" dirty="0">
              <a:solidFill>
                <a:srgbClr val="92D050"/>
              </a:solidFill>
            </a:endParaRPr>
          </a:p>
          <a:p>
            <a:pPr algn="ctr"/>
            <a:r>
              <a:rPr lang="it-IT" sz="3600" b="1" dirty="0">
                <a:solidFill>
                  <a:srgbClr val="92D050"/>
                </a:solidFill>
              </a:rPr>
              <a:t>                </a:t>
            </a:r>
            <a:r>
              <a:rPr lang="it-IT" sz="3600" b="1" dirty="0">
                <a:solidFill>
                  <a:srgbClr val="004A99"/>
                </a:solidFill>
              </a:rPr>
              <a:t>LE SOROPTIMISTE </a:t>
            </a:r>
          </a:p>
          <a:p>
            <a:pPr algn="ctr"/>
            <a:r>
              <a:rPr lang="it-IT" sz="3600" b="1" dirty="0">
                <a:solidFill>
                  <a:srgbClr val="004A99"/>
                </a:solidFill>
              </a:rPr>
              <a:t>               PROMUOVONO </a:t>
            </a:r>
          </a:p>
          <a:p>
            <a:pPr algn="ctr"/>
            <a:r>
              <a:rPr lang="it-IT" sz="3600" b="1" dirty="0">
                <a:solidFill>
                  <a:srgbClr val="004A99"/>
                </a:solidFill>
              </a:rPr>
              <a:t>                 LA PARITA’ di  GENERE</a:t>
            </a:r>
          </a:p>
          <a:p>
            <a:pPr algn="ctr"/>
            <a:endParaRPr lang="it-IT" sz="3600" b="1" dirty="0">
              <a:solidFill>
                <a:srgbClr val="92D050"/>
              </a:solidFill>
            </a:endParaRPr>
          </a:p>
          <a:p>
            <a:pPr algn="ctr"/>
            <a:r>
              <a:rPr lang="it-IT" sz="3600" b="1" dirty="0">
                <a:solidFill>
                  <a:srgbClr val="7030A0"/>
                </a:solidFill>
              </a:rPr>
              <a:t>              </a:t>
            </a:r>
            <a:r>
              <a:rPr lang="it-IT" sz="3600" b="1">
                <a:solidFill>
                  <a:srgbClr val="7030A0"/>
                </a:solidFill>
              </a:rPr>
              <a:t>UNITEVI  A NOI </a:t>
            </a:r>
            <a:r>
              <a:rPr lang="it-IT" sz="3600" b="1" dirty="0">
                <a:solidFill>
                  <a:srgbClr val="7030A0"/>
                </a:solidFill>
              </a:rPr>
              <a:t>!!</a:t>
            </a:r>
            <a:endParaRPr lang="it-IT" sz="3600" b="1" dirty="0">
              <a:solidFill>
                <a:srgbClr val="004A9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F224FF-1236-FD36-3C3D-C2FC7889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35" y="2138493"/>
            <a:ext cx="3255888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9EB6B-ED9F-49BC-20D0-84144FFE2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DA8EE3-4ECD-D3CC-8D5B-879065939D58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BAE732-651E-4E79-0015-41F869BCDE57}"/>
              </a:ext>
            </a:extLst>
          </p:cNvPr>
          <p:cNvSpPr txBox="1"/>
          <p:nvPr/>
        </p:nvSpPr>
        <p:spPr>
          <a:xfrm>
            <a:off x="239485" y="887134"/>
            <a:ext cx="114082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4A99"/>
                </a:solidFill>
                <a:cs typeface="Arial" panose="020B0604020202020204" pitchFamily="34" charset="0"/>
              </a:rPr>
              <a:t>Anche quest’anno </a:t>
            </a:r>
            <a:r>
              <a:rPr lang="it-IT" sz="2800" b="1" i="0" dirty="0">
                <a:solidFill>
                  <a:srgbClr val="004A99"/>
                </a:solidFill>
                <a:effectLst/>
                <a:cs typeface="Arial" panose="020B0604020202020204" pitchFamily="34" charset="0"/>
              </a:rPr>
              <a:t>l’UNIONE ITALIANA celebra l’8 marzo </a:t>
            </a:r>
          </a:p>
          <a:p>
            <a:pPr algn="ctr"/>
            <a:r>
              <a:rPr lang="it-IT" sz="2800" b="1" i="0" dirty="0">
                <a:solidFill>
                  <a:srgbClr val="004A99"/>
                </a:solidFill>
                <a:effectLst/>
                <a:cs typeface="Arial" panose="020B0604020202020204" pitchFamily="34" charset="0"/>
              </a:rPr>
              <a:t>Giornata Internazionale della Donna </a:t>
            </a:r>
          </a:p>
          <a:p>
            <a:pPr algn="ctr"/>
            <a:r>
              <a:rPr lang="it-IT" sz="2800" b="1" i="0" dirty="0">
                <a:solidFill>
                  <a:srgbClr val="004A99"/>
                </a:solidFill>
                <a:effectLst/>
                <a:cs typeface="Arial" panose="020B0604020202020204" pitchFamily="34" charset="0"/>
              </a:rPr>
              <a:t>e aderisce alla nuov</a:t>
            </a:r>
            <a:r>
              <a:rPr lang="it-IT" sz="2800" b="1" dirty="0">
                <a:solidFill>
                  <a:srgbClr val="004A99"/>
                </a:solidFill>
                <a:cs typeface="Arial" panose="020B0604020202020204" pitchFamily="34" charset="0"/>
              </a:rPr>
              <a:t>a </a:t>
            </a:r>
            <a:r>
              <a:rPr lang="it-IT" sz="2800" b="1" i="0" dirty="0">
                <a:solidFill>
                  <a:srgbClr val="004A99"/>
                </a:solidFill>
                <a:effectLst/>
                <a:cs typeface="Arial" panose="020B0604020202020204" pitchFamily="34" charset="0"/>
              </a:rPr>
              <a:t>Campagna di Federazione </a:t>
            </a:r>
            <a:endParaRPr lang="it-IT" sz="2800" b="1" dirty="0">
              <a:solidFill>
                <a:srgbClr val="004A99"/>
              </a:solidFill>
              <a:cs typeface="Arial" panose="020B0604020202020204" pitchFamily="34" charset="0"/>
            </a:endParaRPr>
          </a:p>
          <a:p>
            <a:pPr algn="ctr"/>
            <a:r>
              <a:rPr lang="it-IT" sz="2800" i="0" dirty="0">
                <a:solidFill>
                  <a:srgbClr val="004A99"/>
                </a:solidFill>
                <a:effectLst/>
                <a:cs typeface="Arial" panose="020B0604020202020204" pitchFamily="34" charset="0"/>
              </a:rPr>
              <a:t>         che attraverso lo slogan</a:t>
            </a:r>
          </a:p>
          <a:p>
            <a:pPr algn="ctr"/>
            <a:r>
              <a:rPr lang="it-IT" sz="2800" i="0" dirty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           </a:t>
            </a:r>
            <a:r>
              <a:rPr lang="it-IT" sz="3200" b="1" dirty="0">
                <a:solidFill>
                  <a:srgbClr val="7030A0"/>
                </a:solidFill>
              </a:rPr>
              <a:t>WHY IT MATTERS? </a:t>
            </a:r>
          </a:p>
          <a:p>
            <a:pPr algn="ctr"/>
            <a:r>
              <a:rPr lang="it-IT" sz="3200" b="1" dirty="0">
                <a:solidFill>
                  <a:srgbClr val="7A2181"/>
                </a:solidFill>
              </a:rPr>
              <a:t>            </a:t>
            </a:r>
            <a:r>
              <a:rPr lang="it-IT" sz="3200" b="1" dirty="0" err="1">
                <a:solidFill>
                  <a:srgbClr val="92D050"/>
                </a:solidFill>
              </a:rPr>
              <a:t>Soroptimists</a:t>
            </a:r>
            <a:r>
              <a:rPr lang="it-IT" sz="3200" b="1" dirty="0">
                <a:solidFill>
                  <a:srgbClr val="92D050"/>
                </a:solidFill>
              </a:rPr>
              <a:t> </a:t>
            </a:r>
            <a:r>
              <a:rPr lang="it-IT" sz="3200" b="1" dirty="0" err="1">
                <a:solidFill>
                  <a:srgbClr val="92D050"/>
                </a:solidFill>
              </a:rPr>
              <a:t>driving</a:t>
            </a:r>
            <a:r>
              <a:rPr lang="it-IT" sz="3200" b="1" dirty="0">
                <a:solidFill>
                  <a:srgbClr val="92D050"/>
                </a:solidFill>
              </a:rPr>
              <a:t> equality</a:t>
            </a:r>
            <a:endParaRPr lang="it-IT" sz="3200" i="0" dirty="0"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it-IT" sz="3200" dirty="0">
                <a:solidFill>
                  <a:schemeClr val="tx2"/>
                </a:solidFill>
                <a:cs typeface="Arial" panose="020B0604020202020204" pitchFamily="34" charset="0"/>
              </a:rPr>
              <a:t>      </a:t>
            </a:r>
            <a:r>
              <a:rPr lang="it-IT" sz="3200" i="0" dirty="0">
                <a:solidFill>
                  <a:srgbClr val="004A99"/>
                </a:solidFill>
                <a:effectLst/>
                <a:cs typeface="Arial" panose="020B0604020202020204" pitchFamily="34" charset="0"/>
              </a:rPr>
              <a:t>propone come</a:t>
            </a:r>
          </a:p>
          <a:p>
            <a:pPr algn="ctr"/>
            <a:r>
              <a:rPr lang="it-IT" sz="3200" i="0" dirty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         </a:t>
            </a:r>
            <a:r>
              <a:rPr lang="it-IT" sz="3200" b="1" i="0" dirty="0"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tema 2025</a:t>
            </a:r>
            <a:r>
              <a:rPr lang="it-IT" sz="3200" b="1" dirty="0">
                <a:solidFill>
                  <a:schemeClr val="tx2"/>
                </a:solidFill>
                <a:cs typeface="Arial" panose="020B0604020202020204" pitchFamily="34" charset="0"/>
              </a:rPr>
              <a:t> l’ </a:t>
            </a:r>
            <a:r>
              <a:rPr lang="it-IT" sz="3600" b="1" i="0" dirty="0"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ISTRUZIONE</a:t>
            </a:r>
          </a:p>
          <a:p>
            <a:pPr algn="ctr"/>
            <a:r>
              <a:rPr lang="it-IT" sz="2800" b="1" dirty="0">
                <a:solidFill>
                  <a:srgbClr val="92D050"/>
                </a:solidFill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it-IT" sz="2800" b="1" dirty="0">
                <a:solidFill>
                  <a:srgbClr val="004A99"/>
                </a:solidFill>
                <a:cs typeface="Arial" panose="020B0604020202020204" pitchFamily="34" charset="0"/>
              </a:rPr>
              <a:t>il</a:t>
            </a: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7030A0"/>
                </a:solidFill>
                <a:cs typeface="Arial" panose="020B0604020202020204" pitchFamily="34" charset="0"/>
              </a:rPr>
              <a:t>potere TRASFORMATIVO che ha l’ISTRUZIONE </a:t>
            </a:r>
          </a:p>
          <a:p>
            <a:pPr algn="ctr"/>
            <a:r>
              <a:rPr lang="it-IT" sz="2400" dirty="0">
                <a:solidFill>
                  <a:srgbClr val="004A99"/>
                </a:solidFill>
                <a:cs typeface="Arial" panose="020B0604020202020204" pitchFamily="34" charset="0"/>
              </a:rPr>
              <a:t>nel cambiamento  e nel raggiungere </a:t>
            </a:r>
            <a:r>
              <a:rPr lang="it-IT" sz="2800" b="1" dirty="0">
                <a:solidFill>
                  <a:srgbClr val="92D050"/>
                </a:solidFill>
                <a:cs typeface="Arial" panose="020B0604020202020204" pitchFamily="34" charset="0"/>
              </a:rPr>
              <a:t>l’UGUAGLIANZA </a:t>
            </a:r>
            <a:r>
              <a:rPr lang="it-IT" sz="3200" b="1" i="0" dirty="0">
                <a:solidFill>
                  <a:srgbClr val="92D050"/>
                </a:solidFill>
                <a:effectLst/>
                <a:cs typeface="Arial" panose="020B0604020202020204" pitchFamily="34" charset="0"/>
              </a:rPr>
              <a:t>DI GENERE </a:t>
            </a:r>
            <a:r>
              <a:rPr lang="it-IT" sz="2000" i="0" dirty="0">
                <a:solidFill>
                  <a:srgbClr val="92D050"/>
                </a:solidFill>
                <a:effectLst/>
                <a:cs typeface="Arial" panose="020B0604020202020204" pitchFamily="34" charset="0"/>
              </a:rPr>
              <a:t> </a:t>
            </a:r>
            <a:endParaRPr lang="it-IT" sz="2400" b="1" i="0" dirty="0">
              <a:solidFill>
                <a:srgbClr val="92D05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C86EDED-4AE0-D068-22BB-B14B5FF21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Immagine che contiene Viso umano, testo, persona, pelle&#10;&#10;Descrizione generata automaticamente">
            <a:extLst>
              <a:ext uri="{FF2B5EF4-FFF2-40B4-BE49-F238E27FC236}">
                <a16:creationId xmlns:a16="http://schemas.microsoft.com/office/drawing/2014/main" id="{BE5F7651-43EE-6BB9-EE12-B6310395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2429400"/>
            <a:ext cx="3358053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894" y="3136106"/>
            <a:ext cx="12008212" cy="742276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004A99"/>
                </a:solidFill>
                <a:latin typeface="+mn-lt"/>
              </a:rPr>
              <a:t>8 MARZO GIORNATA INTERNAZIONALE DELLA DONNA</a:t>
            </a:r>
            <a:br>
              <a:rPr lang="it-IT" sz="3600" b="1" dirty="0">
                <a:solidFill>
                  <a:srgbClr val="004A99"/>
                </a:solidFill>
                <a:latin typeface="+mn-lt"/>
              </a:rPr>
            </a:br>
            <a:r>
              <a:rPr lang="it-IT" sz="3600" b="1" dirty="0">
                <a:solidFill>
                  <a:srgbClr val="004A99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it-IT" sz="3600" b="1" dirty="0">
                <a:solidFill>
                  <a:srgbClr val="7A218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3600" b="1" dirty="0">
                <a:solidFill>
                  <a:srgbClr val="7A218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3600" b="1" dirty="0">
                <a:solidFill>
                  <a:srgbClr val="7030A0"/>
                </a:solidFill>
                <a:latin typeface="+mn-lt"/>
              </a:rPr>
              <a:t>UGUAGLIANZA DI GENERE </a:t>
            </a:r>
            <a:r>
              <a:rPr lang="it-IT" sz="36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attraverso </a:t>
            </a:r>
            <a:r>
              <a:rPr lang="it-IT" sz="3600" b="1" dirty="0">
                <a:solidFill>
                  <a:srgbClr val="7A218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l’ISTRUZIONE</a:t>
            </a:r>
            <a:br>
              <a:rPr lang="it-IT" sz="3100" dirty="0">
                <a:solidFill>
                  <a:schemeClr val="tx2"/>
                </a:solidFill>
                <a:latin typeface="+mn-lt"/>
              </a:rPr>
            </a:br>
            <a:r>
              <a:rPr lang="it-IT" sz="3100" b="1" dirty="0" err="1">
                <a:solidFill>
                  <a:schemeClr val="tx2"/>
                </a:solidFill>
                <a:latin typeface="+mn-lt"/>
              </a:rPr>
              <a:t>Education</a:t>
            </a:r>
            <a:r>
              <a:rPr lang="it-IT" sz="31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3100" b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3100" b="1" dirty="0">
                <a:solidFill>
                  <a:schemeClr val="tx2"/>
                </a:solidFill>
                <a:latin typeface="+mn-lt"/>
              </a:rPr>
              <a:t>  </a:t>
            </a:r>
            <a:r>
              <a:rPr lang="it-IT" sz="3100" b="1" dirty="0" err="1">
                <a:solidFill>
                  <a:schemeClr val="tx2"/>
                </a:solidFill>
                <a:latin typeface="+mn-lt"/>
              </a:rPr>
              <a:t>her</a:t>
            </a:r>
            <a:r>
              <a:rPr lang="it-IT" sz="31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3100" b="1" dirty="0" err="1">
                <a:solidFill>
                  <a:schemeClr val="tx2"/>
                </a:solidFill>
                <a:latin typeface="+mn-lt"/>
              </a:rPr>
              <a:t>greatest</a:t>
            </a:r>
            <a:r>
              <a:rPr lang="it-IT" sz="3100" b="1" dirty="0">
                <a:solidFill>
                  <a:schemeClr val="tx2"/>
                </a:solidFill>
                <a:latin typeface="+mn-lt"/>
              </a:rPr>
              <a:t> power.. </a:t>
            </a:r>
            <a:r>
              <a:rPr lang="it-IT" sz="3100" dirty="0">
                <a:solidFill>
                  <a:schemeClr val="tx2"/>
                </a:solidFill>
                <a:latin typeface="+mn-lt"/>
              </a:rPr>
              <a:t>..</a:t>
            </a:r>
            <a:br>
              <a:rPr lang="it-IT" sz="3100" dirty="0">
                <a:solidFill>
                  <a:schemeClr val="tx2"/>
                </a:solidFill>
                <a:latin typeface="+mn-lt"/>
              </a:rPr>
            </a:br>
            <a:r>
              <a:rPr lang="it-IT" sz="2700" dirty="0">
                <a:solidFill>
                  <a:srgbClr val="004A99"/>
                </a:solidFill>
                <a:latin typeface="+mn-lt"/>
              </a:rPr>
              <a:t>L’Istruzione  è il potere più forte che le bambine  ,le ragazze e le donne di tutto il mondo </a:t>
            </a:r>
            <a:br>
              <a:rPr lang="it-IT" sz="2700" dirty="0">
                <a:solidFill>
                  <a:srgbClr val="004A99"/>
                </a:solidFill>
                <a:latin typeface="+mn-lt"/>
              </a:rPr>
            </a:br>
            <a:r>
              <a:rPr lang="it-IT" sz="2700" dirty="0">
                <a:solidFill>
                  <a:srgbClr val="004A99"/>
                </a:solidFill>
                <a:latin typeface="+mn-lt"/>
              </a:rPr>
              <a:t>hanno a disposizione per il loro empowerment.  Non solo perché l’istruzione è la via d’accesso per conoscere e comprendere i propri diritti, per formarsi ad un lavoro  e uscire dalla povertà e dall’esclusione  sociale, passare a gradi di istruzione sempre più elevati con competenze scientifiche, tecnologiche , finanziarie, economiche e di leadership, ma l’Istruzione  è anche in grado di salvare vite   , l’</a:t>
            </a:r>
            <a:r>
              <a:rPr lang="it-IT" sz="2700" dirty="0" err="1">
                <a:solidFill>
                  <a:srgbClr val="004A99"/>
                </a:solidFill>
                <a:latin typeface="+mn-lt"/>
              </a:rPr>
              <a:t>Education</a:t>
            </a:r>
            <a:r>
              <a:rPr lang="it-IT" sz="2700" dirty="0">
                <a:solidFill>
                  <a:srgbClr val="004A99"/>
                </a:solidFill>
                <a:latin typeface="+mn-lt"/>
              </a:rPr>
              <a:t> in ambito sanitario rende le donne capaci di decidere sulla propria salute sessuale e riproduttiva, riduce la mortalità materna ed  infantile, il matrimonio precoce, le pratiche delle mutilazioni genitali  ma a caduta è anche lo strumento più potente per rompere  spezzare , contrastare la violenza di genere e indirizzare le ragazze alla loro indipendenza e resilienza </a:t>
            </a:r>
            <a:r>
              <a:rPr lang="it-IT" sz="2700" dirty="0">
                <a:solidFill>
                  <a:schemeClr val="tx2"/>
                </a:solidFill>
                <a:latin typeface="+mn-lt"/>
              </a:rPr>
              <a:t>.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5BD07E-05B0-240E-E9F2-BA66D0AFB15D}"/>
              </a:ext>
            </a:extLst>
          </p:cNvPr>
          <p:cNvSpPr txBox="1"/>
          <p:nvPr/>
        </p:nvSpPr>
        <p:spPr>
          <a:xfrm>
            <a:off x="3908362" y="6355569"/>
            <a:ext cx="517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7355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8DC51-6F6C-23FA-3860-AE0691520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1A39C-85A6-C6AA-68DD-9C7F2D01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8345"/>
            <a:ext cx="12008212" cy="742276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004A99"/>
                </a:solidFill>
                <a:latin typeface="+mn-lt"/>
              </a:rPr>
              <a:t>8 MARZO GIORNATA INTERNAZIONALE DELLA DONNA</a:t>
            </a:r>
            <a:br>
              <a:rPr lang="it-IT" sz="3600" b="1" dirty="0">
                <a:solidFill>
                  <a:srgbClr val="004A99"/>
                </a:solidFill>
                <a:latin typeface="+mn-lt"/>
              </a:rPr>
            </a:br>
            <a:r>
              <a:rPr lang="it-IT" sz="3600" b="1" dirty="0">
                <a:solidFill>
                  <a:srgbClr val="004A99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it-IT" sz="3600" b="1" dirty="0">
                <a:solidFill>
                  <a:srgbClr val="004A9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it-IT" sz="3600" b="1" dirty="0">
                <a:solidFill>
                  <a:srgbClr val="7030A0"/>
                </a:solidFill>
                <a:latin typeface="+mn-lt"/>
              </a:rPr>
              <a:t>UGUAGLIANZA DI GENERE </a:t>
            </a:r>
            <a:r>
              <a:rPr lang="it-IT" sz="36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attraverso </a:t>
            </a:r>
            <a:r>
              <a:rPr lang="it-IT" sz="3600" b="1" dirty="0">
                <a:solidFill>
                  <a:srgbClr val="7A218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l’ISTRUZIONE</a:t>
            </a:r>
            <a:br>
              <a:rPr lang="it-IT" sz="4000" b="1" dirty="0">
                <a:solidFill>
                  <a:srgbClr val="7A218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b="1" dirty="0">
                <a:solidFill>
                  <a:srgbClr val="004A99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..la sua </a:t>
            </a:r>
            <a:r>
              <a:rPr lang="it-IT" sz="4000" b="1" dirty="0">
                <a:solidFill>
                  <a:srgbClr val="004A9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istruzione è </a:t>
            </a:r>
            <a:r>
              <a:rPr lang="it-IT" sz="4000" b="1" dirty="0">
                <a:solidFill>
                  <a:srgbClr val="004A99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il nostro futuro </a:t>
            </a:r>
            <a:br>
              <a:rPr lang="it-IT" sz="40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4000" b="1" dirty="0">
                <a:solidFill>
                  <a:srgbClr val="7A2181"/>
                </a:solidFill>
              </a:rPr>
            </a:br>
            <a:br>
              <a:rPr lang="it-IT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5" name="Immagine 4" descr="Immagine che contiene persona, Viso umano, testo, sorriso&#10;&#10;Descrizione generata automaticamente">
            <a:extLst>
              <a:ext uri="{FF2B5EF4-FFF2-40B4-BE49-F238E27FC236}">
                <a16:creationId xmlns:a16="http://schemas.microsoft.com/office/drawing/2014/main" id="{7013A746-7CFA-DC9F-D2B9-D3EDDCD54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06" y="2407380"/>
            <a:ext cx="6237000" cy="324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67A726-8342-73A5-BC2D-FB4F8CCE66AB}"/>
              </a:ext>
            </a:extLst>
          </p:cNvPr>
          <p:cNvSpPr txBox="1"/>
          <p:nvPr/>
        </p:nvSpPr>
        <p:spPr>
          <a:xfrm>
            <a:off x="1888907" y="5665638"/>
            <a:ext cx="80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https://www.unesco.org/en/gender-equality/education/her-education-our-future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618D39-AEF3-CD50-2750-650074E656D7}"/>
              </a:ext>
            </a:extLst>
          </p:cNvPr>
          <p:cNvSpPr txBox="1"/>
          <p:nvPr/>
        </p:nvSpPr>
        <p:spPr>
          <a:xfrm>
            <a:off x="3686041" y="6220691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01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A7628-E0F0-4A59-8E31-B9BF7AF6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AC54A0-EC49-32AB-05AD-637C71A1E795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A9B756-C869-E207-2118-A6EE080E5DE0}"/>
              </a:ext>
            </a:extLst>
          </p:cNvPr>
          <p:cNvSpPr txBox="1"/>
          <p:nvPr/>
        </p:nvSpPr>
        <p:spPr>
          <a:xfrm>
            <a:off x="221876" y="915273"/>
            <a:ext cx="117594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A9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it-IT" sz="3200" b="1" dirty="0">
                <a:solidFill>
                  <a:srgbClr val="004A9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 MARZO GIORNATA INTERNAZIONALE DELLA DONNA</a:t>
            </a:r>
          </a:p>
          <a:p>
            <a:r>
              <a:rPr lang="it-IT" sz="3200" b="1" dirty="0">
                <a:solidFill>
                  <a:srgbClr val="004A9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OBIETTIVO:</a:t>
            </a:r>
            <a:r>
              <a:rPr lang="it-IT" sz="3200" b="1" dirty="0">
                <a:solidFill>
                  <a:srgbClr val="7A218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7030A0"/>
                </a:solidFill>
              </a:rPr>
              <a:t>UGUAGLIANZA DI GENERE </a:t>
            </a:r>
            <a:r>
              <a:rPr lang="it-IT" sz="3200" b="1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attraverso </a:t>
            </a:r>
            <a:r>
              <a:rPr lang="it-IT" sz="3200" b="1" dirty="0">
                <a:solidFill>
                  <a:srgbClr val="7A218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l’ISTRUZIONE</a:t>
            </a:r>
          </a:p>
          <a:p>
            <a:r>
              <a:rPr lang="it-IT" sz="3200" b="1" dirty="0">
                <a:solidFill>
                  <a:srgbClr val="004A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it-IT" sz="2800" b="1" dirty="0">
                <a:solidFill>
                  <a:srgbClr val="004A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diritti umani fondamentali e Agenda 2030 </a:t>
            </a:r>
          </a:p>
          <a:p>
            <a:pPr algn="just"/>
            <a:r>
              <a:rPr lang="it-IT" sz="2800" b="1" dirty="0">
                <a:solidFill>
                  <a:srgbClr val="004A9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it-IT" sz="2800" b="1" dirty="0">
                <a:solidFill>
                  <a:srgbClr val="004A9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ONU :</a:t>
            </a:r>
            <a:r>
              <a:rPr lang="it-IT" sz="2400" b="1" dirty="0">
                <a:solidFill>
                  <a:srgbClr val="7A218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it-IT" sz="24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4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l'uguaglianza di genere è un diritt</a:t>
            </a:r>
            <a:r>
              <a:rPr lang="it-IT" sz="24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sz="24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fondamentale, necessario</a:t>
            </a:r>
          </a:p>
          <a:p>
            <a:pPr algn="just"/>
            <a:r>
              <a:rPr lang="it-IT" sz="24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per un mondo pacifico, prospero e sostenibile” </a:t>
            </a:r>
          </a:p>
          <a:p>
            <a:pPr algn="ctr"/>
            <a:r>
              <a:rPr lang="it-IT" sz="24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«Il diritto all'istruzione è un diritto umano sancito dall'articolo 26 della Dichiarazione Universale ; senza un'istruzione di qualità, inclusiva ed equa, e senza opportunità permanenti per tutti, i Paesi non riusciranno a raggiungere l'uguaglianza di genere ed a spezzare il ciclo di povertà che lascia indietro milioni di bambini, giovani e adulti.</a:t>
            </a:r>
          </a:p>
          <a:p>
            <a:pPr algn="ctr"/>
            <a:endParaRPr lang="it-IT" sz="2400" b="1" dirty="0">
              <a:solidFill>
                <a:srgbClr val="7030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dirty="0">
                <a:solidFill>
                  <a:srgbClr val="004A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AGENDA 2030           </a:t>
            </a:r>
            <a:r>
              <a:rPr lang="it-IT" sz="2400" b="1" dirty="0">
                <a:solidFill>
                  <a:srgbClr val="004A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Obiettivo 5 GENDER EQUALITY </a:t>
            </a:r>
            <a:r>
              <a:rPr lang="it-IT" sz="2400" b="1" dirty="0">
                <a:solidFill>
                  <a:srgbClr val="7A2181"/>
                </a:solidFill>
                <a:cs typeface="Calibri" panose="020F0502020204030204" pitchFamily="34" charset="0"/>
              </a:rPr>
              <a:t>r</a:t>
            </a:r>
            <a:r>
              <a:rPr lang="it-IT" sz="2400" b="1" i="0" dirty="0">
                <a:solidFill>
                  <a:srgbClr val="7A2181"/>
                </a:solidFill>
                <a:effectLst/>
                <a:cs typeface="Calibri" panose="020F0502020204030204" pitchFamily="34" charset="0"/>
              </a:rPr>
              <a:t>aggiungere l’uguaglianza di genere ed emancipare donne e ragazze </a:t>
            </a:r>
            <a:r>
              <a:rPr lang="it-IT" sz="2400" b="1" dirty="0">
                <a:solidFill>
                  <a:srgbClr val="7A2181"/>
                </a:solidFill>
                <a:effectLst/>
                <a:cs typeface="Calibri" panose="020F0502020204030204" pitchFamily="34" charset="0"/>
              </a:rPr>
              <a:t>             </a:t>
            </a:r>
            <a:r>
              <a:rPr lang="it-IT" sz="2400" b="1" dirty="0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Obiettivo 4 QUALITY EDUCATION </a:t>
            </a:r>
            <a:r>
              <a:rPr lang="it-IT" sz="24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istruzione di qualità, inclusiva , equa ed accessibile a tutti.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14EBA380-3BA2-CDC7-6D83-0BDF9DCFEF1B}"/>
              </a:ext>
            </a:extLst>
          </p:cNvPr>
          <p:cNvSpPr/>
          <p:nvPr/>
        </p:nvSpPr>
        <p:spPr>
          <a:xfrm>
            <a:off x="2579894" y="5054394"/>
            <a:ext cx="618565" cy="48463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7E15F8-5A75-B967-0C29-2BE1F33F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30" y="5356302"/>
            <a:ext cx="71329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410FA-940A-43BA-4423-F3EDA37A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CAA618-1A44-B7D9-C332-2F150BCCAAF1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E3F3FE-D652-6165-FC8B-04893858D802}"/>
              </a:ext>
            </a:extLst>
          </p:cNvPr>
          <p:cNvSpPr txBox="1"/>
          <p:nvPr/>
        </p:nvSpPr>
        <p:spPr>
          <a:xfrm>
            <a:off x="402596" y="800640"/>
            <a:ext cx="115546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A9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it-IT" sz="2800" b="1" dirty="0">
                <a:solidFill>
                  <a:srgbClr val="004A9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 MARZO GIORNATA INTERNAZIONALE DELLA DONNA</a:t>
            </a:r>
          </a:p>
          <a:p>
            <a:r>
              <a:rPr lang="it-IT" sz="2800" b="1" dirty="0">
                <a:solidFill>
                  <a:srgbClr val="004A9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UNESCO  e </a:t>
            </a:r>
            <a:r>
              <a:rPr lang="it-IT" sz="2800" b="1" dirty="0">
                <a:solidFill>
                  <a:srgbClr val="004A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2800" b="1" dirty="0">
                <a:solidFill>
                  <a:srgbClr val="004A9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Strategie d’Azione 2019-2025 per </a:t>
            </a:r>
            <a:endParaRPr lang="it-IT" sz="2800" b="1" dirty="0">
              <a:solidFill>
                <a:srgbClr val="004A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dirty="0">
                <a:solidFill>
                  <a:srgbClr val="7030A0"/>
                </a:solidFill>
              </a:rPr>
              <a:t>                   UGUAGLIANZA DI GENERE </a:t>
            </a:r>
            <a:r>
              <a:rPr lang="it-IT" sz="2800" b="1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attraverso </a:t>
            </a:r>
            <a:r>
              <a:rPr lang="it-IT" sz="2800" b="1" dirty="0">
                <a:solidFill>
                  <a:srgbClr val="7A218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l’ISTRUZIONE</a:t>
            </a:r>
          </a:p>
          <a:p>
            <a:endParaRPr lang="it-IT" sz="2800" b="1" dirty="0">
              <a:solidFill>
                <a:srgbClr val="7A218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41BBAC-5BE0-A31E-89AA-A9F74751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083" y="775231"/>
            <a:ext cx="1923205" cy="1332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68A2F7-F431-3D26-2DEF-2C65C4E7653D}"/>
              </a:ext>
            </a:extLst>
          </p:cNvPr>
          <p:cNvSpPr txBox="1"/>
          <p:nvPr/>
        </p:nvSpPr>
        <p:spPr>
          <a:xfrm>
            <a:off x="402596" y="2271708"/>
            <a:ext cx="116386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7030A0"/>
                </a:solidFill>
              </a:rPr>
              <a:t>L'UGUAGLIANZA DI GENERE 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b="1" dirty="0">
                <a:solidFill>
                  <a:srgbClr val="004A99"/>
                </a:solidFill>
              </a:rPr>
              <a:t>priorità globale per l'UNESCO  ,</a:t>
            </a:r>
            <a:r>
              <a:rPr lang="it-IT" sz="2400" dirty="0">
                <a:solidFill>
                  <a:srgbClr val="004A99"/>
                </a:solidFill>
              </a:rPr>
              <a:t> l’ Agenzia ONU che guida l’ </a:t>
            </a:r>
            <a:r>
              <a:rPr lang="it-IT" sz="2400" b="1" dirty="0">
                <a:solidFill>
                  <a:srgbClr val="004A99"/>
                </a:solidFill>
              </a:rPr>
              <a:t>Agenda </a:t>
            </a:r>
            <a:r>
              <a:rPr lang="it-IT" sz="2400" b="1" dirty="0" err="1">
                <a:solidFill>
                  <a:srgbClr val="004A99"/>
                </a:solidFill>
              </a:rPr>
              <a:t>Education</a:t>
            </a:r>
            <a:r>
              <a:rPr lang="it-IT" sz="2400" b="1" dirty="0">
                <a:solidFill>
                  <a:srgbClr val="004A99"/>
                </a:solidFill>
              </a:rPr>
              <a:t> 2030 </a:t>
            </a:r>
            <a:r>
              <a:rPr lang="it-IT" sz="2400" dirty="0">
                <a:solidFill>
                  <a:srgbClr val="004A99"/>
                </a:solidFill>
              </a:rPr>
              <a:t>e che con la  </a:t>
            </a:r>
            <a:r>
              <a:rPr lang="it-IT" sz="2400" b="1" dirty="0">
                <a:solidFill>
                  <a:srgbClr val="004A99"/>
                </a:solidFill>
              </a:rPr>
              <a:t>Strategia per l'uguaglianza  </a:t>
            </a:r>
            <a:r>
              <a:rPr lang="it-IT" sz="2400" b="1" i="1" dirty="0">
                <a:solidFill>
                  <a:srgbClr val="004A99"/>
                </a:solidFill>
              </a:rPr>
              <a:t>di genere nell'istruzione e attraverso l'istruzione (2019-2025) </a:t>
            </a:r>
            <a:r>
              <a:rPr lang="it-IT" sz="2400" dirty="0">
                <a:solidFill>
                  <a:srgbClr val="004A99"/>
                </a:solidFill>
              </a:rPr>
              <a:t>e il </a:t>
            </a:r>
            <a:r>
              <a:rPr lang="it-IT" sz="2400" b="1" i="1" dirty="0">
                <a:solidFill>
                  <a:srgbClr val="004A99"/>
                </a:solidFill>
              </a:rPr>
              <a:t>Piano d'azione per l'uguaglianza di genere </a:t>
            </a:r>
            <a:r>
              <a:rPr lang="it-IT" sz="2400" dirty="0">
                <a:solidFill>
                  <a:srgbClr val="004A99"/>
                </a:solidFill>
              </a:rPr>
              <a:t>lavora per </a:t>
            </a:r>
            <a:r>
              <a:rPr lang="it-IT" sz="2400" b="1" dirty="0">
                <a:solidFill>
                  <a:srgbClr val="004A99"/>
                </a:solidFill>
              </a:rPr>
              <a:t>"assicurare che ragazze e ragazzi, donne e uomini non solo ottengano l'accesso all’ISTRUZIONE e  completino i cicli educativi, ma che ricevano un’ </a:t>
            </a:r>
            <a:r>
              <a:rPr lang="it-IT" sz="2400" b="1" dirty="0">
                <a:solidFill>
                  <a:srgbClr val="7030A0"/>
                </a:solidFill>
              </a:rPr>
              <a:t>ISTRUZIONE EQUA E DI GENERE </a:t>
            </a:r>
            <a:r>
              <a:rPr lang="it-IT" sz="2400" dirty="0">
                <a:solidFill>
                  <a:srgbClr val="004A99"/>
                </a:solidFill>
              </a:rPr>
              <a:t>indispensabile per </a:t>
            </a:r>
            <a:r>
              <a:rPr lang="it-IT" sz="2400" b="1" dirty="0">
                <a:solidFill>
                  <a:srgbClr val="004A99"/>
                </a:solidFill>
              </a:rPr>
              <a:t>porre fine a norme, stereotipi </a:t>
            </a:r>
            <a:r>
              <a:rPr lang="it-IT" sz="2400" dirty="0">
                <a:solidFill>
                  <a:srgbClr val="004A99"/>
                </a:solidFill>
              </a:rPr>
              <a:t>,atteggiamenti </a:t>
            </a:r>
            <a:r>
              <a:rPr lang="it-IT" sz="2400" b="1" dirty="0">
                <a:solidFill>
                  <a:srgbClr val="004A99"/>
                </a:solidFill>
              </a:rPr>
              <a:t>dannosi alla  popolazione femminile   </a:t>
            </a:r>
            <a:r>
              <a:rPr lang="it-IT" sz="2400" dirty="0">
                <a:solidFill>
                  <a:srgbClr val="004A99"/>
                </a:solidFill>
              </a:rPr>
              <a:t>e incidere sulle istituzioni per realizzare società eque e inclusive »</a:t>
            </a:r>
          </a:p>
          <a:p>
            <a:pPr algn="ctr"/>
            <a:r>
              <a:rPr lang="it-IT" sz="2400" b="1" dirty="0">
                <a:solidFill>
                  <a:srgbClr val="004A99"/>
                </a:solidFill>
              </a:rPr>
              <a:t>250 milioni di bambini e giovani sono fuori dalla scuola,  122 milioni sono ragazze </a:t>
            </a:r>
          </a:p>
          <a:p>
            <a:pPr algn="ctr"/>
            <a:r>
              <a:rPr lang="it-IT" sz="2400" b="1" dirty="0">
                <a:solidFill>
                  <a:srgbClr val="004A99"/>
                </a:solidFill>
              </a:rPr>
              <a:t>oltre 500 milioni le  donne  prive di competenze di alfabetizzazione</a:t>
            </a:r>
          </a:p>
          <a:p>
            <a:pPr algn="ctr"/>
            <a:r>
              <a:rPr lang="it-IT" sz="2000" dirty="0">
                <a:solidFill>
                  <a:srgbClr val="3333FF"/>
                </a:solidFill>
                <a:hlinkClick r:id="rId4"/>
              </a:rPr>
              <a:t>https://www.unesco.org/en/gender-equality/</a:t>
            </a:r>
            <a:r>
              <a:rPr lang="it-IT" sz="2000" dirty="0" err="1">
                <a:solidFill>
                  <a:srgbClr val="3333FF"/>
                </a:solidFill>
                <a:hlinkClick r:id="rId4"/>
              </a:rPr>
              <a:t>education</a:t>
            </a:r>
            <a:r>
              <a:rPr lang="it-IT" sz="2000" dirty="0">
                <a:solidFill>
                  <a:srgbClr val="3333FF"/>
                </a:solidFill>
                <a:hlinkClick r:id="rId4"/>
              </a:rPr>
              <a:t>/</a:t>
            </a:r>
            <a:r>
              <a:rPr lang="it-IT" sz="2000" dirty="0" err="1">
                <a:solidFill>
                  <a:srgbClr val="3333FF"/>
                </a:solidFill>
                <a:hlinkClick r:id="rId4"/>
              </a:rPr>
              <a:t>need</a:t>
            </a:r>
            <a:r>
              <a:rPr lang="it-IT" sz="2000" dirty="0">
                <a:solidFill>
                  <a:srgbClr val="3333FF"/>
                </a:solidFill>
                <a:hlinkClick r:id="rId4"/>
              </a:rPr>
              <a:t>-know</a:t>
            </a:r>
            <a:r>
              <a:rPr lang="it-IT" sz="2400" dirty="0">
                <a:solidFill>
                  <a:srgbClr val="3333FF"/>
                </a:solidFill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59C1A5-9209-3EA8-F936-9B7C40ECD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28" y="4817875"/>
            <a:ext cx="520162" cy="432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BC40B0F-1066-2DAD-E27B-2D33C9A88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702" y="5264070"/>
            <a:ext cx="52430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91CD-ADDD-1613-9D08-B763C6BF0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E210CC-6687-03D0-6E63-7646B263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06" y="662737"/>
            <a:ext cx="11318943" cy="742276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4A99"/>
                </a:solidFill>
                <a:latin typeface="+mn-lt"/>
              </a:rPr>
              <a:t>EDUCATION  e SOROPTIMIST INTERNATIONAL</a:t>
            </a:r>
            <a:endParaRPr lang="it-IT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AAF4BA-CB22-B781-B5CA-E04894FD528F}"/>
              </a:ext>
            </a:extLst>
          </p:cNvPr>
          <p:cNvSpPr txBox="1"/>
          <p:nvPr/>
        </p:nvSpPr>
        <p:spPr>
          <a:xfrm>
            <a:off x="3532504" y="6433715"/>
            <a:ext cx="49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endParaRPr lang="it-IT" sz="1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9C68D7-FA9C-A396-C3A6-555F9F7D0DB5}"/>
              </a:ext>
            </a:extLst>
          </p:cNvPr>
          <p:cNvSpPr txBox="1"/>
          <p:nvPr/>
        </p:nvSpPr>
        <p:spPr>
          <a:xfrm>
            <a:off x="627851" y="1240749"/>
            <a:ext cx="11240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EDUCATION = istruzione</a:t>
            </a:r>
            <a:r>
              <a:rPr lang="it-IT" sz="24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, formazione </a:t>
            </a:r>
            <a:r>
              <a:rPr lang="it-IT" sz="2400" b="1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pietra miliare della nostra Mission  </a:t>
            </a:r>
            <a:r>
              <a:rPr lang="it-IT" sz="24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da 100 anni </a:t>
            </a:r>
          </a:p>
          <a:p>
            <a:r>
              <a:rPr lang="it-IT" sz="2400" dirty="0">
                <a:solidFill>
                  <a:srgbClr val="004A99"/>
                </a:solidFill>
                <a:ea typeface="Aptos" panose="020B0004020202020204" pitchFamily="34" charset="0"/>
                <a:cs typeface="Arial" panose="020B0604020202020204" pitchFamily="34" charset="0"/>
              </a:rPr>
              <a:t>    </a:t>
            </a:r>
            <a:r>
              <a:rPr lang="it-IT" sz="24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  </a:t>
            </a:r>
            <a:r>
              <a:rPr lang="it-IT" sz="2400" b="1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primo dei nostri 5 focus Area </a:t>
            </a:r>
            <a:r>
              <a:rPr lang="it-IT" sz="2400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it-IT" sz="2400" b="1" dirty="0">
                <a:solidFill>
                  <a:srgbClr val="004A99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obiettivi d’azione e di ADVOCACY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  <a:cs typeface="Arial" panose="020B0604020202020204" pitchFamily="34" charset="0"/>
              </a:rPr>
              <a:t>2025: tema «Lifelong Learning</a:t>
            </a:r>
            <a:r>
              <a:rPr lang="it-IT" sz="2400" dirty="0">
                <a:solidFill>
                  <a:srgbClr val="004A99"/>
                </a:solidFill>
                <a:cs typeface="Arial" panose="020B0604020202020204" pitchFamily="34" charset="0"/>
              </a:rPr>
              <a:t>» accesso all’istruzione permanente</a:t>
            </a:r>
          </a:p>
          <a:p>
            <a:r>
              <a:rPr lang="it-IT" sz="2000" dirty="0">
                <a:solidFill>
                  <a:schemeClr val="tx2"/>
                </a:solidFill>
                <a:cs typeface="Arial" panose="020B0604020202020204" pitchFamily="34" charset="0"/>
              </a:rPr>
              <a:t>       </a:t>
            </a:r>
            <a:r>
              <a:rPr lang="it-IT" sz="2000" dirty="0">
                <a:solidFill>
                  <a:srgbClr val="3333FF"/>
                </a:solidFill>
                <a:cs typeface="Arial" panose="020B0604020202020204" pitchFamily="34" charset="0"/>
              </a:rPr>
              <a:t>https://www.soroptimistinternational.org/international-day-of-education-2025/</a:t>
            </a:r>
            <a:endParaRPr lang="it-IT" sz="2400" dirty="0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  <a:cs typeface="Arial" panose="020B0604020202020204" pitchFamily="34" charset="0"/>
              </a:rPr>
              <a:t>2025: due nuovi Positions Papers </a:t>
            </a:r>
            <a:r>
              <a:rPr lang="it-IT" sz="2400" dirty="0">
                <a:solidFill>
                  <a:srgbClr val="004A99"/>
                </a:solidFill>
                <a:cs typeface="Arial" panose="020B0604020202020204" pitchFamily="34" charset="0"/>
              </a:rPr>
              <a:t>«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Access to Education and Training</a:t>
            </a:r>
            <a:r>
              <a:rPr lang="en-US" sz="2400" dirty="0">
                <a:solidFill>
                  <a:srgbClr val="004A99"/>
                </a:solidFill>
                <a:cs typeface="Arial" panose="020B0604020202020204" pitchFamily="34" charset="0"/>
              </a:rPr>
              <a:t>” e “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Access to Life Long Learning/Continuing Education</a:t>
            </a:r>
            <a:r>
              <a:rPr lang="en-US" sz="2800" b="1" dirty="0">
                <a:solidFill>
                  <a:srgbClr val="004A99"/>
                </a:solidFill>
                <a:cs typeface="Arial" panose="020B0604020202020204" pitchFamily="34" charset="0"/>
              </a:rPr>
              <a:t>” </a:t>
            </a:r>
            <a:r>
              <a:rPr lang="en-US" sz="2800" dirty="0">
                <a:solidFill>
                  <a:srgbClr val="004A99"/>
                </a:solidFill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en-US" sz="2000" dirty="0">
                <a:solidFill>
                  <a:srgbClr val="3333FF"/>
                </a:solidFill>
                <a:cs typeface="Arial" panose="020B0604020202020204" pitchFamily="34" charset="0"/>
              </a:rPr>
              <a:t>https://www.soroptimist.it/it/globalvoice/advocacy-giornate-internazionali-51248/</a:t>
            </a:r>
            <a:endParaRPr lang="en-US" dirty="0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migliaia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Progetti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dedicati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 da SI ,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dalle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Federazioni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,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dalle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Unioni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, </a:t>
            </a:r>
            <a:r>
              <a:rPr lang="en-US" sz="2400" b="1" dirty="0" err="1">
                <a:solidFill>
                  <a:srgbClr val="004A99"/>
                </a:solidFill>
                <a:cs typeface="Arial" panose="020B0604020202020204" pitchFamily="34" charset="0"/>
              </a:rPr>
              <a:t>dai</a:t>
            </a:r>
            <a:r>
              <a:rPr lang="en-US" sz="2400" b="1" dirty="0">
                <a:solidFill>
                  <a:srgbClr val="004A99"/>
                </a:solidFill>
                <a:cs typeface="Arial" panose="020B0604020202020204" pitchFamily="34" charset="0"/>
              </a:rPr>
              <a:t> Club</a:t>
            </a:r>
            <a:endParaRPr lang="it-IT" sz="2400" b="1" dirty="0">
              <a:solidFill>
                <a:srgbClr val="004A9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B8F623-3E13-6E1E-6013-95054149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81" y="4259959"/>
            <a:ext cx="2422251" cy="2145978"/>
          </a:xfrm>
          <a:prstGeom prst="rect">
            <a:avLst/>
          </a:prstGeom>
        </p:spPr>
      </p:pic>
      <p:pic>
        <p:nvPicPr>
          <p:cNvPr id="6" name="Immagine 5" descr="Immagine che contiene testo, cerchio, logo, giallo&#10;&#10;Descrizione generata automaticamente">
            <a:extLst>
              <a:ext uri="{FF2B5EF4-FFF2-40B4-BE49-F238E27FC236}">
                <a16:creationId xmlns:a16="http://schemas.microsoft.com/office/drawing/2014/main" id="{2157CD92-D03E-81B7-A891-1A76CA1918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19" t="-1581" r="18677" b="1581"/>
          <a:stretch/>
        </p:blipFill>
        <p:spPr>
          <a:xfrm>
            <a:off x="3294701" y="4232181"/>
            <a:ext cx="260997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3B56-8316-6DD2-B325-6441A91D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2561F9-798D-9983-19D5-7EDDF8749C46}"/>
              </a:ext>
            </a:extLst>
          </p:cNvPr>
          <p:cNvSpPr txBox="1"/>
          <p:nvPr/>
        </p:nvSpPr>
        <p:spPr>
          <a:xfrm>
            <a:off x="253809" y="2243204"/>
            <a:ext cx="1153323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2800" dirty="0">
              <a:solidFill>
                <a:srgbClr val="004A99"/>
              </a:solidFill>
              <a:latin typeface="AkkuratLLWeb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i="0" dirty="0">
                <a:solidFill>
                  <a:srgbClr val="004A99"/>
                </a:solidFill>
                <a:effectLst/>
              </a:rPr>
              <a:t>L’Islanda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 con il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93,5 % di divario di genere colmato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, rimane il </a:t>
            </a:r>
            <a:r>
              <a:rPr lang="it-IT" sz="2400" b="1" i="0" dirty="0">
                <a:solidFill>
                  <a:srgbClr val="004A99"/>
                </a:solidFill>
                <a:effectLst/>
              </a:rPr>
              <a:t>paese con la maggiore parità di genere</a:t>
            </a:r>
            <a:r>
              <a:rPr lang="it-IT" sz="2400" b="0" i="0" dirty="0">
                <a:solidFill>
                  <a:srgbClr val="004A99"/>
                </a:solidFill>
                <a:effectLst/>
              </a:rPr>
              <a:t>, seguono Norvegia, Finlandia, Nuova Zelanda e Svezia</a:t>
            </a:r>
            <a:r>
              <a:rPr lang="it-IT" sz="2400" dirty="0">
                <a:solidFill>
                  <a:srgbClr val="004A99"/>
                </a:solidFill>
              </a:rPr>
              <a:t>. Tra i primi dieci anche  Germania, Irlanda e Spagna .Ultimi Afghanistan, Sudan e Yemen.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</a:rPr>
              <a:t>L’Europa</a:t>
            </a:r>
            <a:r>
              <a:rPr lang="it-IT" sz="2400" dirty="0">
                <a:solidFill>
                  <a:srgbClr val="004A99"/>
                </a:solidFill>
              </a:rPr>
              <a:t> si conferma la </a:t>
            </a:r>
            <a:r>
              <a:rPr lang="it-IT" sz="2400" b="1" dirty="0">
                <a:solidFill>
                  <a:srgbClr val="004A99"/>
                </a:solidFill>
              </a:rPr>
              <a:t>zona più avanzata del globo </a:t>
            </a:r>
            <a:r>
              <a:rPr lang="it-IT" sz="2400" dirty="0">
                <a:solidFill>
                  <a:srgbClr val="004A99"/>
                </a:solidFill>
              </a:rPr>
              <a:t>in termini di riduzione del divario di genere, superando anche il  Nord America ;ma colma il </a:t>
            </a:r>
            <a:r>
              <a:rPr lang="it-IT" sz="2400" b="1" dirty="0">
                <a:solidFill>
                  <a:srgbClr val="004A99"/>
                </a:solidFill>
              </a:rPr>
              <a:t>divario di genere solo per il 75%</a:t>
            </a:r>
            <a:endParaRPr lang="it-IT" sz="2400" dirty="0">
              <a:solidFill>
                <a:srgbClr val="004A99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4A99"/>
                </a:solidFill>
              </a:rPr>
              <a:t>L’Italia precipita al  87 °posto </a:t>
            </a:r>
            <a:r>
              <a:rPr lang="it-IT" sz="2400" dirty="0">
                <a:solidFill>
                  <a:srgbClr val="004A99"/>
                </a:solidFill>
              </a:rPr>
              <a:t>..peggiora non solo rispetto al 2023 (79°) ma  soprattutto perde 24 posizioni in due anni( 63° nel 2022). Meglio di noi paesi africani come  Etiopia,  Kenya, Uganda e  tra gli Europei anche la  Georgia. </a:t>
            </a:r>
            <a:r>
              <a:rPr lang="it-IT" sz="2400" b="1" dirty="0">
                <a:solidFill>
                  <a:srgbClr val="004A99"/>
                </a:solidFill>
              </a:rPr>
              <a:t>Divario di genere  al 70,3%</a:t>
            </a:r>
            <a:endParaRPr lang="it-IT" sz="2400" b="1" dirty="0">
              <a:solidFill>
                <a:srgbClr val="3333FF"/>
              </a:solidFill>
            </a:endParaRPr>
          </a:p>
          <a:p>
            <a:pPr algn="just"/>
            <a:r>
              <a:rPr lang="it-IT" sz="2400" dirty="0">
                <a:solidFill>
                  <a:srgbClr val="3333FF"/>
                </a:solidFill>
              </a:rPr>
              <a:t>                                      </a:t>
            </a:r>
            <a:r>
              <a:rPr lang="it-IT" sz="2000" dirty="0">
                <a:solidFill>
                  <a:srgbClr val="3333FF"/>
                </a:solidFill>
              </a:rPr>
              <a:t>https://www3.weforum.org/docs/WEF_GGGR_2024.pd</a:t>
            </a:r>
            <a:endParaRPr lang="it-IT" sz="2400" dirty="0">
              <a:solidFill>
                <a:srgbClr val="3333F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7CCDD4-78ED-3787-89E0-D57E316927E8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3E1B92-6C00-40AF-8C9C-507E86298807}"/>
              </a:ext>
            </a:extLst>
          </p:cNvPr>
          <p:cNvSpPr txBox="1"/>
          <p:nvPr/>
        </p:nvSpPr>
        <p:spPr>
          <a:xfrm>
            <a:off x="1407168" y="938655"/>
            <a:ext cx="9733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dirty="0">
                <a:solidFill>
                  <a:srgbClr val="004A99"/>
                </a:solidFill>
                <a:effectLst/>
                <a:latin typeface="AkkuratLLWeb"/>
              </a:rPr>
              <a:t>                                  </a:t>
            </a:r>
            <a:r>
              <a:rPr lang="it-IT" sz="3200" b="1" dirty="0">
                <a:solidFill>
                  <a:srgbClr val="004A99"/>
                </a:solidFill>
              </a:rPr>
              <a:t>GLOBAL GENDER GAP REPORT 2024                                                                </a:t>
            </a:r>
          </a:p>
          <a:p>
            <a:pPr algn="l"/>
            <a:r>
              <a:rPr lang="it-IT" sz="3200" b="1" dirty="0">
                <a:solidFill>
                  <a:srgbClr val="004A99"/>
                </a:solidFill>
              </a:rPr>
              <a:t>                                  Uguaglianza di genere in stallo :    </a:t>
            </a:r>
          </a:p>
          <a:p>
            <a:pPr algn="l"/>
            <a:r>
              <a:rPr lang="it-IT" sz="3200" b="1" dirty="0">
                <a:solidFill>
                  <a:srgbClr val="004A99"/>
                </a:solidFill>
              </a:rPr>
              <a:t>                                  </a:t>
            </a:r>
            <a:r>
              <a:rPr lang="it-IT" sz="2800" b="1" dirty="0">
                <a:solidFill>
                  <a:srgbClr val="004A99"/>
                </a:solidFill>
              </a:rPr>
              <a:t>ancora</a:t>
            </a:r>
            <a:r>
              <a:rPr lang="it-IT" sz="2800" b="1" i="0" dirty="0">
                <a:solidFill>
                  <a:srgbClr val="004A99"/>
                </a:solidFill>
                <a:effectLst/>
              </a:rPr>
              <a:t> 134 anni per colmare il divario!!!</a:t>
            </a:r>
            <a:r>
              <a:rPr lang="it-IT" sz="2800" b="1" dirty="0">
                <a:solidFill>
                  <a:srgbClr val="004A99"/>
                </a:solidFill>
              </a:rPr>
              <a:t> </a:t>
            </a:r>
          </a:p>
        </p:txBody>
      </p:sp>
      <p:pic>
        <p:nvPicPr>
          <p:cNvPr id="7" name="Immagine 6" descr="Immagine che contiene testo, schermata, Carattere, biglietto da visita&#10;&#10;Descrizione generata automaticamente">
            <a:extLst>
              <a:ext uri="{FF2B5EF4-FFF2-40B4-BE49-F238E27FC236}">
                <a16:creationId xmlns:a16="http://schemas.microsoft.com/office/drawing/2014/main" id="{724D7967-53A0-24AC-473A-B864F2E3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78" y="899987"/>
            <a:ext cx="2700000" cy="16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3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B6B2-6485-F65F-2DBC-62C0E72A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B57765-E277-E978-6753-534C9C72BE02}"/>
              </a:ext>
            </a:extLst>
          </p:cNvPr>
          <p:cNvSpPr txBox="1"/>
          <p:nvPr/>
        </p:nvSpPr>
        <p:spPr>
          <a:xfrm>
            <a:off x="3927764" y="6211669"/>
            <a:ext cx="717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Paola Pizzaferri Union Advocacy Coordinator</a:t>
            </a:r>
            <a:b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32440B7-AEC0-83E7-80C0-DAF3F584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03" y="807321"/>
            <a:ext cx="4566608" cy="4572000"/>
          </a:xfrm>
          <a:prstGeom prst="rect">
            <a:avLst/>
          </a:prstGeom>
        </p:spPr>
      </p:pic>
      <p:pic>
        <p:nvPicPr>
          <p:cNvPr id="11" name="Immagine 10" descr="Immagine che contiene testo, poster, Carattere, schermata&#10;&#10;Descrizione generata automaticamente">
            <a:extLst>
              <a:ext uri="{FF2B5EF4-FFF2-40B4-BE49-F238E27FC236}">
                <a16:creationId xmlns:a16="http://schemas.microsoft.com/office/drawing/2014/main" id="{FA6E9354-9C3C-FF12-F7DC-4565F027A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72" y="1071109"/>
            <a:ext cx="3052800" cy="3816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0E9F43-AD0C-B203-B91F-E24DC7ED3E89}"/>
              </a:ext>
            </a:extLst>
          </p:cNvPr>
          <p:cNvSpPr txBox="1"/>
          <p:nvPr/>
        </p:nvSpPr>
        <p:spPr>
          <a:xfrm>
            <a:off x="928255" y="5379321"/>
            <a:ext cx="10827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FF"/>
                </a:solidFill>
              </a:rPr>
              <a:t>https://widgets.weforum.org/GGGR/edition-24-ranking/pdf/2024/gggr_index_2024_067_ITA.pdf</a:t>
            </a:r>
          </a:p>
        </p:txBody>
      </p:sp>
    </p:spTree>
    <p:extLst>
      <p:ext uri="{BB962C8B-B14F-4D97-AF65-F5344CB8AC3E}">
        <p14:creationId xmlns:p14="http://schemas.microsoft.com/office/powerpoint/2010/main" val="3665601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Microsoft Office PowerPoint</Application>
  <PresentationFormat>Widescreen</PresentationFormat>
  <Paragraphs>143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AkkuratLLWeb</vt:lpstr>
      <vt:lpstr>Aptos</vt:lpstr>
      <vt:lpstr>Arial</vt:lpstr>
      <vt:lpstr>Calibri</vt:lpstr>
      <vt:lpstr>Wingdings</vt:lpstr>
      <vt:lpstr>Tema di Office</vt:lpstr>
      <vt:lpstr>                       </vt:lpstr>
      <vt:lpstr>Presentazione standard di PowerPoint</vt:lpstr>
      <vt:lpstr>8 MARZO GIORNATA INTERNAZIONALE DELLA DONNA OBIETTIVO :  UGUAGLIANZA DI GENERE attraverso  l’ISTRUZIONE Education is  her greatest power.. .. L’Istruzione  è il potere più forte che le bambine  ,le ragazze e le donne di tutto il mondo  hanno a disposizione per il loro empowerment.  Non solo perché l’istruzione è la via d’accesso per conoscere e comprendere i propri diritti, per formarsi ad un lavoro  e uscire dalla povertà e dall’esclusione  sociale, passare a gradi di istruzione sempre più elevati con competenze scientifiche, tecnologiche , finanziarie, economiche e di leadership, ma l’Istruzione  è anche in grado di salvare vite   , l’Education in ambito sanitario rende le donne capaci di decidere sulla propria salute sessuale e riproduttiva, riduce la mortalità materna ed  infantile, il matrimonio precoce, le pratiche delle mutilazioni genitali  ma a caduta è anche lo strumento più potente per rompere  spezzare , contrastare la violenza di genere e indirizzare le ragazze alla loro indipendenza e resilienza .  </vt:lpstr>
      <vt:lpstr>8 MARZO GIORNATA INTERNAZIONALE DELLA DONNA OBIETTIVO:  UGUAGLIANZA DI GENERE attraverso  l’ISTRUZIONE ..la sua istruzione è il nostro futuro    </vt:lpstr>
      <vt:lpstr>Presentazione standard di PowerPoint</vt:lpstr>
      <vt:lpstr>Presentazione standard di PowerPoint</vt:lpstr>
      <vt:lpstr>EDUCATION  e SOROPTIMIST INTERNATIONAL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Soroptimist International d’Italia</dc:title>
  <dc:creator>Carla</dc:creator>
  <cp:lastModifiedBy>Paola Pizzaferri</cp:lastModifiedBy>
  <cp:revision>45</cp:revision>
  <dcterms:created xsi:type="dcterms:W3CDTF">2021-07-27T15:31:35Z</dcterms:created>
  <dcterms:modified xsi:type="dcterms:W3CDTF">2025-03-05T17:27:40Z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da11e7-ad83-4459-98c6-12a88e2eac78_Enabled">
    <vt:lpwstr>true</vt:lpwstr>
  </property>
  <property fmtid="{D5CDD505-2E9C-101B-9397-08002B2CF9AE}" pid="3" name="MSIP_Label_17da11e7-ad83-4459-98c6-12a88e2eac78_SetDate">
    <vt:lpwstr>2023-12-26T17:07:26Z</vt:lpwstr>
  </property>
  <property fmtid="{D5CDD505-2E9C-101B-9397-08002B2CF9AE}" pid="4" name="MSIP_Label_17da11e7-ad83-4459-98c6-12a88e2eac78_Method">
    <vt:lpwstr>Privileged</vt:lpwstr>
  </property>
  <property fmtid="{D5CDD505-2E9C-101B-9397-08002B2CF9AE}" pid="5" name="MSIP_Label_17da11e7-ad83-4459-98c6-12a88e2eac78_Name">
    <vt:lpwstr>17da11e7-ad83-4459-98c6-12a88e2eac78</vt:lpwstr>
  </property>
  <property fmtid="{D5CDD505-2E9C-101B-9397-08002B2CF9AE}" pid="6" name="MSIP_Label_17da11e7-ad83-4459-98c6-12a88e2eac78_SiteId">
    <vt:lpwstr>68283f3b-8487-4c86-adb3-a5228f18b893</vt:lpwstr>
  </property>
  <property fmtid="{D5CDD505-2E9C-101B-9397-08002B2CF9AE}" pid="7" name="MSIP_Label_17da11e7-ad83-4459-98c6-12a88e2eac78_ActionId">
    <vt:lpwstr>4d27d01a-eb25-4ce2-8eab-4649ec6fff2e</vt:lpwstr>
  </property>
  <property fmtid="{D5CDD505-2E9C-101B-9397-08002B2CF9AE}" pid="8" name="MSIP_Label_17da11e7-ad83-4459-98c6-12a88e2eac78_ContentBits">
    <vt:lpwstr>0</vt:lpwstr>
  </property>
</Properties>
</file>