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7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  <Override PartName="/ppt/media/image7.png" ContentType="image/png"/>
  <Override PartName="/ppt/media/image6.png" ContentType="image/png"/>
  <Override PartName="/ppt/media/image8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0693400" cy="7556500"/>
  <p:notesSz cx="10018712" cy="688816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Fai clic per spostare la diapositiva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2000" spc="-1" strike="noStrike">
                <a:latin typeface="Arial"/>
              </a:rPr>
              <a:t>Fai clic per modificare il formato delle note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1400" spc="-1" strike="noStrike">
                <a:latin typeface="Times New Roman"/>
              </a:rPr>
              <a:t>&lt;intestazione&gt;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it-IT" sz="1400" spc="-1" strike="noStrike">
                <a:latin typeface="Times New Roman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2D279C9-0360-40B9-8FAC-982DB42BE0ED}" type="slidenum">
              <a:rPr b="0" lang="it-IT" sz="1400" spc="-1" strike="noStrike">
                <a:latin typeface="Times New Roman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sldImg"/>
          </p:nvPr>
        </p:nvSpPr>
        <p:spPr>
          <a:xfrm>
            <a:off x="3181320" y="515880"/>
            <a:ext cx="3655800" cy="2584080"/>
          </a:xfrm>
          <a:prstGeom prst="rect">
            <a:avLst/>
          </a:prstGeom>
        </p:spPr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1002600" y="3272040"/>
            <a:ext cx="8013600" cy="3099240"/>
          </a:xfrm>
          <a:prstGeom prst="rect">
            <a:avLst/>
          </a:prstGeom>
        </p:spPr>
        <p:txBody>
          <a:bodyPr lIns="84600" rIns="84600" tIns="42480" bIns="42480">
            <a:noAutofit/>
          </a:bodyPr>
          <a:p>
            <a:endParaRPr b="0" lang="it-IT" sz="2000" spc="-1" strike="noStrike">
              <a:latin typeface="Arial"/>
            </a:endParaRPr>
          </a:p>
        </p:txBody>
      </p:sp>
      <p:sp>
        <p:nvSpPr>
          <p:cNvPr id="243" name="TextShape 3"/>
          <p:cNvSpPr txBox="1"/>
          <p:nvPr/>
        </p:nvSpPr>
        <p:spPr>
          <a:xfrm>
            <a:off x="5675760" y="6542280"/>
            <a:ext cx="4339800" cy="344160"/>
          </a:xfrm>
          <a:prstGeom prst="rect">
            <a:avLst/>
          </a:prstGeom>
          <a:noFill/>
          <a:ln>
            <a:noFill/>
          </a:ln>
        </p:spPr>
        <p:txBody>
          <a:bodyPr lIns="84600" rIns="84600" tIns="42480" bIns="42480" anchor="b">
            <a:noAutofit/>
          </a:bodyPr>
          <a:p>
            <a:pPr algn="r">
              <a:lnSpc>
                <a:spcPct val="100000"/>
              </a:lnSpc>
            </a:pPr>
            <a:fld id="{4FE60579-0F04-40BA-B0EB-420BE977ACFA}" type="slidenum">
              <a:rPr b="0" lang="it-IT" sz="1100" spc="-1" strike="noStrike">
                <a:latin typeface="Times New Roman"/>
              </a:rPr>
              <a:t>&lt;numero&gt;</a:t>
            </a:fld>
            <a:endParaRPr b="0" lang="it-IT" sz="11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body"/>
          </p:nvPr>
        </p:nvSpPr>
        <p:spPr>
          <a:xfrm>
            <a:off x="1002600" y="3272040"/>
            <a:ext cx="8013600" cy="3099240"/>
          </a:xfrm>
          <a:prstGeom prst="rect">
            <a:avLst/>
          </a:prstGeom>
        </p:spPr>
        <p:txBody>
          <a:bodyPr lIns="84600" rIns="84600" tIns="42480" bIns="42480">
            <a:normAutofit/>
          </a:bodyPr>
          <a:p>
            <a:endParaRPr b="0" lang="it-IT" sz="2000" spc="-1" strike="noStrike">
              <a:latin typeface="Arial"/>
            </a:endParaRPr>
          </a:p>
        </p:txBody>
      </p:sp>
      <p:sp>
        <p:nvSpPr>
          <p:cNvPr id="245" name="TextShape 2"/>
          <p:cNvSpPr txBox="1"/>
          <p:nvPr/>
        </p:nvSpPr>
        <p:spPr>
          <a:xfrm>
            <a:off x="0" y="6542280"/>
            <a:ext cx="4341240" cy="344160"/>
          </a:xfrm>
          <a:prstGeom prst="rect">
            <a:avLst/>
          </a:prstGeom>
          <a:noFill/>
          <a:ln>
            <a:noFill/>
          </a:ln>
        </p:spPr>
        <p:txBody>
          <a:bodyPr lIns="84600" rIns="84600" tIns="42480" bIns="42480" anchor="b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sldImg"/>
          </p:nvPr>
        </p:nvSpPr>
        <p:spPr>
          <a:xfrm>
            <a:off x="3181320" y="515880"/>
            <a:ext cx="3655800" cy="2584080"/>
          </a:xfrm>
          <a:prstGeom prst="rect">
            <a:avLst/>
          </a:prstGeom>
        </p:spPr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1002600" y="3272040"/>
            <a:ext cx="8013600" cy="3099240"/>
          </a:xfrm>
          <a:prstGeom prst="rect">
            <a:avLst/>
          </a:prstGeom>
        </p:spPr>
        <p:txBody>
          <a:bodyPr lIns="84600" rIns="84600" tIns="42480" bIns="42480">
            <a:noAutofit/>
          </a:bodyPr>
          <a:p>
            <a:endParaRPr b="0" lang="it-IT" sz="2000" spc="-1" strike="noStrike">
              <a:latin typeface="Arial"/>
            </a:endParaRPr>
          </a:p>
        </p:txBody>
      </p:sp>
      <p:sp>
        <p:nvSpPr>
          <p:cNvPr id="248" name="TextShape 3"/>
          <p:cNvSpPr txBox="1"/>
          <p:nvPr/>
        </p:nvSpPr>
        <p:spPr>
          <a:xfrm>
            <a:off x="5675760" y="6542280"/>
            <a:ext cx="4339800" cy="344160"/>
          </a:xfrm>
          <a:prstGeom prst="rect">
            <a:avLst/>
          </a:prstGeom>
          <a:noFill/>
          <a:ln>
            <a:noFill/>
          </a:ln>
        </p:spPr>
        <p:txBody>
          <a:bodyPr lIns="84600" rIns="84600" tIns="42480" bIns="42480" anchor="b">
            <a:noAutofit/>
          </a:bodyPr>
          <a:p>
            <a:pPr algn="r">
              <a:lnSpc>
                <a:spcPct val="100000"/>
              </a:lnSpc>
            </a:pPr>
            <a:fld id="{0B90150D-9CC5-4504-8A8B-C67DF4192533}" type="slidenum">
              <a:rPr b="0" lang="it-IT" sz="1100" spc="-1" strike="noStrike">
                <a:solidFill>
                  <a:srgbClr val="000000"/>
                </a:solidFill>
                <a:latin typeface="+mn-lt"/>
                <a:ea typeface="+mn-ea"/>
              </a:rPr>
              <a:t>&lt;numero&gt;</a:t>
            </a:fld>
            <a:endParaRPr b="0" lang="it-IT" sz="11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78828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704232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3460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78828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704232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3520" cy="5848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78828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704232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53460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78828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704232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3520" cy="5848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78828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7042320" y="176796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53460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78828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7042320" y="4057200"/>
            <a:ext cx="3098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3520" cy="5848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465880" y="405720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3460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465880" y="1767960"/>
            <a:ext cx="469620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34600" y="4057200"/>
            <a:ext cx="9623520" cy="2090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806040" y="960840"/>
            <a:ext cx="996120" cy="9244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774000" y="879480"/>
            <a:ext cx="9143640" cy="43920"/>
          </a:xfrm>
          <a:custGeom>
            <a:avLst/>
            <a:gdLst/>
            <a:ahLst/>
            <a:rect l="l" t="t" r="r" b="b"/>
            <a:pathLst>
              <a:path w="9144000" h="44450">
                <a:moveTo>
                  <a:pt x="9143996" y="44195"/>
                </a:moveTo>
                <a:lnTo>
                  <a:pt x="9143996" y="24383"/>
                </a:lnTo>
                <a:lnTo>
                  <a:pt x="0" y="0"/>
                </a:lnTo>
                <a:lnTo>
                  <a:pt x="0" y="19811"/>
                </a:lnTo>
                <a:lnTo>
                  <a:pt x="9143996" y="44195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1854720" y="348840"/>
            <a:ext cx="360" cy="6857640"/>
          </a:xfrm>
          <a:custGeom>
            <a:avLst/>
            <a:gdLst/>
            <a:ah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noFill/>
          <a:ln w="19440">
            <a:solidFill>
              <a:srgbClr val="cc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635640" y="7027560"/>
            <a:ext cx="3421440" cy="377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34600" y="7027560"/>
            <a:ext cx="2459160" cy="377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fld id="{AE1DA55D-E508-4555-A783-CB23A9F3D3E7}" type="datetime1">
              <a:rPr b="0" lang="en-US" sz="1800" spc="-1" strike="noStrike">
                <a:solidFill>
                  <a:srgbClr val="b2b2b2"/>
                </a:solidFill>
                <a:latin typeface="Calibri"/>
              </a:rPr>
              <a:t>01/24/2023</a:t>
            </a:fld>
            <a:endParaRPr b="0" lang="it-IT" sz="18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7699320" y="7027560"/>
            <a:ext cx="2459160" cy="377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F1442615-5AA8-4456-AB20-99BD841972C5}" type="slidenum">
              <a:rPr b="0" lang="it-IT" sz="1800" spc="-1" strike="noStrike">
                <a:solidFill>
                  <a:srgbClr val="b2b2b2"/>
                </a:solidFill>
                <a:latin typeface="Calibri"/>
              </a:rPr>
              <a:t>&lt;numero&gt;</a:t>
            </a:fld>
            <a:endParaRPr b="0" lang="it-IT" sz="1800" spc="-1" strike="noStrike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Fai clic per modificare il formato del testo del titolo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02080" y="2347560"/>
            <a:ext cx="9088920" cy="16192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it-IT" sz="4850" spc="-1" strike="noStrike">
                <a:solidFill>
                  <a:srgbClr val="000000"/>
                </a:solidFill>
                <a:latin typeface="Calibri"/>
              </a:rPr>
              <a:t>Fare clic per modificare lo stile del titolo</a:t>
            </a:r>
            <a:endParaRPr b="0" lang="it-IT" sz="48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534600" y="7003800"/>
            <a:ext cx="2494800" cy="40212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E4DF6A0-1ACC-4A32-9F60-B94A5E782C5E}" type="datetime">
              <a:rPr b="0" lang="it-IT" sz="1320" spc="-1" strike="noStrike">
                <a:solidFill>
                  <a:srgbClr val="8b8b8b"/>
                </a:solidFill>
                <a:latin typeface="Calibri"/>
              </a:rPr>
              <a:t>24/01/23</a:t>
            </a:fld>
            <a:endParaRPr b="0" lang="it-IT" sz="1320" spc="-1" strike="noStrike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ftr"/>
          </p:nvPr>
        </p:nvSpPr>
        <p:spPr>
          <a:xfrm>
            <a:off x="3653640" y="7003800"/>
            <a:ext cx="3385800" cy="40212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sldNum"/>
          </p:nvPr>
        </p:nvSpPr>
        <p:spPr>
          <a:xfrm>
            <a:off x="7663680" y="7003800"/>
            <a:ext cx="2494800" cy="40212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83ECA65-378D-41E1-A29F-26E4BE0269D4}" type="slidenum">
              <a:rPr b="0" lang="it-IT" sz="132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320" spc="-1" strike="noStrike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53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it-IT" sz="353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65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it-IT" sz="265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1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it-IT" sz="221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21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it-IT" sz="221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ftr"/>
          </p:nvPr>
        </p:nvSpPr>
        <p:spPr>
          <a:xfrm>
            <a:off x="3653640" y="7003800"/>
            <a:ext cx="3385800" cy="402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dt"/>
          </p:nvPr>
        </p:nvSpPr>
        <p:spPr>
          <a:xfrm>
            <a:off x="534600" y="7003800"/>
            <a:ext cx="2494800" cy="402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fld id="{BBB753CC-EEF3-4D54-BBAA-495F0FA99AE0}" type="datetime">
              <a:rPr b="0" lang="en-US" sz="1320" spc="-1" strike="noStrike">
                <a:solidFill>
                  <a:srgbClr val="b2b2b2"/>
                </a:solidFill>
                <a:latin typeface="Calibri"/>
              </a:rPr>
              <a:t>1/24/23</a:t>
            </a:fld>
            <a:endParaRPr b="0" lang="it-IT" sz="1320" spc="-1" strike="noStrike">
              <a:latin typeface="Times New Roman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sldNum"/>
          </p:nvPr>
        </p:nvSpPr>
        <p:spPr>
          <a:xfrm>
            <a:off x="7663680" y="7003800"/>
            <a:ext cx="2494800" cy="402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95AA6D34-635D-4140-97C0-989B10562673}" type="slidenum">
              <a:rPr b="0" lang="it-IT" sz="1320" spc="-1" strike="noStrike">
                <a:solidFill>
                  <a:srgbClr val="b2b2b2"/>
                </a:solidFill>
                <a:latin typeface="Calibri"/>
              </a:rPr>
              <a:t>&lt;numero&gt;</a:t>
            </a:fld>
            <a:endParaRPr b="0" lang="it-IT" sz="1320" spc="-1" strike="noStrike"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3520" cy="1261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Fai clic per modificare il formato del testo del titolo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534600" y="1767960"/>
            <a:ext cx="9623520" cy="438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53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it-IT" sz="353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65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it-IT" sz="265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1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it-IT" sz="221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21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it-IT" sz="221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469800" y="958680"/>
            <a:ext cx="1358640" cy="118764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2298600" y="3092400"/>
            <a:ext cx="7485120" cy="83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TextShape 3"/>
          <p:cNvSpPr txBox="1"/>
          <p:nvPr/>
        </p:nvSpPr>
        <p:spPr>
          <a:xfrm>
            <a:off x="7699320" y="7027560"/>
            <a:ext cx="2459160" cy="168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A22A320E-D304-4383-84B1-A9F70E7681F6}" type="slidenum">
              <a:rPr b="0" lang="it-IT" sz="1100" spc="-1" strike="noStrike">
                <a:solidFill>
                  <a:srgbClr val="ffffff"/>
                </a:solidFill>
                <a:latin typeface="Calibri"/>
              </a:rPr>
              <a:t>&lt;numero&gt;</a:t>
            </a:fld>
            <a:endParaRPr b="0" lang="it-IT" sz="1100" spc="-1" strike="noStrike">
              <a:latin typeface="Times New Roman"/>
            </a:endParaRPr>
          </a:p>
        </p:txBody>
      </p:sp>
      <p:sp>
        <p:nvSpPr>
          <p:cNvPr id="135" name="CustomShape 4"/>
          <p:cNvSpPr/>
          <p:nvPr/>
        </p:nvSpPr>
        <p:spPr>
          <a:xfrm>
            <a:off x="380880" y="958680"/>
            <a:ext cx="14346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800" spc="-1" strike="noStrike">
                <a:solidFill>
                  <a:srgbClr val="000000"/>
                </a:solidFill>
                <a:latin typeface="Arial"/>
              </a:rPr>
              <a:t>DIREZIONE BILANCIO E  PARTECIPATE </a:t>
            </a:r>
            <a:endParaRPr b="0" lang="it-IT" sz="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it-IT" sz="800" spc="-1" strike="noStrike">
              <a:latin typeface="Arial"/>
            </a:endParaRPr>
          </a:p>
        </p:txBody>
      </p:sp>
      <p:sp>
        <p:nvSpPr>
          <p:cNvPr id="136" name="CustomShape 5"/>
          <p:cNvSpPr/>
          <p:nvPr/>
        </p:nvSpPr>
        <p:spPr>
          <a:xfrm>
            <a:off x="1681560" y="2819160"/>
            <a:ext cx="8719200" cy="10666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l" rig="soft">
              <a:rot lat="0" lon="0" rev="0"/>
            </a:lightRig>
          </a:scene3d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it-IT" sz="3200" spc="49" strike="noStrike">
                <a:solidFill>
                  <a:srgbClr val="e0322d"/>
                </a:solidFill>
                <a:latin typeface="Calibri"/>
              </a:rPr>
              <a:t>Bilancio di previsione 2023: </a:t>
            </a:r>
            <a:endParaRPr b="0" lang="it-IT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3200" spc="49" strike="noStrike">
                <a:solidFill>
                  <a:srgbClr val="e0322d"/>
                </a:solidFill>
                <a:latin typeface="Calibri"/>
              </a:rPr>
              <a:t>Direzione Bilancio e Partecipate</a:t>
            </a:r>
            <a:endParaRPr b="0" lang="it-IT" sz="3200" spc="-1" strike="noStrike">
              <a:latin typeface="Arial"/>
            </a:endParaRPr>
          </a:p>
        </p:txBody>
      </p:sp>
      <p:pic>
        <p:nvPicPr>
          <p:cNvPr id="137" name="Immagine 9" descr="semplice_orrizontale_colore"/>
          <p:cNvPicPr/>
          <p:nvPr/>
        </p:nvPicPr>
        <p:blipFill>
          <a:blip r:embed="rId1"/>
          <a:srcRect l="3787" t="38870" r="6149" b="30235"/>
          <a:stretch/>
        </p:blipFill>
        <p:spPr>
          <a:xfrm>
            <a:off x="919800" y="425520"/>
            <a:ext cx="866160" cy="420480"/>
          </a:xfrm>
          <a:prstGeom prst="rect">
            <a:avLst/>
          </a:prstGeom>
          <a:ln>
            <a:noFill/>
          </a:ln>
        </p:spPr>
      </p:pic>
      <p:sp>
        <p:nvSpPr>
          <p:cNvPr id="138" name="CustomShape 6"/>
          <p:cNvSpPr/>
          <p:nvPr/>
        </p:nvSpPr>
        <p:spPr>
          <a:xfrm>
            <a:off x="6612480" y="6591240"/>
            <a:ext cx="36316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latin typeface="Calibri"/>
              </a:rPr>
              <a:t>Commissione Consiliare del 24 gennaio 2023</a:t>
            </a:r>
            <a:endParaRPr b="0" lang="it-I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7699320" y="7027560"/>
            <a:ext cx="2459160" cy="214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8B254C86-E246-4F80-B6B7-5AFFFD442BFF}" type="slidenum">
              <a:rPr b="0" lang="it-IT" sz="1400" spc="-1" strike="noStrike">
                <a:solidFill>
                  <a:srgbClr val="b2b2b2"/>
                </a:solidFill>
                <a:latin typeface="Calibri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pic>
        <p:nvPicPr>
          <p:cNvPr id="140" name="Immagine 2" descr="semplice_orrizontale_colore"/>
          <p:cNvPicPr/>
          <p:nvPr/>
        </p:nvPicPr>
        <p:blipFill>
          <a:blip r:embed="rId1"/>
          <a:srcRect l="3787" t="38870" r="6149" b="30235"/>
          <a:stretch/>
        </p:blipFill>
        <p:spPr>
          <a:xfrm>
            <a:off x="919800" y="425520"/>
            <a:ext cx="866160" cy="420480"/>
          </a:xfrm>
          <a:prstGeom prst="rect">
            <a:avLst/>
          </a:prstGeom>
          <a:ln>
            <a:noFill/>
          </a:ln>
        </p:spPr>
      </p:pic>
      <p:sp>
        <p:nvSpPr>
          <p:cNvPr id="141" name="CustomShape 2"/>
          <p:cNvSpPr/>
          <p:nvPr/>
        </p:nvSpPr>
        <p:spPr>
          <a:xfrm>
            <a:off x="491040" y="929160"/>
            <a:ext cx="1294920" cy="39492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000" spc="-1" strike="noStrike">
                <a:solidFill>
                  <a:srgbClr val="000000"/>
                </a:solidFill>
                <a:latin typeface="Calibri"/>
              </a:rPr>
              <a:t>DIREZIONE BILANCIO E PARTECIPATE</a:t>
            </a:r>
            <a:endParaRPr b="0" lang="it-IT" sz="1000" spc="-1" strike="noStrike">
              <a:latin typeface="Arial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2374920" y="2025720"/>
            <a:ext cx="7215480" cy="310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Società partecipate direttamente al 31-12-2022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Società partecipate direttamente e indirettamente al 31-12-2022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Dati societari – Capitale - Patrimonio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Entrate – previsione anno 2023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Previsioni convocazioni assemblee per l’approvazione del Bilancio di esercizio 2022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143" name="CustomShape 4"/>
          <p:cNvSpPr/>
          <p:nvPr/>
        </p:nvSpPr>
        <p:spPr>
          <a:xfrm>
            <a:off x="2527200" y="1191600"/>
            <a:ext cx="49525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it-IT" sz="2000" spc="-1" strike="noStrike">
                <a:solidFill>
                  <a:srgbClr val="000000"/>
                </a:solidFill>
                <a:latin typeface="Calibri"/>
              </a:rPr>
              <a:t>INDICE: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44" name="CustomShape 5"/>
          <p:cNvSpPr/>
          <p:nvPr/>
        </p:nvSpPr>
        <p:spPr>
          <a:xfrm>
            <a:off x="469800" y="958680"/>
            <a:ext cx="1358640" cy="118764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145" name="CustomShape 6"/>
          <p:cNvSpPr/>
          <p:nvPr/>
        </p:nvSpPr>
        <p:spPr>
          <a:xfrm>
            <a:off x="380880" y="958680"/>
            <a:ext cx="14346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800" spc="-1" strike="noStrike">
                <a:solidFill>
                  <a:srgbClr val="000000"/>
                </a:solidFill>
                <a:latin typeface="Arial"/>
              </a:rPr>
              <a:t>DIREZIONE BILANCIO E  PARTECIPATE </a:t>
            </a:r>
            <a:endParaRPr b="0" lang="it-IT" sz="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it-IT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802080" y="2347560"/>
            <a:ext cx="9088920" cy="16192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1604160" y="4281840"/>
            <a:ext cx="7485120" cy="19306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  <p:graphicFrame>
        <p:nvGraphicFramePr>
          <p:cNvPr id="148" name="Table 3"/>
          <p:cNvGraphicFramePr/>
          <p:nvPr/>
        </p:nvGraphicFramePr>
        <p:xfrm>
          <a:off x="392040" y="577800"/>
          <a:ext cx="9977400" cy="5832720"/>
        </p:xfrm>
        <a:graphic>
          <a:graphicData uri="http://schemas.openxmlformats.org/drawingml/2006/table">
            <a:tbl>
              <a:tblPr/>
              <a:tblGrid>
                <a:gridCol w="1143000"/>
                <a:gridCol w="6321960"/>
                <a:gridCol w="1658880"/>
                <a:gridCol w="853560"/>
              </a:tblGrid>
              <a:tr h="27720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Denominazione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Oggetto Sociale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Soci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Quote di partecipazione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81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AMAT S.r.l.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Attività tecniche conoscitive e di studio relative alla mobilità all’ambiente e alla pianificazione territoriale.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924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ATM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Attività nel settore trasporto pubblico e mobilità.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6900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 SPORT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Gestione impianti sportivi comunali compresa la manutenzione degli stessi; istituzione di corsi di istruzione e corsi di addestramento per le varie discipline sportive. Attività di vendita di prodotti sportivi di ogni genere.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7720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MM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Progettazione, realizzazione, manutenzione di infrastrutture e altre opere di interesse pubblico, gestione dei Servizi Idrici e del patrimonio di Edilizia Residenziale Pubblica. 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4480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SO.GE.M.I.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Istituzione, impianto ed esercizio dei mercati all'ingrosso.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52416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 RISTORAZIONE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Servizi di refezione scolastica. Fornitura di pasti ad Enti pubblici e/o privati, ivi incluse derrate al crudo; servizi ausiliari e complementari all’educazione quali bidellaggio, accoglienza, pulizie e disinfestazioni e servizi di ristorazione istituzionale e commerciale; attività strumentali e/o funzionali e/o connesse all’oggetto sociale. 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 Ristorazione S.p.A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99,00%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1,00%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1832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SPV LINEA M4 S.p.A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Costruzione, manutenzione e gestione tecnica, amministrativa, economica e finanziaria della linea M4 ed erogazione del relativo servizio di trasporto pubblico, nonché attività strumentali strettamente connesse allo scopo istituzionale.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ATM S.p.A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soggetti privati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66,67%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2,33%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31%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1832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SEA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Costruzione ed esercizio di aeroporti e di qualsiasi attività connessa al traffico aereo di qualunque tipo o specialità.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azionisti pubblici 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azionisti privati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54,81%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0,14 %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45,05%  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1832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A2A S.p.A. 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Esercizio delle attività nel campo delle energie (produzione, trasformazione, distribuzione) e del ciclo integrale delle acque.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Brescia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soggetti pubblici e privati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524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AFM 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Gestione delle farmacie comunali.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Admenta Italia S.p.A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80%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05360"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en-GB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CAP HOLDING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Assunzione e gestione, in Italia ed all’estero, di partecipazioni – le società in qualsiasi forma partecipate dovranno avere per oggetto la gestione e l’erogazione di servizi pubblici locali – in primo luogo i servizi afferenti il ciclo integrale delle acque.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soggetti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0,41%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99,59%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1139760">
                <a:tc>
                  <a:txBody>
                    <a:bodyPr lIns="25920" rIns="25920" tIns="0" bIns="0" anchor="ctr">
                      <a:noAutofit/>
                    </a:bodyPr>
                    <a:p>
                      <a:pPr marL="11520">
                        <a:lnSpc>
                          <a:spcPct val="100000"/>
                        </a:lnSpc>
                      </a:pPr>
                      <a:r>
                        <a:rPr b="0" lang="en-GB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AREXPO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S.p.A.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Acquisizione aree sito Expo e loro messa a disposizione per la manifestazione espositiva; riqualificazione e valorizzazione di aree oggetto di rigenerazione urbana. 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Ministero Economia e Finanze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Regione Lombardia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E.A. Fiera internazionale Milano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Città Metropolitana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Rho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39,28%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21,05%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21,05%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16,80%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1,21%</a:t>
                      </a:r>
                      <a:endParaRPr b="0" lang="it-IT" sz="10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0,61%</a:t>
                      </a:r>
                      <a:endParaRPr b="0" lang="it-IT" sz="100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557640">
                <a:tc>
                  <a:txBody>
                    <a:bodyPr lIns="25920" rIns="25920" tIns="0" bIns="0" anchor="ctr">
                      <a:noAutofit/>
                    </a:bodyPr>
                    <a:p>
                      <a:pPr marL="11520"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MUSA S.c.a r.l. </a:t>
                      </a:r>
                      <a:endParaRPr b="0" lang="it-IT" sz="105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Società partecipata dalle principali Università Milanesi, oltre che Fondazione Cariplo, da Comune di Milano e Regione Lombardia, svolge attività di gestione dell’Ecosistema dell’innovazione e di coordinamento tra i partecipanti.</a:t>
                      </a:r>
                      <a:endParaRPr b="0" lang="it-IT" sz="105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Comune di Milano</a:t>
                      </a:r>
                      <a:endParaRPr b="0" lang="it-IT" sz="105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Altri soggetti </a:t>
                      </a:r>
                      <a:endParaRPr b="0" lang="it-IT" sz="105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25920" rIns="2592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  <a:endParaRPr b="0" lang="it-IT" sz="105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05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98% </a:t>
                      </a:r>
                      <a:endParaRPr b="0" lang="it-IT" sz="1050" spc="-1" strike="noStrike">
                        <a:latin typeface="Arial"/>
                      </a:endParaRPr>
                    </a:p>
                  </a:txBody>
                  <a:tcPr marL="25920" marR="259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149" name="CustomShape 4"/>
          <p:cNvSpPr/>
          <p:nvPr/>
        </p:nvSpPr>
        <p:spPr>
          <a:xfrm>
            <a:off x="2073960" y="196920"/>
            <a:ext cx="67813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ff0000"/>
                </a:solidFill>
                <a:latin typeface="Calibri"/>
              </a:rPr>
              <a:t>Società partecipate direttamente al 31.12.2022</a:t>
            </a:r>
            <a:endParaRPr b="0" lang="it-IT" sz="1800" spc="-1" strike="noStrike">
              <a:latin typeface="Arial"/>
            </a:endParaRPr>
          </a:p>
        </p:txBody>
      </p:sp>
      <p:pic>
        <p:nvPicPr>
          <p:cNvPr id="150" name="Immagine 3" descr=""/>
          <p:cNvPicPr/>
          <p:nvPr/>
        </p:nvPicPr>
        <p:blipFill>
          <a:blip r:embed="rId1"/>
          <a:stretch/>
        </p:blipFill>
        <p:spPr>
          <a:xfrm>
            <a:off x="392040" y="-336600"/>
            <a:ext cx="763200" cy="107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603720" y="752760"/>
            <a:ext cx="8947080" cy="50040"/>
          </a:xfrm>
          <a:custGeom>
            <a:avLst/>
            <a:gdLst/>
            <a:ahLst/>
            <a:rect l="l" t="t" r="r" b="b"/>
            <a:pathLst>
              <a:path w="9144000" h="44450">
                <a:moveTo>
                  <a:pt x="9143996" y="44195"/>
                </a:moveTo>
                <a:lnTo>
                  <a:pt x="9143996" y="24383"/>
                </a:lnTo>
                <a:lnTo>
                  <a:pt x="0" y="0"/>
                </a:lnTo>
                <a:lnTo>
                  <a:pt x="0" y="19811"/>
                </a:lnTo>
                <a:lnTo>
                  <a:pt x="9143996" y="44195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2"/>
          <p:cNvSpPr/>
          <p:nvPr/>
        </p:nvSpPr>
        <p:spPr>
          <a:xfrm>
            <a:off x="1917000" y="185400"/>
            <a:ext cx="7605360" cy="40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it-IT" sz="1320" spc="-4" strike="noStrike">
                <a:solidFill>
                  <a:srgbClr val="000000"/>
                </a:solidFill>
                <a:latin typeface="Arial"/>
              </a:rPr>
              <a:t>RICOGNIZIONE SOCIETA’ PARTECIPATE DIRETTAMENTE E INDIRETTAMENTE</a:t>
            </a:r>
            <a:endParaRPr b="0" lang="it-IT" sz="132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DA</a:t>
            </a:r>
            <a:r>
              <a:rPr b="1" lang="it-IT" sz="132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1" lang="it-IT" sz="1320" spc="-35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1" lang="it-IT" sz="1320" spc="-4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1" lang="it-IT" sz="1320" spc="12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UN</a:t>
            </a:r>
            <a:r>
              <a:rPr b="1" lang="it-IT" sz="132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1" lang="it-IT" sz="1320" spc="-2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1" lang="it-IT" sz="1320" spc="-1" strike="noStrike">
                <a:solidFill>
                  <a:srgbClr val="000000"/>
                </a:solidFill>
                <a:latin typeface="Arial"/>
              </a:rPr>
              <a:t>I </a:t>
            </a:r>
            <a:r>
              <a:rPr b="1" lang="it-IT" sz="1320" spc="12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1" lang="it-IT" sz="1320" spc="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1" lang="it-IT" sz="1320" spc="-43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1" lang="it-IT" sz="1320" spc="-12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1" lang="it-IT" sz="1320" spc="-1" strike="noStrike">
                <a:solidFill>
                  <a:srgbClr val="000000"/>
                </a:solidFill>
                <a:latin typeface="Arial"/>
              </a:rPr>
              <a:t>O AL 31/12/2022</a:t>
            </a:r>
            <a:endParaRPr b="0" lang="it-IT" sz="1320" spc="-1" strike="noStrike"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3456000" y="849240"/>
            <a:ext cx="3889800" cy="201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1" lang="it-IT" sz="1320" spc="-4" strike="noStrike">
                <a:solidFill>
                  <a:srgbClr val="000000"/>
                </a:solidFill>
                <a:latin typeface="Arial"/>
              </a:rPr>
              <a:t>Grafico delle relazioni tra partecipazioni</a:t>
            </a:r>
            <a:endParaRPr b="0" lang="it-IT" sz="1320" spc="-1" strike="noStrike">
              <a:latin typeface="Arial"/>
            </a:endParaRPr>
          </a:p>
        </p:txBody>
      </p:sp>
      <p:pic>
        <p:nvPicPr>
          <p:cNvPr id="154" name="Picture 2" descr="image004"/>
          <p:cNvPicPr/>
          <p:nvPr/>
        </p:nvPicPr>
        <p:blipFill>
          <a:blip r:embed="rId1"/>
          <a:stretch/>
        </p:blipFill>
        <p:spPr>
          <a:xfrm>
            <a:off x="665640" y="185400"/>
            <a:ext cx="912960" cy="567360"/>
          </a:xfrm>
          <a:prstGeom prst="rect">
            <a:avLst/>
          </a:prstGeom>
          <a:ln>
            <a:noFill/>
          </a:ln>
        </p:spPr>
      </p:pic>
      <p:sp>
        <p:nvSpPr>
          <p:cNvPr id="155" name="CustomShape 4"/>
          <p:cNvSpPr/>
          <p:nvPr/>
        </p:nvSpPr>
        <p:spPr>
          <a:xfrm>
            <a:off x="492120" y="803160"/>
            <a:ext cx="166572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770" spc="-1" strike="noStrike">
                <a:solidFill>
                  <a:srgbClr val="000000"/>
                </a:solidFill>
                <a:latin typeface="Calibri"/>
              </a:rPr>
              <a:t>DIREZIONE BILANCIO E PARTECIPATE</a:t>
            </a:r>
            <a:endParaRPr b="0" lang="it-IT" sz="77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770" spc="-1" strike="noStrike">
              <a:latin typeface="Arial"/>
            </a:endParaRPr>
          </a:p>
        </p:txBody>
      </p:sp>
      <p:sp>
        <p:nvSpPr>
          <p:cNvPr id="156" name="CustomShape 5"/>
          <p:cNvSpPr/>
          <p:nvPr/>
        </p:nvSpPr>
        <p:spPr>
          <a:xfrm>
            <a:off x="8697960" y="4893120"/>
            <a:ext cx="1381680" cy="444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6"/>
          <p:cNvSpPr/>
          <p:nvPr/>
        </p:nvSpPr>
        <p:spPr>
          <a:xfrm>
            <a:off x="8654040" y="2872440"/>
            <a:ext cx="1377720" cy="395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7"/>
          <p:cNvSpPr/>
          <p:nvPr/>
        </p:nvSpPr>
        <p:spPr>
          <a:xfrm>
            <a:off x="8670600" y="2132640"/>
            <a:ext cx="1381680" cy="36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8"/>
          <p:cNvSpPr/>
          <p:nvPr/>
        </p:nvSpPr>
        <p:spPr>
          <a:xfrm>
            <a:off x="519480" y="5996520"/>
            <a:ext cx="1510560" cy="411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9"/>
          <p:cNvSpPr/>
          <p:nvPr/>
        </p:nvSpPr>
        <p:spPr>
          <a:xfrm>
            <a:off x="457200" y="5243400"/>
            <a:ext cx="1604160" cy="376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10"/>
          <p:cNvSpPr/>
          <p:nvPr/>
        </p:nvSpPr>
        <p:spPr>
          <a:xfrm>
            <a:off x="2562840" y="2711520"/>
            <a:ext cx="1766160" cy="45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11"/>
          <p:cNvSpPr/>
          <p:nvPr/>
        </p:nvSpPr>
        <p:spPr>
          <a:xfrm>
            <a:off x="461880" y="4496040"/>
            <a:ext cx="1665720" cy="36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CustomShape 12"/>
          <p:cNvSpPr/>
          <p:nvPr/>
        </p:nvSpPr>
        <p:spPr>
          <a:xfrm>
            <a:off x="439560" y="3434040"/>
            <a:ext cx="1596960" cy="769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13"/>
          <p:cNvSpPr/>
          <p:nvPr/>
        </p:nvSpPr>
        <p:spPr>
          <a:xfrm>
            <a:off x="489600" y="2696400"/>
            <a:ext cx="1580760" cy="388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14"/>
          <p:cNvSpPr/>
          <p:nvPr/>
        </p:nvSpPr>
        <p:spPr>
          <a:xfrm>
            <a:off x="492120" y="2081880"/>
            <a:ext cx="1612440" cy="28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15"/>
          <p:cNvSpPr/>
          <p:nvPr/>
        </p:nvSpPr>
        <p:spPr>
          <a:xfrm>
            <a:off x="6129720" y="2174400"/>
            <a:ext cx="1269000" cy="28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16"/>
          <p:cNvSpPr/>
          <p:nvPr/>
        </p:nvSpPr>
        <p:spPr>
          <a:xfrm>
            <a:off x="808920" y="2141280"/>
            <a:ext cx="111492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it-IT" sz="1100" spc="-35" strike="noStrike">
                <a:solidFill>
                  <a:srgbClr val="000000"/>
                </a:solidFill>
                <a:latin typeface="Times New Roman"/>
              </a:rPr>
              <a:t> S.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r.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l.</a:t>
            </a:r>
            <a:r>
              <a:rPr b="0" lang="it-IT" sz="1100" spc="-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(100%)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68" name="CustomShape 17"/>
          <p:cNvSpPr/>
          <p:nvPr/>
        </p:nvSpPr>
        <p:spPr>
          <a:xfrm>
            <a:off x="4210200" y="1163880"/>
            <a:ext cx="2147400" cy="453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60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18"/>
          <p:cNvSpPr/>
          <p:nvPr/>
        </p:nvSpPr>
        <p:spPr>
          <a:xfrm>
            <a:off x="617760" y="5321520"/>
            <a:ext cx="122508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1520"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MM </a:t>
            </a:r>
            <a:r>
              <a:rPr b="0" lang="it-IT" sz="1100" spc="-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(100%)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0" name="CustomShape 19"/>
          <p:cNvSpPr/>
          <p:nvPr/>
        </p:nvSpPr>
        <p:spPr>
          <a:xfrm>
            <a:off x="426600" y="4593960"/>
            <a:ext cx="162540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O.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G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E.M.I.</a:t>
            </a:r>
            <a:r>
              <a:rPr b="0" lang="it-IT" sz="1100" spc="-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(100%)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1" name="CustomShape 20"/>
          <p:cNvSpPr/>
          <p:nvPr/>
        </p:nvSpPr>
        <p:spPr>
          <a:xfrm>
            <a:off x="447120" y="2719080"/>
            <a:ext cx="161460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  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L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AN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O</a:t>
            </a:r>
            <a:r>
              <a:rPr b="0" lang="it-IT" sz="1100" spc="-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it-IT" sz="1100" spc="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ORT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(100%)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2" name="CustomShape 21"/>
          <p:cNvSpPr/>
          <p:nvPr/>
        </p:nvSpPr>
        <p:spPr>
          <a:xfrm>
            <a:off x="2387520" y="2771640"/>
            <a:ext cx="212796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9872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it-IT" sz="1100" spc="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V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L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in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ea</a:t>
            </a:r>
            <a:r>
              <a:rPr b="0" lang="it-IT" sz="11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M4 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S.p.A.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(66,67% Comune – 2,33 % ATM S.p.A.)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3" name="CustomShape 22"/>
          <p:cNvSpPr/>
          <p:nvPr/>
        </p:nvSpPr>
        <p:spPr>
          <a:xfrm>
            <a:off x="776520" y="6082560"/>
            <a:ext cx="98172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 indent="5400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REX</a:t>
            </a:r>
            <a:r>
              <a:rPr b="0" lang="it-IT" sz="1100" spc="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O 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(21,05%)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4" name="CustomShape 23"/>
          <p:cNvSpPr/>
          <p:nvPr/>
        </p:nvSpPr>
        <p:spPr>
          <a:xfrm>
            <a:off x="8845200" y="2155680"/>
            <a:ext cx="10116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80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2A</a:t>
            </a:r>
            <a:r>
              <a:rPr b="0" lang="it-IT" sz="1100" spc="-2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endParaRPr b="0" lang="it-IT" sz="11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b="0" lang="it-IT" sz="88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lang="it-IT" sz="880" spc="-1" strike="noStrike">
                <a:solidFill>
                  <a:srgbClr val="000000"/>
                </a:solidFill>
                <a:latin typeface="Arial"/>
              </a:rPr>
              <a:t>25,0000000</a:t>
            </a:r>
            <a:r>
              <a:rPr b="0" lang="it-IT" sz="880" spc="-12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it-IT" sz="880" spc="-1" strike="noStrike">
                <a:solidFill>
                  <a:srgbClr val="000000"/>
                </a:solidFill>
                <a:latin typeface="Arial"/>
              </a:rPr>
              <a:t>6%</a:t>
            </a:r>
            <a:r>
              <a:rPr b="0" lang="it-IT" sz="88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it-IT" sz="880" spc="-1" strike="noStrike">
              <a:latin typeface="Arial"/>
            </a:endParaRPr>
          </a:p>
        </p:txBody>
      </p:sp>
      <p:sp>
        <p:nvSpPr>
          <p:cNvPr id="175" name="CustomShape 24"/>
          <p:cNvSpPr/>
          <p:nvPr/>
        </p:nvSpPr>
        <p:spPr>
          <a:xfrm>
            <a:off x="8800200" y="4946040"/>
            <a:ext cx="110700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CA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it-IT" sz="1100" spc="-2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H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OLD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IN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G </a:t>
            </a:r>
            <a:r>
              <a:rPr b="0" lang="it-IT" sz="11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(0,4117%)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6" name="CustomShape 25"/>
          <p:cNvSpPr/>
          <p:nvPr/>
        </p:nvSpPr>
        <p:spPr>
          <a:xfrm>
            <a:off x="4329360" y="1272240"/>
            <a:ext cx="1909080" cy="23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40040" indent="-127800" algn="ctr">
              <a:lnSpc>
                <a:spcPct val="100000"/>
              </a:lnSpc>
            </a:pPr>
            <a:r>
              <a:rPr b="1" i="1" lang="it-IT" sz="1550" spc="-15" strike="noStrike">
                <a:solidFill>
                  <a:srgbClr val="ff0000"/>
                </a:solidFill>
                <a:latin typeface="Calibri"/>
              </a:rPr>
              <a:t>C</a:t>
            </a:r>
            <a:r>
              <a:rPr b="1" i="1" lang="it-IT" sz="1550" spc="1" strike="noStrike">
                <a:solidFill>
                  <a:srgbClr val="ff0000"/>
                </a:solidFill>
                <a:latin typeface="Calibri"/>
              </a:rPr>
              <a:t>O</a:t>
            </a:r>
            <a:r>
              <a:rPr b="1" i="1" lang="it-IT" sz="1550" spc="-4" strike="noStrike">
                <a:solidFill>
                  <a:srgbClr val="ff0000"/>
                </a:solidFill>
                <a:latin typeface="Calibri"/>
              </a:rPr>
              <a:t>MUN</a:t>
            </a:r>
            <a:r>
              <a:rPr b="1" i="1" lang="it-IT" sz="1550" spc="-1" strike="noStrike">
                <a:solidFill>
                  <a:srgbClr val="ff0000"/>
                </a:solidFill>
                <a:latin typeface="Calibri"/>
              </a:rPr>
              <a:t>E</a:t>
            </a:r>
            <a:r>
              <a:rPr b="1" i="1" lang="it-IT" sz="1550" spc="-4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1" i="1" lang="it-IT" sz="1550" spc="-4" strike="noStrike">
                <a:solidFill>
                  <a:srgbClr val="ff0000"/>
                </a:solidFill>
                <a:latin typeface="Calibri"/>
              </a:rPr>
              <a:t>D</a:t>
            </a:r>
            <a:r>
              <a:rPr b="1" i="1" lang="it-IT" sz="1550" spc="-1" strike="noStrike">
                <a:solidFill>
                  <a:srgbClr val="ff0000"/>
                </a:solidFill>
                <a:latin typeface="Calibri"/>
              </a:rPr>
              <a:t>I</a:t>
            </a:r>
            <a:r>
              <a:rPr b="1" i="1" lang="it-IT" sz="155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1" i="1" lang="it-IT" sz="1550" spc="-4" strike="noStrike">
                <a:solidFill>
                  <a:srgbClr val="ff0000"/>
                </a:solidFill>
                <a:latin typeface="Calibri"/>
              </a:rPr>
              <a:t>M</a:t>
            </a:r>
            <a:r>
              <a:rPr b="1" i="1" lang="it-IT" sz="1550" spc="-12" strike="noStrike">
                <a:solidFill>
                  <a:srgbClr val="ff0000"/>
                </a:solidFill>
                <a:latin typeface="Calibri"/>
              </a:rPr>
              <a:t>I</a:t>
            </a:r>
            <a:r>
              <a:rPr b="1" i="1" lang="it-IT" sz="1550" spc="-4" strike="noStrike">
                <a:solidFill>
                  <a:srgbClr val="ff0000"/>
                </a:solidFill>
                <a:latin typeface="Calibri"/>
              </a:rPr>
              <a:t>L</a:t>
            </a:r>
            <a:r>
              <a:rPr b="1" i="1" lang="it-IT" sz="1550" spc="-1" strike="noStrike">
                <a:solidFill>
                  <a:srgbClr val="ff0000"/>
                </a:solidFill>
                <a:latin typeface="Calibri"/>
              </a:rPr>
              <a:t>A</a:t>
            </a:r>
            <a:r>
              <a:rPr b="1" i="1" lang="it-IT" sz="1550" spc="-4" strike="noStrike">
                <a:solidFill>
                  <a:srgbClr val="ff0000"/>
                </a:solidFill>
                <a:latin typeface="Calibri"/>
              </a:rPr>
              <a:t>N</a:t>
            </a:r>
            <a:r>
              <a:rPr b="1" i="1" lang="it-IT" sz="1550" spc="-1" strike="noStrike">
                <a:solidFill>
                  <a:srgbClr val="ff0000"/>
                </a:solidFill>
                <a:latin typeface="Calibri"/>
              </a:rPr>
              <a:t>O</a:t>
            </a:r>
            <a:endParaRPr b="0" lang="it-IT" sz="1550" spc="-1" strike="noStrike">
              <a:latin typeface="Arial"/>
            </a:endParaRPr>
          </a:p>
        </p:txBody>
      </p:sp>
      <p:sp>
        <p:nvSpPr>
          <p:cNvPr id="177" name="CustomShape 26"/>
          <p:cNvSpPr/>
          <p:nvPr/>
        </p:nvSpPr>
        <p:spPr>
          <a:xfrm>
            <a:off x="6129720" y="2211840"/>
            <a:ext cx="128052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1520"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SEA </a:t>
            </a:r>
            <a:r>
              <a:rPr b="0" lang="it-IT" sz="1100" spc="-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(54,81%) 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78" name="Line 27"/>
          <p:cNvSpPr/>
          <p:nvPr/>
        </p:nvSpPr>
        <p:spPr>
          <a:xfrm>
            <a:off x="5283720" y="1617480"/>
            <a:ext cx="0" cy="28404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Line 28"/>
          <p:cNvSpPr/>
          <p:nvPr/>
        </p:nvSpPr>
        <p:spPr>
          <a:xfrm flipH="1">
            <a:off x="2477880" y="1901520"/>
            <a:ext cx="2805840" cy="147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Line 29"/>
          <p:cNvSpPr/>
          <p:nvPr/>
        </p:nvSpPr>
        <p:spPr>
          <a:xfrm flipH="1">
            <a:off x="5283720" y="1887120"/>
            <a:ext cx="3053520" cy="900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Line 30"/>
          <p:cNvSpPr/>
          <p:nvPr/>
        </p:nvSpPr>
        <p:spPr>
          <a:xfrm>
            <a:off x="6797880" y="1892160"/>
            <a:ext cx="0" cy="30204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Line 31"/>
          <p:cNvSpPr/>
          <p:nvPr/>
        </p:nvSpPr>
        <p:spPr>
          <a:xfrm flipH="1">
            <a:off x="2412000" y="1916280"/>
            <a:ext cx="57960" cy="433620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Line 32"/>
          <p:cNvSpPr/>
          <p:nvPr/>
        </p:nvSpPr>
        <p:spPr>
          <a:xfrm flipH="1">
            <a:off x="8281080" y="1892160"/>
            <a:ext cx="10080" cy="32295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Line 33"/>
          <p:cNvSpPr/>
          <p:nvPr/>
        </p:nvSpPr>
        <p:spPr>
          <a:xfrm flipH="1">
            <a:off x="2094480" y="2225880"/>
            <a:ext cx="38844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Line 34"/>
          <p:cNvSpPr/>
          <p:nvPr/>
        </p:nvSpPr>
        <p:spPr>
          <a:xfrm flipH="1">
            <a:off x="2052360" y="2903760"/>
            <a:ext cx="38844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Line 35"/>
          <p:cNvSpPr/>
          <p:nvPr/>
        </p:nvSpPr>
        <p:spPr>
          <a:xfrm flipH="1">
            <a:off x="2039400" y="3825360"/>
            <a:ext cx="38844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Line 36"/>
          <p:cNvSpPr/>
          <p:nvPr/>
        </p:nvSpPr>
        <p:spPr>
          <a:xfrm flipH="1">
            <a:off x="2136240" y="4667400"/>
            <a:ext cx="27648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Line 37"/>
          <p:cNvSpPr/>
          <p:nvPr/>
        </p:nvSpPr>
        <p:spPr>
          <a:xfrm flipH="1">
            <a:off x="2039400" y="5481000"/>
            <a:ext cx="34632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Line 38"/>
          <p:cNvSpPr/>
          <p:nvPr/>
        </p:nvSpPr>
        <p:spPr>
          <a:xfrm flipH="1">
            <a:off x="2044800" y="6085440"/>
            <a:ext cx="35676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Line 39"/>
          <p:cNvSpPr/>
          <p:nvPr/>
        </p:nvSpPr>
        <p:spPr>
          <a:xfrm flipH="1">
            <a:off x="8302320" y="2334960"/>
            <a:ext cx="38844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Line 40"/>
          <p:cNvSpPr/>
          <p:nvPr/>
        </p:nvSpPr>
        <p:spPr>
          <a:xfrm flipH="1">
            <a:off x="8299080" y="3070080"/>
            <a:ext cx="35496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Line 41"/>
          <p:cNvSpPr/>
          <p:nvPr/>
        </p:nvSpPr>
        <p:spPr>
          <a:xfrm flipH="1">
            <a:off x="8299080" y="5121720"/>
            <a:ext cx="38880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Line 42"/>
          <p:cNvSpPr/>
          <p:nvPr/>
        </p:nvSpPr>
        <p:spPr>
          <a:xfrm>
            <a:off x="4420800" y="1884240"/>
            <a:ext cx="0" cy="2523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43"/>
          <p:cNvSpPr/>
          <p:nvPr/>
        </p:nvSpPr>
        <p:spPr>
          <a:xfrm>
            <a:off x="3117240" y="3557160"/>
            <a:ext cx="2415960" cy="2483280"/>
          </a:xfrm>
          <a:prstGeom prst="rect">
            <a:avLst/>
          </a:prstGeom>
          <a:noFill/>
          <a:ln w="1260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1) Rail Diagnostics S.p.A. (97,27%)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2) CO.MO. Fun Bus Scarl (20%)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3) Movibus S.r.l. (26,18%)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4) International Metro Service S.r.l. (51%)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5) Metro 5 S.p.A. (20%)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6) NET Nord Est Trasporti S.r.l. (100%)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7) GE.SAM. S.r.l. (100%)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8) Metrofil Scarl (25,44%)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9) City Link S.r.l. – Smart Mobility by ATM (già ATM Servizi diversificati) (100%))</a:t>
            </a:r>
            <a:endParaRPr b="0" lang="it-IT" sz="989" spc="-1" strike="noStrike">
              <a:latin typeface="Arial"/>
            </a:endParaRPr>
          </a:p>
          <a:p>
            <a:pPr marL="11520">
              <a:lnSpc>
                <a:spcPct val="150000"/>
              </a:lnSpc>
            </a:pPr>
            <a:endParaRPr b="0" lang="it-IT" sz="989" spc="-1" strike="noStrike">
              <a:latin typeface="Arial"/>
            </a:endParaRPr>
          </a:p>
        </p:txBody>
      </p:sp>
      <p:sp>
        <p:nvSpPr>
          <p:cNvPr id="195" name="Line 44"/>
          <p:cNvSpPr/>
          <p:nvPr/>
        </p:nvSpPr>
        <p:spPr>
          <a:xfrm flipH="1">
            <a:off x="4420800" y="2434320"/>
            <a:ext cx="2880" cy="11397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45"/>
          <p:cNvSpPr/>
          <p:nvPr/>
        </p:nvSpPr>
        <p:spPr>
          <a:xfrm>
            <a:off x="3786120" y="2163960"/>
            <a:ext cx="1269000" cy="28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CustomShape 46"/>
          <p:cNvSpPr/>
          <p:nvPr/>
        </p:nvSpPr>
        <p:spPr>
          <a:xfrm>
            <a:off x="3786120" y="2215440"/>
            <a:ext cx="126900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1520"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ATM </a:t>
            </a:r>
            <a:r>
              <a:rPr b="0" lang="it-IT" sz="1100" spc="-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(100%) 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198" name="Line 47"/>
          <p:cNvSpPr/>
          <p:nvPr/>
        </p:nvSpPr>
        <p:spPr>
          <a:xfrm>
            <a:off x="4051080" y="2468880"/>
            <a:ext cx="0" cy="2523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Line 48"/>
          <p:cNvSpPr/>
          <p:nvPr/>
        </p:nvSpPr>
        <p:spPr>
          <a:xfrm>
            <a:off x="3258000" y="1916280"/>
            <a:ext cx="0" cy="79488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49"/>
          <p:cNvSpPr/>
          <p:nvPr/>
        </p:nvSpPr>
        <p:spPr>
          <a:xfrm>
            <a:off x="297720" y="3474720"/>
            <a:ext cx="180684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9872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MILANO RISTORAZIONE  S.p.A.</a:t>
            </a:r>
            <a:endParaRPr b="0" lang="it-IT" sz="1100" spc="-1" strike="noStrike">
              <a:latin typeface="Arial"/>
            </a:endParaRPr>
          </a:p>
          <a:p>
            <a:pPr marL="19872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(99% - 1% quota di Milano Ristorazione)</a:t>
            </a:r>
            <a:endParaRPr b="0" lang="it-IT" sz="1100" spc="-1" strike="noStrike">
              <a:latin typeface="Arial"/>
            </a:endParaRPr>
          </a:p>
          <a:p>
            <a:pPr marL="198720" algn="ctr">
              <a:lnSpc>
                <a:spcPct val="100000"/>
              </a:lnSpc>
            </a:pPr>
            <a:endParaRPr b="0" lang="it-IT" sz="1100" spc="-1" strike="noStrike">
              <a:latin typeface="Arial"/>
            </a:endParaRPr>
          </a:p>
        </p:txBody>
      </p:sp>
      <p:sp>
        <p:nvSpPr>
          <p:cNvPr id="201" name="CustomShape 50"/>
          <p:cNvSpPr/>
          <p:nvPr/>
        </p:nvSpPr>
        <p:spPr>
          <a:xfrm>
            <a:off x="8523000" y="5551920"/>
            <a:ext cx="1723320" cy="1353960"/>
          </a:xfrm>
          <a:prstGeom prst="rect">
            <a:avLst/>
          </a:prstGeom>
          <a:noFill/>
          <a:ln w="1260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Amiacque S.r.l. (100%)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Rocca Brivio Sforza S.r.l. (51,04%), in liquidazione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Pavia Acque S.c.a.r.l. (10,1%)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ZEROC S.p.A 80%)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NEUTALIA s.r.l. (33%)</a:t>
            </a:r>
            <a:endParaRPr b="0" lang="it-IT" sz="989" spc="-1" strike="noStrike">
              <a:latin typeface="Arial"/>
            </a:endParaRPr>
          </a:p>
        </p:txBody>
      </p:sp>
      <p:sp>
        <p:nvSpPr>
          <p:cNvPr id="202" name="Line 51"/>
          <p:cNvSpPr/>
          <p:nvPr/>
        </p:nvSpPr>
        <p:spPr>
          <a:xfrm>
            <a:off x="4050360" y="2468880"/>
            <a:ext cx="0" cy="2523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Line 52"/>
          <p:cNvSpPr/>
          <p:nvPr/>
        </p:nvSpPr>
        <p:spPr>
          <a:xfrm>
            <a:off x="6797880" y="2462400"/>
            <a:ext cx="0" cy="30204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53"/>
          <p:cNvSpPr/>
          <p:nvPr/>
        </p:nvSpPr>
        <p:spPr>
          <a:xfrm>
            <a:off x="3349440" y="6632280"/>
            <a:ext cx="1560600" cy="315000"/>
          </a:xfrm>
          <a:prstGeom prst="rect">
            <a:avLst/>
          </a:prstGeom>
          <a:solidFill>
            <a:schemeClr val="bg1"/>
          </a:solidFill>
          <a:ln w="3240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it-IT" sz="880" spc="-1" strike="noStrike">
                <a:solidFill>
                  <a:srgbClr val="000000"/>
                </a:solidFill>
                <a:latin typeface="Calibri"/>
              </a:rPr>
              <a:t>Metro Service  A/S  (100%)</a:t>
            </a:r>
            <a:endParaRPr b="0" lang="it-IT" sz="880" spc="-1" strike="noStrike">
              <a:latin typeface="Arial"/>
            </a:endParaRPr>
          </a:p>
        </p:txBody>
      </p:sp>
      <p:sp>
        <p:nvSpPr>
          <p:cNvPr id="205" name="Line 54"/>
          <p:cNvSpPr/>
          <p:nvPr/>
        </p:nvSpPr>
        <p:spPr>
          <a:xfrm flipH="1">
            <a:off x="2681640" y="4347000"/>
            <a:ext cx="449640" cy="2448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Line 55"/>
          <p:cNvSpPr/>
          <p:nvPr/>
        </p:nvSpPr>
        <p:spPr>
          <a:xfrm flipH="1">
            <a:off x="2697480" y="6789960"/>
            <a:ext cx="65160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Line 56"/>
          <p:cNvSpPr/>
          <p:nvPr/>
        </p:nvSpPr>
        <p:spPr>
          <a:xfrm flipH="1">
            <a:off x="2717280" y="4371480"/>
            <a:ext cx="720" cy="240624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57"/>
          <p:cNvSpPr/>
          <p:nvPr/>
        </p:nvSpPr>
        <p:spPr>
          <a:xfrm>
            <a:off x="8845200" y="2993040"/>
            <a:ext cx="988200" cy="33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AF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it-IT" sz="1100" spc="-3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(20%)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209" name="CustomShape 58"/>
          <p:cNvSpPr/>
          <p:nvPr/>
        </p:nvSpPr>
        <p:spPr>
          <a:xfrm>
            <a:off x="603720" y="6947640"/>
            <a:ext cx="1446120" cy="455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59"/>
          <p:cNvSpPr/>
          <p:nvPr/>
        </p:nvSpPr>
        <p:spPr>
          <a:xfrm>
            <a:off x="608400" y="7005960"/>
            <a:ext cx="131544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 indent="5400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AIR LIQUIDE ITALIA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S.p.A.</a:t>
            </a:r>
            <a:r>
              <a:rPr b="0" lang="it-IT" sz="1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Calibri"/>
              </a:rPr>
              <a:t>(0,45%)</a:t>
            </a:r>
            <a:endParaRPr b="0" lang="it-IT" sz="1100" spc="-1" strike="noStrike">
              <a:latin typeface="Arial"/>
            </a:endParaRPr>
          </a:p>
        </p:txBody>
      </p:sp>
      <p:sp>
        <p:nvSpPr>
          <p:cNvPr id="211" name="Line 60"/>
          <p:cNvSpPr/>
          <p:nvPr/>
        </p:nvSpPr>
        <p:spPr>
          <a:xfrm flipH="1">
            <a:off x="2055240" y="7110000"/>
            <a:ext cx="35676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Line 61"/>
          <p:cNvSpPr/>
          <p:nvPr/>
        </p:nvSpPr>
        <p:spPr>
          <a:xfrm flipH="1">
            <a:off x="2405520" y="2773800"/>
            <a:ext cx="57960" cy="433620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Line 62"/>
          <p:cNvSpPr/>
          <p:nvPr/>
        </p:nvSpPr>
        <p:spPr>
          <a:xfrm>
            <a:off x="9363960" y="5380560"/>
            <a:ext cx="0" cy="19836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63"/>
          <p:cNvSpPr/>
          <p:nvPr/>
        </p:nvSpPr>
        <p:spPr>
          <a:xfrm>
            <a:off x="482400" y="5630040"/>
            <a:ext cx="1676520" cy="2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1520" algn="ctr"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11520" algn="just"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215" name="CustomShape 64"/>
          <p:cNvSpPr/>
          <p:nvPr/>
        </p:nvSpPr>
        <p:spPr>
          <a:xfrm>
            <a:off x="5754960" y="2769480"/>
            <a:ext cx="2057040" cy="2600640"/>
          </a:xfrm>
          <a:prstGeom prst="rect">
            <a:avLst/>
          </a:prstGeom>
          <a:noFill/>
          <a:ln w="1260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1) Dufrital S.p.A. (40%)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2) SEA Energia S.p.A. (100%)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3) SACBO S.p.A. (30,98%)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4) SEA Prime S.p.A. (99,91%)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5) Disma S.p.A. (18,75%)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6) Malpensa Logistica Europa S.p.A. (25%)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7) Romairport S.r.l. (0,23%)</a:t>
            </a:r>
            <a:endParaRPr b="0" lang="it-IT" sz="989" spc="-1" strike="noStrike">
              <a:latin typeface="Arial"/>
            </a:endParaRPr>
          </a:p>
          <a:p>
            <a:pPr marL="20052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8) SEA Services  S.r.l. (40%)</a:t>
            </a:r>
            <a:endParaRPr b="0" lang="it-IT" sz="989" spc="-1" strike="noStrike">
              <a:latin typeface="Arial"/>
            </a:endParaRPr>
          </a:p>
          <a:p>
            <a:pPr marL="20124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9) Airport Handling S.p.A.  (30%)</a:t>
            </a:r>
            <a:endParaRPr b="0" lang="it-IT" sz="989" spc="-1" strike="noStrike">
              <a:latin typeface="Arial"/>
            </a:endParaRPr>
          </a:p>
          <a:p>
            <a:pPr marL="201240" indent="-1886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989" spc="-1" strike="noStrike">
                <a:solidFill>
                  <a:srgbClr val="000000"/>
                </a:solidFill>
                <a:latin typeface="Calibri"/>
              </a:rPr>
              <a:t>10)Airport ICT Services S.r.l. (100%)</a:t>
            </a:r>
            <a:endParaRPr b="0" lang="it-IT" sz="989" spc="-1" strike="noStrike">
              <a:latin typeface="Arial"/>
            </a:endParaRPr>
          </a:p>
          <a:p>
            <a:pPr marL="11520" algn="just">
              <a:lnSpc>
                <a:spcPct val="100000"/>
              </a:lnSpc>
            </a:pPr>
            <a:endParaRPr b="0" lang="it-IT" sz="989" spc="-1" strike="noStrike">
              <a:latin typeface="Arial"/>
            </a:endParaRPr>
          </a:p>
        </p:txBody>
      </p:sp>
      <p:sp>
        <p:nvSpPr>
          <p:cNvPr id="216" name="CustomShape 65"/>
          <p:cNvSpPr/>
          <p:nvPr/>
        </p:nvSpPr>
        <p:spPr>
          <a:xfrm>
            <a:off x="8665920" y="3684960"/>
            <a:ext cx="1377720" cy="395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Line 66"/>
          <p:cNvSpPr/>
          <p:nvPr/>
        </p:nvSpPr>
        <p:spPr>
          <a:xfrm flipH="1">
            <a:off x="8310960" y="3882600"/>
            <a:ext cx="354960" cy="0"/>
          </a:xfrm>
          <a:prstGeom prst="line">
            <a:avLst/>
          </a:prstGeom>
          <a:ln w="12600"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67"/>
          <p:cNvSpPr/>
          <p:nvPr/>
        </p:nvSpPr>
        <p:spPr>
          <a:xfrm>
            <a:off x="8839440" y="3771720"/>
            <a:ext cx="1154880" cy="16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marL="12240" algn="ctr">
              <a:lnSpc>
                <a:spcPct val="100000"/>
              </a:lnSpc>
            </a:pPr>
            <a:r>
              <a:rPr b="0" lang="it-IT" sz="1100" spc="-4" strike="noStrike">
                <a:solidFill>
                  <a:srgbClr val="000000"/>
                </a:solidFill>
                <a:latin typeface="Calibri"/>
              </a:rPr>
              <a:t>MUSA S.c.a.r.l. (2%)</a:t>
            </a:r>
            <a:endParaRPr b="0" lang="it-IT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7699320" y="7027560"/>
            <a:ext cx="2459160" cy="214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1CBA3679-F0B4-44E7-AEF3-24162AE21FDB}" type="slidenum">
              <a:rPr b="0" lang="it-IT" sz="140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pic>
        <p:nvPicPr>
          <p:cNvPr id="220" name="Immagine 2" descr="semplice_orrizontale_colore"/>
          <p:cNvPicPr/>
          <p:nvPr/>
        </p:nvPicPr>
        <p:blipFill>
          <a:blip r:embed="rId1"/>
          <a:srcRect l="3787" t="38870" r="6149" b="30235"/>
          <a:stretch/>
        </p:blipFill>
        <p:spPr>
          <a:xfrm>
            <a:off x="927000" y="425520"/>
            <a:ext cx="866160" cy="420480"/>
          </a:xfrm>
          <a:prstGeom prst="rect">
            <a:avLst/>
          </a:prstGeom>
          <a:ln>
            <a:noFill/>
          </a:ln>
        </p:spPr>
      </p:pic>
      <p:sp>
        <p:nvSpPr>
          <p:cNvPr id="221" name="CustomShape 2"/>
          <p:cNvSpPr/>
          <p:nvPr/>
        </p:nvSpPr>
        <p:spPr>
          <a:xfrm>
            <a:off x="491040" y="929160"/>
            <a:ext cx="1294920" cy="118764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266760" y="929160"/>
            <a:ext cx="1828440" cy="4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DIREZIONE BILANCIO E</a:t>
            </a:r>
            <a:endParaRPr b="0" lang="it-IT" sz="7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PARTECIPATE</a:t>
            </a:r>
            <a:endParaRPr b="0" lang="it-IT" sz="7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it-IT" sz="700" spc="-1" strike="noStrike">
              <a:latin typeface="Arial"/>
            </a:endParaRPr>
          </a:p>
        </p:txBody>
      </p:sp>
      <p:sp>
        <p:nvSpPr>
          <p:cNvPr id="223" name="CustomShape 4"/>
          <p:cNvSpPr/>
          <p:nvPr/>
        </p:nvSpPr>
        <p:spPr>
          <a:xfrm>
            <a:off x="1917720" y="423360"/>
            <a:ext cx="80769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ff0000"/>
                </a:solidFill>
                <a:latin typeface="Calibri"/>
              </a:rPr>
              <a:t>Dati Societari - Capitale -  Patrimonio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24" name="CustomShape 5"/>
          <p:cNvSpPr/>
          <p:nvPr/>
        </p:nvSpPr>
        <p:spPr>
          <a:xfrm>
            <a:off x="2298600" y="2330280"/>
            <a:ext cx="7619760" cy="33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25" name="Table 6"/>
          <p:cNvGraphicFramePr/>
          <p:nvPr/>
        </p:nvGraphicFramePr>
        <p:xfrm>
          <a:off x="2222640" y="1339920"/>
          <a:ext cx="7619760" cy="5218560"/>
        </p:xfrm>
        <a:graphic>
          <a:graphicData uri="http://schemas.openxmlformats.org/drawingml/2006/table">
            <a:tbl>
              <a:tblPr/>
              <a:tblGrid>
                <a:gridCol w="2057400"/>
                <a:gridCol w="1478160"/>
                <a:gridCol w="2015640"/>
                <a:gridCol w="2068560"/>
              </a:tblGrid>
              <a:tr h="98424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Società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Capitale Sociale 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 31 dicembre 2021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Riserve e altre voci di Patrimonio netto 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al 31 dicembre 2021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Totale Patrimonio Netto al 31 dicembre 2021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SEA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27.500.000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50.082.216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77.582.216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A2A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1.629.110.744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1.703.269.143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3.332.379.887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ATM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700.000.000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387.177.108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1.087.177.108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AFM S.p.A. (*)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3.286.819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15.574.945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18.861.764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MM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36.996.233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192.585.115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238.708.470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5892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 Ristorazione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5.100.000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8.043.940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13.143.940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SO.GE.M.I.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228.592.713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4.489.239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233.078.952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MilanoSport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44.243.873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    12.086.403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32.157.470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AMAT s.r.l.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10.400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598.065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608.465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SPV Linea M4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61.531.500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157.125.230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218.656.730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22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Arexpo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100.080.424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19.030.762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119.111.186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3488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CAP Holding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571.381.786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218.788.032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790.169.818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2104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MUSA S.c.a.r.l. (**)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7560" rIns="7560" tIns="7560" bIns="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7560" marR="7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226" name="CustomShape 7"/>
          <p:cNvSpPr/>
          <p:nvPr/>
        </p:nvSpPr>
        <p:spPr>
          <a:xfrm flipV="1" rot="10800000">
            <a:off x="1786680" y="6661440"/>
            <a:ext cx="571896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it-IT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it-IT" sz="1100" spc="-1" strike="noStrike">
                <a:solidFill>
                  <a:srgbClr val="000000"/>
                </a:solidFill>
                <a:latin typeface="Calibri"/>
              </a:rPr>
              <a:t>(*): chiusura esercizio al 31/3 d’ogni anno</a:t>
            </a:r>
            <a:endParaRPr b="0" lang="it-IT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it-IT" sz="11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1" lang="it-IT" sz="1100" spc="-1" strike="noStrike">
                <a:solidFill>
                  <a:srgbClr val="000000"/>
                </a:solidFill>
                <a:latin typeface="Calibri"/>
              </a:rPr>
              <a:t>(**): società costituita a giugno 2022 – bilancio non disponibile</a:t>
            </a:r>
            <a:endParaRPr b="0" lang="it-IT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it-IT" sz="11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it-IT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7699320" y="7027560"/>
            <a:ext cx="2459160" cy="214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CB75BB4F-A62A-4F19-A5B5-75CC9F56769A}" type="slidenum">
              <a:rPr b="0" lang="it-IT" sz="1400" spc="-1" strike="noStrike">
                <a:solidFill>
                  <a:srgbClr val="b2b2b2"/>
                </a:solidFill>
                <a:latin typeface="Calibri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pic>
        <p:nvPicPr>
          <p:cNvPr id="228" name="Immagine 2" descr="semplice_orrizontale_colore"/>
          <p:cNvPicPr/>
          <p:nvPr/>
        </p:nvPicPr>
        <p:blipFill>
          <a:blip r:embed="rId1"/>
          <a:srcRect l="3787" t="38870" r="6149" b="30235"/>
          <a:stretch/>
        </p:blipFill>
        <p:spPr>
          <a:xfrm>
            <a:off x="927000" y="425520"/>
            <a:ext cx="866160" cy="420480"/>
          </a:xfrm>
          <a:prstGeom prst="rect">
            <a:avLst/>
          </a:prstGeom>
          <a:ln>
            <a:noFill/>
          </a:ln>
        </p:spPr>
      </p:pic>
      <p:sp>
        <p:nvSpPr>
          <p:cNvPr id="229" name="CustomShape 2"/>
          <p:cNvSpPr/>
          <p:nvPr/>
        </p:nvSpPr>
        <p:spPr>
          <a:xfrm>
            <a:off x="491040" y="929160"/>
            <a:ext cx="1294920" cy="118764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266760" y="929160"/>
            <a:ext cx="1828440" cy="4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DIREZIONE BILANCIO E</a:t>
            </a:r>
            <a:endParaRPr b="0" lang="it-IT" sz="7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PARTECIPATE</a:t>
            </a:r>
            <a:endParaRPr b="0" lang="it-IT" sz="7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it-IT" sz="700" spc="-1" strike="noStrike">
              <a:latin typeface="Arial"/>
            </a:endParaRPr>
          </a:p>
        </p:txBody>
      </p:sp>
      <p:graphicFrame>
        <p:nvGraphicFramePr>
          <p:cNvPr id="231" name="Table 4"/>
          <p:cNvGraphicFramePr/>
          <p:nvPr/>
        </p:nvGraphicFramePr>
        <p:xfrm>
          <a:off x="2527200" y="1344600"/>
          <a:ext cx="7341480" cy="3455640"/>
        </p:xfrm>
        <a:graphic>
          <a:graphicData uri="http://schemas.openxmlformats.org/drawingml/2006/table">
            <a:tbl>
              <a:tblPr/>
              <a:tblGrid>
                <a:gridCol w="2065680"/>
                <a:gridCol w="860760"/>
                <a:gridCol w="860760"/>
                <a:gridCol w="860760"/>
                <a:gridCol w="860760"/>
                <a:gridCol w="860760"/>
                <a:gridCol w="972000"/>
              </a:tblGrid>
              <a:tr h="213480">
                <a:tc gridSpan="7"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ANDAMENTO STORICO DIVIDENDI E RISERVE E PREVISIONI 2023  (valori euro / milioni)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639720">
                <a:tc>
                  <a:txBody>
                    <a:bodyPr lIns="0" rIns="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it-IT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Società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2019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2020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2022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it-IT" sz="1400" spc="-1" strike="noStrike">
                          <a:solidFill>
                            <a:srgbClr val="000000"/>
                          </a:solidFill>
                          <a:latin typeface="Baskerville Old Face"/>
                        </a:rPr>
                        <a:t>Proposto 2023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SEA SPA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38,53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85,40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i="1" lang="it-I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30,00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ATM SPA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 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 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  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2660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A2A   SPA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45,27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55,00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60,70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62,60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70,80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i="1" lang="it-I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64,00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2660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AFM SPA 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7,50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10,60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1,80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1,80                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1,80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i="1" lang="it-I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1,80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 RISTORAZIONE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MM SPA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AMAT s.r.l.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SO.GE.M.I.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13480"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MilanoSport S.p.A.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---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26600">
                <a:tc>
                  <a:txBody>
                    <a:bodyPr lIns="0" rIns="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Totale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91,30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151,00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62,50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</a:t>
                      </a: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64,40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it-IT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72,60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i="1" lang="it-IT" sz="1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95,80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232" name="CustomShape 5"/>
          <p:cNvSpPr/>
          <p:nvPr/>
        </p:nvSpPr>
        <p:spPr>
          <a:xfrm>
            <a:off x="2832120" y="272880"/>
            <a:ext cx="57909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ff0000"/>
                </a:solidFill>
                <a:latin typeface="Calibri"/>
              </a:rPr>
              <a:t>Entrate – previsioni anno 2023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7699320" y="7027560"/>
            <a:ext cx="2459160" cy="214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33FEAC39-8EE7-48C6-AA0C-CA510557131A}" type="slidenum">
              <a:rPr b="0" lang="it-IT" sz="140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pic>
        <p:nvPicPr>
          <p:cNvPr id="234" name="Immagine 2" descr="semplice_orrizontale_colore"/>
          <p:cNvPicPr/>
          <p:nvPr/>
        </p:nvPicPr>
        <p:blipFill>
          <a:blip r:embed="rId1"/>
          <a:srcRect l="3787" t="38870" r="6149" b="30235"/>
          <a:stretch/>
        </p:blipFill>
        <p:spPr>
          <a:xfrm>
            <a:off x="919800" y="425520"/>
            <a:ext cx="866160" cy="420480"/>
          </a:xfrm>
          <a:prstGeom prst="rect">
            <a:avLst/>
          </a:prstGeom>
          <a:ln>
            <a:noFill/>
          </a:ln>
        </p:spPr>
      </p:pic>
      <p:sp>
        <p:nvSpPr>
          <p:cNvPr id="235" name="CustomShape 2"/>
          <p:cNvSpPr/>
          <p:nvPr/>
        </p:nvSpPr>
        <p:spPr>
          <a:xfrm>
            <a:off x="491040" y="929160"/>
            <a:ext cx="1294920" cy="39492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000" spc="-1" strike="noStrike">
                <a:solidFill>
                  <a:srgbClr val="000000"/>
                </a:solidFill>
                <a:latin typeface="Calibri"/>
              </a:rPr>
              <a:t>DIREZIONE BILANCIO E PARTECIPATE</a:t>
            </a:r>
            <a:endParaRPr b="0" lang="it-IT" sz="1000" spc="-1" strike="noStrike"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1828800" y="2940120"/>
            <a:ext cx="8013240" cy="38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7000"/>
              </a:lnSpc>
              <a:spcAft>
                <a:spcPts val="799"/>
              </a:spcAft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37" name="CustomShape 4"/>
          <p:cNvSpPr/>
          <p:nvPr/>
        </p:nvSpPr>
        <p:spPr>
          <a:xfrm>
            <a:off x="1917720" y="189720"/>
            <a:ext cx="792432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2000" spc="-1" strike="noStrike">
                <a:solidFill>
                  <a:srgbClr val="ff0000"/>
                </a:solidFill>
                <a:latin typeface="Calibri"/>
              </a:rPr>
              <a:t>Previsioni convocazioni Assemblee per l’approvazione del </a:t>
            </a:r>
            <a:endParaRPr b="0" lang="it-IT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2000" spc="-1" strike="noStrike">
                <a:solidFill>
                  <a:srgbClr val="ff0000"/>
                </a:solidFill>
                <a:latin typeface="Calibri"/>
              </a:rPr>
              <a:t>Bilancio di esercizio 2022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38" name="CustomShape 5"/>
          <p:cNvSpPr/>
          <p:nvPr/>
        </p:nvSpPr>
        <p:spPr>
          <a:xfrm>
            <a:off x="469800" y="958680"/>
            <a:ext cx="1358640" cy="118764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239" name="CustomShape 6"/>
          <p:cNvSpPr/>
          <p:nvPr/>
        </p:nvSpPr>
        <p:spPr>
          <a:xfrm>
            <a:off x="380880" y="958680"/>
            <a:ext cx="1434600" cy="4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700" spc="-1" strike="noStrike">
                <a:solidFill>
                  <a:srgbClr val="000000"/>
                </a:solidFill>
                <a:latin typeface="Arial"/>
              </a:rPr>
              <a:t>DIREZIONE BILANCIO E  PARTECIPATE </a:t>
            </a:r>
            <a:endParaRPr b="0" lang="it-IT" sz="7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it-IT" sz="700" spc="-1" strike="noStrike">
              <a:latin typeface="Arial"/>
            </a:endParaRPr>
          </a:p>
        </p:txBody>
      </p:sp>
      <p:sp>
        <p:nvSpPr>
          <p:cNvPr id="240" name="CustomShape 7"/>
          <p:cNvSpPr/>
          <p:nvPr/>
        </p:nvSpPr>
        <p:spPr>
          <a:xfrm>
            <a:off x="2603520" y="3053520"/>
            <a:ext cx="6933960" cy="639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Non risultano ancora fissate le date di convocazione delle Assemblee per l’approvazione del Bilancio di esercizio 2022.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2851</TotalTime>
  <Application>LibreOffice/6.4.1.2$Windows_X86_64 LibreOffice_project/4d224e95b98b138af42a64d84056446d09082932</Application>
  <Words>1627</Words>
  <Paragraphs>312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2016-09-02T10:35:40Z</dcterms:created>
  <dc:creator>luigi.sarcinella</dc:creator>
  <dc:description/>
  <dc:language>it-IT</dc:language>
  <cp:lastModifiedBy>Paolo Francesco M Poggi</cp:lastModifiedBy>
  <cp:lastPrinted>2023-01-24T11:26:23Z</cp:lastPrinted>
  <dcterms:modified xsi:type="dcterms:W3CDTF">2023-01-24T14:45:43Z</dcterms:modified>
  <cp:revision>312</cp:revision>
  <dc:subject/>
  <dc:title>Microsoft PowerPoint - Grafici Partecipazioni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reated">
    <vt:filetime>2016-02-04T00:00:00Z</vt:filetime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astSaved">
    <vt:filetime>2016-09-02T00:00:00Z</vt:filetime>
  </property>
  <property fmtid="{D5CDD505-2E9C-101B-9397-08002B2CF9AE}" pid="7" name="LinksUpToDate">
    <vt:bool>0</vt:bool>
  </property>
  <property fmtid="{D5CDD505-2E9C-101B-9397-08002B2CF9AE}" pid="8" name="MMClips">
    <vt:i4>0</vt:i4>
  </property>
  <property fmtid="{D5CDD505-2E9C-101B-9397-08002B2CF9AE}" pid="9" name="Notes">
    <vt:i4>3</vt:i4>
  </property>
  <property fmtid="{D5CDD505-2E9C-101B-9397-08002B2CF9AE}" pid="10" name="PresentationFormat">
    <vt:lpwstr>Personalizzato</vt:lpwstr>
  </property>
  <property fmtid="{D5CDD505-2E9C-101B-9397-08002B2CF9AE}" pid="11" name="ScaleCrop">
    <vt:bool>0</vt:bool>
  </property>
  <property fmtid="{D5CDD505-2E9C-101B-9397-08002B2CF9AE}" pid="12" name="ShareDoc">
    <vt:bool>0</vt:bool>
  </property>
  <property fmtid="{D5CDD505-2E9C-101B-9397-08002B2CF9AE}" pid="13" name="Slides">
    <vt:i4>7</vt:i4>
  </property>
</Properties>
</file>