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7" r:id="rId5"/>
    <p:sldId id="266" r:id="rId6"/>
    <p:sldId id="273" r:id="rId7"/>
    <p:sldId id="275" r:id="rId8"/>
    <p:sldId id="276" r:id="rId9"/>
    <p:sldId id="264" r:id="rId10"/>
    <p:sldId id="270" r:id="rId11"/>
    <p:sldId id="256" r:id="rId12"/>
    <p:sldId id="272" r:id="rId13"/>
    <p:sldId id="274" r:id="rId14"/>
    <p:sldId id="262" r:id="rId15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pos="7219" userDrawn="1">
          <p15:clr>
            <a:srgbClr val="A4A3A4"/>
          </p15:clr>
        </p15:guide>
        <p15:guide id="6" pos="1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48B"/>
    <a:srgbClr val="FFA27F"/>
    <a:srgbClr val="97BE5A"/>
    <a:srgbClr val="FFE8C5"/>
    <a:srgbClr val="FFF0C2"/>
    <a:srgbClr val="FFD966"/>
    <a:srgbClr val="FFFFFF"/>
    <a:srgbClr val="92ADDD"/>
    <a:srgbClr val="1F4E79"/>
    <a:srgbClr val="2CA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5C5BB5-A24A-48DF-A74F-06012BF1D16B}" v="71" dt="2023-10-19T08:47:17.3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E171933-4619-4E11-9A3F-F7608DF75F80}" styleName="Stile medio 1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Stile chiaro 2 - Color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926" y="72"/>
      </p:cViewPr>
      <p:guideLst>
        <p:guide orient="horz" pos="2183"/>
        <p:guide pos="3840"/>
        <p:guide orient="horz" pos="346"/>
        <p:guide orient="horz" pos="3974"/>
        <p:guide pos="7219"/>
        <p:guide pos="1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45512-9FE6-40A8-854D-03352A9C9FEC}" type="datetimeFigureOut">
              <a:rPr lang="it-IT" smtClean="0"/>
              <a:t>28/08/2024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3955A-EE01-4933-8502-5DEB54572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0004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1BA24A-3E87-7EB9-77FE-DB6EDFCAC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7C88F78-8499-1001-2A65-455386B0F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97E911-A6FC-D2F6-E80C-0B8A4FDE7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D57C-275C-409C-92C4-F1BBBD05B04A}" type="datetime1">
              <a:rPr lang="it-IT" smtClean="0"/>
              <a:t>28/08/2024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D91A2D-09DD-C037-B7D0-FDA544AF5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8DBFD3-BAB3-D291-DF07-70977DFD5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02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6E24BF-C8B3-D038-4A4A-7C3CB4061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44163F-D96B-6199-0529-C1658B607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60461D-3998-F10B-814E-868B13BAF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A95E-13E6-495E-88CF-2461D40B52A0}" type="datetime1">
              <a:rPr lang="it-IT" smtClean="0"/>
              <a:t>28/08/2024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A0F36A-9E3B-6FED-ECB5-BDE5D7968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9AC723-1E4F-DEF7-2A59-AB96A136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748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F780C34-4CDC-3299-7347-626C24D8DD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AB26DE7-34AD-D3AE-0795-DA920F977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0FB7B3-596B-2124-4DBA-3AEE9BBC5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216FD-A1FD-4110-A059-6BDA5C535774}" type="datetime1">
              <a:rPr lang="it-IT" smtClean="0"/>
              <a:t>28/08/2024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CB2524-386F-77AD-C600-1FD298C5C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C8C27F-2E7C-42FB-0A93-5674104BF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0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B8CECC-4AAC-54BE-3EBF-743E78324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5A0060-14A1-EB2D-53A3-61B2E98DD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167A2D-6D6E-07C9-232E-BB550CFD6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7034-20F7-49BF-91FC-0C8327FAD4A3}" type="datetime1">
              <a:rPr lang="it-IT" smtClean="0"/>
              <a:t>28/08/2024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A8C9A3-037F-6742-5D0C-C50217D62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562A3E-9920-5E97-1A90-72FD4EDD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95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0B0D92-9F19-CACD-FD6D-F742DD5A0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C2A76BE-57A4-9280-D345-5E92E343A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245A7E-0E5D-3FF3-FDB8-79DA14794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4F20-6934-471B-9E50-0EF52539EEDE}" type="datetime1">
              <a:rPr lang="it-IT" smtClean="0"/>
              <a:t>28/08/2024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DFD5A1-37DF-31C0-6EBF-ED63B3364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BD9896-8245-C960-92EF-C21CB5365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272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386C53-D70E-BE21-FA89-395B7D6CB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BDC736-E85B-3118-0340-3D5FD99CF3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F7164A1-1BA4-F0FB-1F1A-FADFCC8CF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8AA0D4-B3D4-03FC-462B-9D23CA22E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B361-FB24-47E1-AF69-A8220E0BED69}" type="datetime1">
              <a:rPr lang="it-IT" smtClean="0"/>
              <a:t>28/08/2024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35E88F-F9EA-7D41-0C51-ED4DF418A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DE93912-B6A4-B88C-5A65-171CF5517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065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76BBA6-6C34-D4CE-A079-2E0F6E8C5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CA97ED9-EA26-7070-63E7-6D47451E8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23FB9E2-4443-791D-2EA8-ADC99E762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52B8B52-E894-AFF8-3AC2-ED7089A6D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38DF75-2B07-AE59-E914-1D0A498F8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0F9D679-F798-F174-422F-F3E92F1D8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386B-0600-4BD6-8480-CAE4932E9878}" type="datetime1">
              <a:rPr lang="it-IT" smtClean="0"/>
              <a:t>28/08/2024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91C80F2-52D8-D67F-7A60-26331C9E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099F611-1B87-55F4-92D8-9B7277CD9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1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786C76-2EC8-DBD4-C087-E8D72612E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8202E64-68F6-266A-720F-E910C271D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F9C2-2144-46FD-B2A5-47ABA1CDB3C5}" type="datetime1">
              <a:rPr lang="it-IT" smtClean="0"/>
              <a:t>28/08/2024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EA35033-00E7-238E-0A86-353336777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64107AA-08C3-D7C9-418A-37D024EA1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74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8EBEEA9-1888-BF38-8FE2-65FB5F81B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6249-BDA2-48B8-BF35-E43735F82D39}" type="datetime1">
              <a:rPr lang="it-IT" smtClean="0"/>
              <a:t>28/08/2024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74ABE52-8252-AE51-CA81-77821A772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F2C89F0-37EF-8241-E559-29FEEB5E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85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AE5300-018A-6ABF-54EF-BE9FDB924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509B0E-8A12-CB2C-AC0E-CF7CAC9D4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BCD115E-0C93-2316-D63C-53AD3C766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FA5157-2246-B9A2-5068-2685344DF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132-26D9-466A-B66D-6B0F24550051}" type="datetime1">
              <a:rPr lang="it-IT" smtClean="0"/>
              <a:t>28/08/2024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7BD77F-0C67-7624-95FD-23415AC16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9527FC2-3C15-B968-1AEE-19827F876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958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D176A7-4941-41F8-6E04-DB3CE9615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79098BE-3E37-4A8B-9437-3081387A0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70038B-34CA-2787-2070-F8DC21CE7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ED6A0EB-354B-242D-6911-AFC6F3CAD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49CD-D4A1-4AB2-8F9C-C8974993CD82}" type="datetime1">
              <a:rPr lang="it-IT" smtClean="0"/>
              <a:t>28/08/2024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982B62E-03FA-C74F-C286-31EE70B0B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744043-E702-4340-E715-54113B8C4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776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E760889-1420-0790-BB12-B7A548856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8598CD3-A14B-681B-DB8B-FBB1FE9D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B91F21-9E82-767C-EFA5-6EF4ED37D5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BC45-C5F4-4181-8765-9D0B41A6E444}" type="datetime1">
              <a:rPr lang="it-IT" smtClean="0"/>
              <a:t>28/08/2024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BEC934-4651-0FAB-F880-798173060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48EEC3-134F-0C49-27EF-4EC8ECF71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D576F-A78C-4519-8CE9-E4B666C1D7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77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nci.lombardia.it/dettaglio-news/20247261353-xix-assemblea-congressuale-e-xx-assemblea-precongressuale-nazionale-monza-11-e-12-ottobre-2024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europa@anci.lombardia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tilocali2127.anci.lombardia.it/band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DE891BA2-7138-5071-B519-8425539A1B33}"/>
              </a:ext>
            </a:extLst>
          </p:cNvPr>
          <p:cNvSpPr/>
          <p:nvPr/>
        </p:nvSpPr>
        <p:spPr>
          <a:xfrm>
            <a:off x="-4694270" y="-190500"/>
            <a:ext cx="12896850" cy="7239000"/>
          </a:xfrm>
          <a:prstGeom prst="rect">
            <a:avLst/>
          </a:prstGeom>
          <a:solidFill>
            <a:srgbClr val="FFA2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dirty="0"/>
          </a:p>
        </p:txBody>
      </p: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DF020EF8-0663-866C-BB4C-07A93F466814}"/>
              </a:ext>
            </a:extLst>
          </p:cNvPr>
          <p:cNvCxnSpPr>
            <a:cxnSpLocks/>
          </p:cNvCxnSpPr>
          <p:nvPr/>
        </p:nvCxnSpPr>
        <p:spPr>
          <a:xfrm>
            <a:off x="-3061491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Immagine 5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0783FFB1-4F6B-0076-DD66-F383BD55CC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B547E53F-F7F6-EF9A-3AC4-C03098D67F0F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A3914A5-59AA-4967-072E-F6ED892082D5}"/>
              </a:ext>
            </a:extLst>
          </p:cNvPr>
          <p:cNvSpPr txBox="1"/>
          <p:nvPr/>
        </p:nvSpPr>
        <p:spPr>
          <a:xfrm>
            <a:off x="1027133" y="1213592"/>
            <a:ext cx="8250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solidFill>
                  <a:srgbClr val="FFE8C5"/>
                </a:solidFill>
                <a:latin typeface="Arial Nova Light" panose="020B0304020202020204" pitchFamily="34" charset="0"/>
              </a:rPr>
              <a:t>Audizione Commissione Affari Ist.li PNRR del Comune Milano 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EA522C8-676D-68F0-4449-CD326D257AB6}"/>
              </a:ext>
            </a:extLst>
          </p:cNvPr>
          <p:cNvSpPr txBox="1"/>
          <p:nvPr/>
        </p:nvSpPr>
        <p:spPr>
          <a:xfrm>
            <a:off x="1285033" y="206023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bg1"/>
                </a:solidFill>
                <a:latin typeface="Arial Nova Light" panose="020B0304020202020204" pitchFamily="34" charset="0"/>
              </a:rPr>
              <a:t>Dipartimento Europa e cooperazione internazionale</a:t>
            </a:r>
          </a:p>
          <a:p>
            <a:pPr algn="ctr"/>
            <a:r>
              <a:rPr lang="it-IT" sz="2000" dirty="0">
                <a:solidFill>
                  <a:schemeClr val="bg1"/>
                </a:solidFill>
                <a:latin typeface="Arial Nova Light" panose="020B0304020202020204" pitchFamily="34" charset="0"/>
              </a:rPr>
              <a:t>ANCI LOMBARDIA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B9212390-C0A8-9061-F295-5299B7CF0856}"/>
              </a:ext>
            </a:extLst>
          </p:cNvPr>
          <p:cNvSpPr txBox="1"/>
          <p:nvPr/>
        </p:nvSpPr>
        <p:spPr>
          <a:xfrm>
            <a:off x="8231155" y="6457042"/>
            <a:ext cx="5747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Milano 28.08.2024</a:t>
            </a:r>
          </a:p>
        </p:txBody>
      </p:sp>
      <p:sp>
        <p:nvSpPr>
          <p:cNvPr id="17" name="Segnaposto numero diapositiva 12">
            <a:extLst>
              <a:ext uri="{FF2B5EF4-FFF2-40B4-BE49-F238E27FC236}">
                <a16:creationId xmlns:a16="http://schemas.microsoft.com/office/drawing/2014/main" id="{6A19C383-CA91-F9E6-C31B-102162DD2D41}"/>
              </a:ext>
            </a:extLst>
          </p:cNvPr>
          <p:cNvSpPr txBox="1">
            <a:spLocks/>
          </p:cNvSpPr>
          <p:nvPr/>
        </p:nvSpPr>
        <p:spPr>
          <a:xfrm>
            <a:off x="51898" y="1879934"/>
            <a:ext cx="11094293" cy="4523562"/>
          </a:xfrm>
          <a:prstGeom prst="rect">
            <a:avLst/>
          </a:prstGeom>
          <a:ln w="3175">
            <a:noFill/>
          </a:ln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1. PROGETTI IN ATTIVO		</a:t>
            </a:r>
          </a:p>
          <a:p>
            <a:pPr algn="l">
              <a:lnSpc>
                <a:spcPct val="200000"/>
              </a:lnSpc>
            </a:pPr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2. PROGETTI CANDIDATI	</a:t>
            </a:r>
          </a:p>
          <a:p>
            <a:pPr algn="l">
              <a:lnSpc>
                <a:spcPct val="200000"/>
              </a:lnSpc>
            </a:pPr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3. PROTOCOLLO ANCI LOMBARDIA - COMUNE DI MILANO		</a:t>
            </a:r>
          </a:p>
          <a:p>
            <a:pPr algn="l">
              <a:lnSpc>
                <a:spcPct val="200000"/>
              </a:lnSpc>
            </a:pPr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4. AZIONI FOLLOW-UP PROGETTO SEAV	</a:t>
            </a:r>
          </a:p>
          <a:p>
            <a:pPr algn="l">
              <a:lnSpc>
                <a:spcPct val="200000"/>
              </a:lnSpc>
            </a:pPr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5. EVENTO </a:t>
            </a:r>
            <a:r>
              <a:rPr lang="en-US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#</a:t>
            </a:r>
            <a:r>
              <a:rPr lang="en-US" sz="1600" i="1" dirty="0">
                <a:solidFill>
                  <a:srgbClr val="26348B"/>
                </a:solidFill>
                <a:latin typeface="Arial Nova Light" panose="020B0304020202020204" pitchFamily="34" charset="0"/>
              </a:rPr>
              <a:t>European Week of Regions and Cities </a:t>
            </a:r>
            <a:r>
              <a:rPr lang="en-US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2024 </a:t>
            </a:r>
            <a:endParaRPr lang="it-IT" sz="1600" dirty="0">
              <a:solidFill>
                <a:srgbClr val="26348B"/>
              </a:solidFill>
              <a:latin typeface="Arial Nova Light" panose="020B03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3ECFD76-3AAB-BB2D-A39E-EE45FD7EB5CF}"/>
              </a:ext>
            </a:extLst>
          </p:cNvPr>
          <p:cNvSpPr txBox="1"/>
          <p:nvPr/>
        </p:nvSpPr>
        <p:spPr>
          <a:xfrm>
            <a:off x="762770" y="1592364"/>
            <a:ext cx="8250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rgbClr val="26348B"/>
                </a:solidFill>
                <a:latin typeface="Arial Nova Light" panose="020B0304020202020204" pitchFamily="34" charset="0"/>
              </a:rPr>
              <a:t>STATO DELL'ARTE ATTIVÀ ANNO 2023 - 2024</a:t>
            </a:r>
          </a:p>
        </p:txBody>
      </p:sp>
    </p:spTree>
    <p:extLst>
      <p:ext uri="{BB962C8B-B14F-4D97-AF65-F5344CB8AC3E}">
        <p14:creationId xmlns:p14="http://schemas.microsoft.com/office/powerpoint/2010/main" val="4174583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1779342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10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6" name="Segnaposto numero diapositiva 12">
            <a:extLst>
              <a:ext uri="{FF2B5EF4-FFF2-40B4-BE49-F238E27FC236}">
                <a16:creationId xmlns:a16="http://schemas.microsoft.com/office/drawing/2014/main" id="{B4E7E0E3-A469-0D6D-FE37-84CDBCC6BABE}"/>
              </a:ext>
            </a:extLst>
          </p:cNvPr>
          <p:cNvSpPr txBox="1">
            <a:spLocks/>
          </p:cNvSpPr>
          <p:nvPr/>
        </p:nvSpPr>
        <p:spPr>
          <a:xfrm>
            <a:off x="852489" y="1151440"/>
            <a:ext cx="585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5. EVENTO </a:t>
            </a:r>
            <a:r>
              <a:rPr lang="en-US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#</a:t>
            </a:r>
            <a:r>
              <a:rPr lang="en-US" sz="1600" i="1" dirty="0">
                <a:solidFill>
                  <a:srgbClr val="26348B"/>
                </a:solidFill>
                <a:latin typeface="Arial Nova Light" panose="020B0304020202020204" pitchFamily="34" charset="0"/>
              </a:rPr>
              <a:t>European Week of Regions and Cities </a:t>
            </a:r>
            <a:r>
              <a:rPr lang="en-US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2024</a:t>
            </a:r>
            <a:endParaRPr lang="it-IT" sz="1600" b="1" dirty="0">
              <a:solidFill>
                <a:srgbClr val="26348B"/>
              </a:solidFill>
              <a:latin typeface="Arial Nova Light" panose="020B0304020202020204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5092029-A2E7-D829-D09F-330762900B4F}"/>
              </a:ext>
            </a:extLst>
          </p:cNvPr>
          <p:cNvSpPr txBox="1"/>
          <p:nvPr/>
        </p:nvSpPr>
        <p:spPr>
          <a:xfrm>
            <a:off x="528321" y="1721185"/>
            <a:ext cx="11115040" cy="18584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FFA27F"/>
                </a:solidFill>
                <a:latin typeface="Arial Nova Light" panose="020B0304020202020204" pitchFamily="34" charset="0"/>
              </a:rPr>
              <a:t>“</a:t>
            </a:r>
            <a:r>
              <a:rPr lang="en-US" sz="2800" i="1" dirty="0">
                <a:solidFill>
                  <a:srgbClr val="FFA27F"/>
                </a:solidFill>
                <a:latin typeface="Arial Nova Light" panose="020B0304020202020204" pitchFamily="34" charset="0"/>
              </a:rPr>
              <a:t>Local authorities in European future</a:t>
            </a:r>
            <a:r>
              <a:rPr lang="en-US" sz="2800" dirty="0">
                <a:solidFill>
                  <a:srgbClr val="FFA27F"/>
                </a:solidFill>
                <a:latin typeface="Arial Nova Light" panose="020B0304020202020204" pitchFamily="34" charset="0"/>
              </a:rPr>
              <a:t>” </a:t>
            </a:r>
            <a:r>
              <a:rPr lang="en-US" sz="2000" dirty="0">
                <a:solidFill>
                  <a:srgbClr val="FFA27F"/>
                </a:solidFill>
                <a:latin typeface="Arial Nova Light" panose="020B0304020202020204" pitchFamily="34" charset="0"/>
              </a:rPr>
              <a:t>beside event</a:t>
            </a:r>
            <a:endParaRPr lang="it-IT" sz="2800" dirty="0">
              <a:solidFill>
                <a:srgbClr val="FFA27F"/>
              </a:solidFill>
              <a:latin typeface="Arial Nova Light" panose="020B03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2400" dirty="0">
                <a:solidFill>
                  <a:srgbClr val="26348B"/>
                </a:solidFill>
                <a:latin typeface="Arial Nova Light" panose="020B0304020202020204" pitchFamily="34" charset="0"/>
              </a:rPr>
              <a:t>11 ottobre 2024 ore 10.00 -12.00</a:t>
            </a:r>
          </a:p>
          <a:p>
            <a:pPr algn="ctr">
              <a:lnSpc>
                <a:spcPct val="150000"/>
              </a:lnSpc>
            </a:pPr>
            <a:r>
              <a:rPr lang="it-IT" sz="2800" dirty="0">
                <a:solidFill>
                  <a:srgbClr val="97BE5A"/>
                </a:solidFill>
                <a:latin typeface="Arial Nova Light" panose="020B0304020202020204" pitchFamily="34" charset="0"/>
              </a:rPr>
              <a:t>presso  la sala arazzi</a:t>
            </a:r>
            <a:r>
              <a:rPr lang="it-IT" sz="2800" dirty="0">
                <a:solidFill>
                  <a:srgbClr val="26348B"/>
                </a:solidFill>
                <a:latin typeface="Arial Nova Light" panose="020B0304020202020204" pitchFamily="34" charset="0"/>
              </a:rPr>
              <a:t> </a:t>
            </a:r>
            <a:r>
              <a:rPr lang="it-IT" sz="2800" dirty="0">
                <a:solidFill>
                  <a:srgbClr val="97BE5A"/>
                </a:solidFill>
                <a:latin typeface="Arial Nova Light" panose="020B0304020202020204" pitchFamily="34" charset="0"/>
              </a:rPr>
              <a:t>della</a:t>
            </a:r>
            <a:r>
              <a:rPr lang="it-IT" sz="2800" dirty="0">
                <a:solidFill>
                  <a:srgbClr val="26348B"/>
                </a:solidFill>
                <a:latin typeface="Arial Nova Light" panose="020B0304020202020204" pitchFamily="34" charset="0"/>
              </a:rPr>
              <a:t> </a:t>
            </a:r>
            <a:r>
              <a:rPr lang="it-IT" sz="2800" dirty="0">
                <a:solidFill>
                  <a:srgbClr val="97BE5A"/>
                </a:solidFill>
                <a:latin typeface="Arial Nova Light" panose="020B0304020202020204" pitchFamily="34" charset="0"/>
              </a:rPr>
              <a:t>Villa Reale a Monza</a:t>
            </a:r>
            <a:endParaRPr lang="it-IT" sz="2800" dirty="0">
              <a:solidFill>
                <a:srgbClr val="FFA27F"/>
              </a:solidFill>
              <a:latin typeface="Arial Nova Light" panose="020B03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ECA2ECB-2431-4A3B-3375-5ECEB0E56724}"/>
              </a:ext>
            </a:extLst>
          </p:cNvPr>
          <p:cNvSpPr txBox="1"/>
          <p:nvPr/>
        </p:nvSpPr>
        <p:spPr>
          <a:xfrm>
            <a:off x="870799" y="5706560"/>
            <a:ext cx="1045040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Il workshop avrà luogo in occasione dell’ </a:t>
            </a:r>
            <a:r>
              <a:rPr lang="it-IT" sz="1600" dirty="0">
                <a:solidFill>
                  <a:srgbClr val="97BE5A"/>
                </a:solidFill>
                <a:latin typeface="Arial Nova Light" panose="020B0304020202020204" pitchFamily="34" charset="0"/>
              </a:rPr>
              <a:t>XIX Assemblea Congressuale e XX Assemblea Precongressuale Nazionale </a:t>
            </a:r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che si terrà a Monza l’11 e 12 ottobre 2024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6C2C742-800D-1419-5494-CCCCB958D624}"/>
              </a:ext>
            </a:extLst>
          </p:cNvPr>
          <p:cNvSpPr txBox="1"/>
          <p:nvPr/>
        </p:nvSpPr>
        <p:spPr>
          <a:xfrm>
            <a:off x="852489" y="3982057"/>
            <a:ext cx="10450403" cy="1287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dirty="0">
                <a:solidFill>
                  <a:srgbClr val="FFA27F"/>
                </a:solidFill>
                <a:latin typeface="Arial Nova Light" panose="020B0304020202020204" pitchFamily="34" charset="0"/>
              </a:rPr>
              <a:t>Obiettivo </a:t>
            </a:r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inquadramento generale del ruolo degli enti locali nel processo decisionale europeo, monitoraggio delle opportunità della nuova Commissione europea a favore dei territori, con restituzione e prospettive conclusive dei giovani amministratori locali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C38E2F4-8CB9-E07B-A1F9-9C23AF7EF169}"/>
              </a:ext>
            </a:extLst>
          </p:cNvPr>
          <p:cNvSpPr txBox="1"/>
          <p:nvPr/>
        </p:nvSpPr>
        <p:spPr>
          <a:xfrm>
            <a:off x="968060" y="6212522"/>
            <a:ext cx="104504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dirty="0">
                <a:solidFill>
                  <a:srgbClr val="26348B"/>
                </a:solidFill>
                <a:latin typeface="Arial Nova Light" panose="020B0304020202020204" pitchFamily="34" charset="0"/>
              </a:rPr>
              <a:t>per maggiori </a:t>
            </a:r>
            <a:r>
              <a:rPr lang="it-IT" sz="1400" dirty="0">
                <a:solidFill>
                  <a:srgbClr val="26348B"/>
                </a:solidFill>
                <a:latin typeface="Arial Nova Light" panose="020B0304020202020204" pitchFamily="34" charset="0"/>
                <a:hlinkClick r:id="rId3"/>
              </a:rPr>
              <a:t>informazioni</a:t>
            </a:r>
            <a:r>
              <a:rPr lang="it-IT" sz="1400" dirty="0">
                <a:solidFill>
                  <a:srgbClr val="26348B"/>
                </a:solidFill>
                <a:latin typeface="Arial Nova Light" panose="020B03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5940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D089BD39-C1AD-F9F6-EA53-F23F8D12BA68}"/>
              </a:ext>
            </a:extLst>
          </p:cNvPr>
          <p:cNvSpPr/>
          <p:nvPr/>
        </p:nvSpPr>
        <p:spPr>
          <a:xfrm>
            <a:off x="-4694270" y="-190500"/>
            <a:ext cx="12896850" cy="7239000"/>
          </a:xfrm>
          <a:prstGeom prst="rect">
            <a:avLst/>
          </a:prstGeom>
          <a:solidFill>
            <a:srgbClr val="FFA2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dirty="0"/>
          </a:p>
        </p:txBody>
      </p: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3068877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11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15" name="Segnaposto numero diapositiva 12">
            <a:extLst>
              <a:ext uri="{FF2B5EF4-FFF2-40B4-BE49-F238E27FC236}">
                <a16:creationId xmlns:a16="http://schemas.microsoft.com/office/drawing/2014/main" id="{EBABFFAA-BE89-C980-3DEA-4B4C88B5C060}"/>
              </a:ext>
            </a:extLst>
          </p:cNvPr>
          <p:cNvSpPr txBox="1">
            <a:spLocks/>
          </p:cNvSpPr>
          <p:nvPr/>
        </p:nvSpPr>
        <p:spPr>
          <a:xfrm>
            <a:off x="3095625" y="1657350"/>
            <a:ext cx="6172200" cy="3781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000" dirty="0">
                <a:solidFill>
                  <a:srgbClr val="26348B"/>
                </a:solidFill>
                <a:latin typeface="Arial Nova Light" panose="020B0304020202020204" pitchFamily="34" charset="0"/>
              </a:rPr>
              <a:t>GRAZIE PER L’ ATTENZIONE!</a:t>
            </a:r>
          </a:p>
          <a:p>
            <a:pPr algn="ctr"/>
            <a:endParaRPr lang="it-IT" sz="2000" dirty="0">
              <a:solidFill>
                <a:srgbClr val="1F4E79"/>
              </a:solidFill>
              <a:latin typeface="Arial Nova Light" panose="020B0304020202020204" pitchFamily="34" charset="0"/>
            </a:endParaRPr>
          </a:p>
          <a:p>
            <a:pPr algn="ctr"/>
            <a:endParaRPr lang="it-IT" sz="2000" dirty="0">
              <a:solidFill>
                <a:schemeClr val="tx1"/>
              </a:solidFill>
              <a:latin typeface="Arial Nova Light" panose="020B0304020202020204" pitchFamily="34" charset="0"/>
            </a:endParaRPr>
          </a:p>
          <a:p>
            <a:pPr algn="ctr"/>
            <a:endParaRPr lang="it-IT" sz="2000" dirty="0">
              <a:solidFill>
                <a:schemeClr val="tx1"/>
              </a:solidFill>
              <a:latin typeface="Arial Nova Light" panose="020B0304020202020204" pitchFamily="34" charset="0"/>
            </a:endParaRPr>
          </a:p>
          <a:p>
            <a:pPr algn="ctr"/>
            <a:r>
              <a:rPr lang="it-IT" sz="1500" dirty="0">
                <a:solidFill>
                  <a:srgbClr val="FFE8C5"/>
                </a:solidFill>
                <a:latin typeface="Arial Nova Light" panose="020B0304020202020204" pitchFamily="34" charset="0"/>
              </a:rPr>
              <a:t>Ufficio progetti Europa ANCI Lombardia</a:t>
            </a:r>
          </a:p>
          <a:p>
            <a:pPr algn="ctr"/>
            <a:r>
              <a:rPr lang="it-IT" sz="1500" dirty="0">
                <a:solidFill>
                  <a:schemeClr val="tx1"/>
                </a:solidFill>
                <a:latin typeface="Arial Nova Light" panose="020B0304020202020204" pitchFamily="34" charset="0"/>
                <a:hlinkClick r:id="rId3"/>
              </a:rPr>
              <a:t>europa@anci.lombardia.it</a:t>
            </a:r>
            <a:r>
              <a:rPr lang="it-IT" sz="1500" dirty="0">
                <a:solidFill>
                  <a:schemeClr val="tx1"/>
                </a:solidFill>
                <a:latin typeface="Arial Nova Light" panose="020B03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9349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1779342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2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14" name="Segnaposto numero diapositiva 12">
            <a:extLst>
              <a:ext uri="{FF2B5EF4-FFF2-40B4-BE49-F238E27FC236}">
                <a16:creationId xmlns:a16="http://schemas.microsoft.com/office/drawing/2014/main" id="{E8F7A0A1-49FD-E9FC-5385-04E83E15EE9F}"/>
              </a:ext>
            </a:extLst>
          </p:cNvPr>
          <p:cNvSpPr txBox="1">
            <a:spLocks/>
          </p:cNvSpPr>
          <p:nvPr/>
        </p:nvSpPr>
        <p:spPr>
          <a:xfrm>
            <a:off x="421433" y="1165225"/>
            <a:ext cx="585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1. PROGETTI COOPERAZIONE INTERNAZIONALE</a:t>
            </a: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76695F4-433F-B578-9843-4B91A9EDA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863061"/>
              </p:ext>
            </p:extLst>
          </p:nvPr>
        </p:nvGraphicFramePr>
        <p:xfrm>
          <a:off x="740036" y="2763405"/>
          <a:ext cx="10711928" cy="2759744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799486">
                  <a:extLst>
                    <a:ext uri="{9D8B030D-6E8A-4147-A177-3AD203B41FA5}">
                      <a16:colId xmlns:a16="http://schemas.microsoft.com/office/drawing/2014/main" val="371592240"/>
                    </a:ext>
                  </a:extLst>
                </a:gridCol>
                <a:gridCol w="3826379">
                  <a:extLst>
                    <a:ext uri="{9D8B030D-6E8A-4147-A177-3AD203B41FA5}">
                      <a16:colId xmlns:a16="http://schemas.microsoft.com/office/drawing/2014/main" val="3709155970"/>
                    </a:ext>
                  </a:extLst>
                </a:gridCol>
                <a:gridCol w="1268799">
                  <a:extLst>
                    <a:ext uri="{9D8B030D-6E8A-4147-A177-3AD203B41FA5}">
                      <a16:colId xmlns:a16="http://schemas.microsoft.com/office/drawing/2014/main" val="1322070833"/>
                    </a:ext>
                  </a:extLst>
                </a:gridCol>
                <a:gridCol w="1328742">
                  <a:extLst>
                    <a:ext uri="{9D8B030D-6E8A-4147-A177-3AD203B41FA5}">
                      <a16:colId xmlns:a16="http://schemas.microsoft.com/office/drawing/2014/main" val="4234122766"/>
                    </a:ext>
                  </a:extLst>
                </a:gridCol>
                <a:gridCol w="919130">
                  <a:extLst>
                    <a:ext uri="{9D8B030D-6E8A-4147-A177-3AD203B41FA5}">
                      <a16:colId xmlns:a16="http://schemas.microsoft.com/office/drawing/2014/main" val="1539669212"/>
                    </a:ext>
                  </a:extLst>
                </a:gridCol>
                <a:gridCol w="1098959">
                  <a:extLst>
                    <a:ext uri="{9D8B030D-6E8A-4147-A177-3AD203B41FA5}">
                      <a16:colId xmlns:a16="http://schemas.microsoft.com/office/drawing/2014/main" val="3612826661"/>
                    </a:ext>
                  </a:extLst>
                </a:gridCol>
                <a:gridCol w="1470433">
                  <a:extLst>
                    <a:ext uri="{9D8B030D-6E8A-4147-A177-3AD203B41FA5}">
                      <a16:colId xmlns:a16="http://schemas.microsoft.com/office/drawing/2014/main" val="3951378216"/>
                    </a:ext>
                  </a:extLst>
                </a:gridCol>
              </a:tblGrid>
              <a:tr h="4942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PAESE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NOME PROGETTO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ENTE CAPOFILA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FINE PROGETTO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BANDO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ANCI LOMBARDIA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BUDGET ANCI LOMBARDIA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extLst>
                  <a:ext uri="{0D108BD9-81ED-4DB2-BD59-A6C34878D82A}">
                    <a16:rowId xmlns:a16="http://schemas.microsoft.com/office/drawing/2014/main" val="2217645652"/>
                  </a:ext>
                </a:extLst>
              </a:tr>
              <a:tr h="120956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PALESTINA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200" b="0" dirty="0">
                          <a:solidFill>
                            <a:srgbClr val="26348B"/>
                          </a:solidFill>
                          <a:effectLst/>
                        </a:rPr>
                        <a:t>JERICHO VALE!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200" b="0" i="1" dirty="0">
                          <a:solidFill>
                            <a:srgbClr val="26348B"/>
                          </a:solidFill>
                          <a:effectLst/>
                        </a:rPr>
                        <a:t>JERICHO IS MORE! SUPPORTING INCLUSIVE AND SUSTAINABLE TERRITORIAL ENHANCEMENT FOR THE AGRI-FOOD SECTOR</a:t>
                      </a:r>
                      <a:endParaRPr lang="it-IT" sz="1200" b="0" i="1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COMUNE DI BERGAMO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SETTEMBRE 2024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AICS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kern="1200" dirty="0">
                          <a:solidFill>
                            <a:srgbClr val="26348B"/>
                          </a:solidFill>
                          <a:effectLst/>
                        </a:rPr>
                        <a:t>€ 40.316,24</a:t>
                      </a:r>
                      <a:endParaRPr lang="it-IT" sz="1200" b="0" kern="120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extLst>
                  <a:ext uri="{0D108BD9-81ED-4DB2-BD59-A6C34878D82A}">
                    <a16:rowId xmlns:a16="http://schemas.microsoft.com/office/drawing/2014/main" val="374434277"/>
                  </a:ext>
                </a:extLst>
              </a:tr>
              <a:tr h="103113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PALESTINA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BETLEMME SMART CITY – 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SISTEMA DI MONITORAGGIO AMBIENTALE E RINNOVAMENTO TECNOLOGICO NELLA CITTÀ DI BETLEMME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COMUNE DI PAVIA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DICEMBRE 2025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AICS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€ 84.958,00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extLst>
                  <a:ext uri="{0D108BD9-81ED-4DB2-BD59-A6C34878D82A}">
                    <a16:rowId xmlns:a16="http://schemas.microsoft.com/office/drawing/2014/main" val="2132105731"/>
                  </a:ext>
                </a:extLst>
              </a:tr>
            </a:tbl>
          </a:graphicData>
        </a:graphic>
      </p:graphicFrame>
      <p:sp>
        <p:nvSpPr>
          <p:cNvPr id="4" name="Segnaposto numero diapositiva 12">
            <a:extLst>
              <a:ext uri="{FF2B5EF4-FFF2-40B4-BE49-F238E27FC236}">
                <a16:creationId xmlns:a16="http://schemas.microsoft.com/office/drawing/2014/main" id="{48E7FDD0-9F80-8C3D-20EA-F4E5B9B388AB}"/>
              </a:ext>
            </a:extLst>
          </p:cNvPr>
          <p:cNvSpPr txBox="1">
            <a:spLocks/>
          </p:cNvSpPr>
          <p:nvPr/>
        </p:nvSpPr>
        <p:spPr>
          <a:xfrm>
            <a:off x="3661171" y="2049115"/>
            <a:ext cx="4869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3600" dirty="0">
                <a:solidFill>
                  <a:srgbClr val="FFA27F"/>
                </a:solidFill>
                <a:latin typeface="Arial Nova Light" panose="020B0304020202020204" pitchFamily="34" charset="0"/>
              </a:rPr>
              <a:t>2 </a:t>
            </a:r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progetti</a:t>
            </a:r>
            <a:r>
              <a:rPr lang="it-IT" dirty="0">
                <a:solidFill>
                  <a:schemeClr val="tx1"/>
                </a:solidFill>
                <a:latin typeface="Arial Nova Light" panose="020B0304020202020204" pitchFamily="34" charset="0"/>
              </a:rPr>
              <a:t> </a:t>
            </a:r>
            <a:r>
              <a:rPr lang="it-IT" b="1" dirty="0">
                <a:solidFill>
                  <a:srgbClr val="26348B"/>
                </a:solidFill>
                <a:latin typeface="Arial Nova Light" panose="020B0304020202020204" pitchFamily="34" charset="0"/>
              </a:rPr>
              <a:t>in attivo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D853C89C-D9F2-A749-2926-CDB8D86488E7}"/>
              </a:ext>
            </a:extLst>
          </p:cNvPr>
          <p:cNvGraphicFramePr>
            <a:graphicFrameLocks noGrp="1"/>
          </p:cNvGraphicFramePr>
          <p:nvPr/>
        </p:nvGraphicFramePr>
        <p:xfrm>
          <a:off x="12237396" y="447472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767343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9525" cmpd="sng">
                      <a:solidFill>
                        <a:srgbClr val="92ADDD"/>
                      </a:solidFill>
                      <a:prstDash val="solid"/>
                    </a:lnL>
                    <a:lnR w="9525" cmpd="sng">
                      <a:solidFill>
                        <a:srgbClr val="92ADDD"/>
                      </a:solidFill>
                      <a:prstDash val="solid"/>
                    </a:lnR>
                    <a:lnT w="9525" cmpd="sng">
                      <a:solidFill>
                        <a:srgbClr val="92ADDD"/>
                      </a:solidFill>
                      <a:prstDash val="solid"/>
                    </a:lnT>
                    <a:lnB w="9525" cmpd="sng">
                      <a:solidFill>
                        <a:srgbClr val="92ADD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639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11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1779342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3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14" name="Segnaposto numero diapositiva 12">
            <a:extLst>
              <a:ext uri="{FF2B5EF4-FFF2-40B4-BE49-F238E27FC236}">
                <a16:creationId xmlns:a16="http://schemas.microsoft.com/office/drawing/2014/main" id="{E8F7A0A1-49FD-E9FC-5385-04E83E15EE9F}"/>
              </a:ext>
            </a:extLst>
          </p:cNvPr>
          <p:cNvSpPr txBox="1">
            <a:spLocks/>
          </p:cNvSpPr>
          <p:nvPr/>
        </p:nvSpPr>
        <p:spPr>
          <a:xfrm>
            <a:off x="421433" y="1165225"/>
            <a:ext cx="585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1. PROGETTI EUROPEI</a:t>
            </a:r>
          </a:p>
        </p:txBody>
      </p:sp>
      <p:sp>
        <p:nvSpPr>
          <p:cNvPr id="3" name="Segnaposto numero diapositiva 12">
            <a:extLst>
              <a:ext uri="{FF2B5EF4-FFF2-40B4-BE49-F238E27FC236}">
                <a16:creationId xmlns:a16="http://schemas.microsoft.com/office/drawing/2014/main" id="{071BED72-97AD-5402-FDF3-A27EB6CFE78A}"/>
              </a:ext>
            </a:extLst>
          </p:cNvPr>
          <p:cNvSpPr txBox="1">
            <a:spLocks/>
          </p:cNvSpPr>
          <p:nvPr/>
        </p:nvSpPr>
        <p:spPr>
          <a:xfrm>
            <a:off x="5672950" y="5943600"/>
            <a:ext cx="5674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1000" dirty="0">
              <a:solidFill>
                <a:schemeClr val="tx1"/>
              </a:solidFill>
              <a:latin typeface="Arial Nova Light" panose="020B0304020202020204" pitchFamily="34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76695F4-433F-B578-9843-4B91A9EDA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39774"/>
              </p:ext>
            </p:extLst>
          </p:nvPr>
        </p:nvGraphicFramePr>
        <p:xfrm>
          <a:off x="845276" y="2585560"/>
          <a:ext cx="10501448" cy="2584666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4131112">
                  <a:extLst>
                    <a:ext uri="{9D8B030D-6E8A-4147-A177-3AD203B41FA5}">
                      <a16:colId xmlns:a16="http://schemas.microsoft.com/office/drawing/2014/main" val="3709155970"/>
                    </a:ext>
                  </a:extLst>
                </a:gridCol>
                <a:gridCol w="943583">
                  <a:extLst>
                    <a:ext uri="{9D8B030D-6E8A-4147-A177-3AD203B41FA5}">
                      <a16:colId xmlns:a16="http://schemas.microsoft.com/office/drawing/2014/main" val="1322070833"/>
                    </a:ext>
                  </a:extLst>
                </a:gridCol>
                <a:gridCol w="797668">
                  <a:extLst>
                    <a:ext uri="{9D8B030D-6E8A-4147-A177-3AD203B41FA5}">
                      <a16:colId xmlns:a16="http://schemas.microsoft.com/office/drawing/2014/main" val="4234122766"/>
                    </a:ext>
                  </a:extLst>
                </a:gridCol>
                <a:gridCol w="1194124">
                  <a:extLst>
                    <a:ext uri="{9D8B030D-6E8A-4147-A177-3AD203B41FA5}">
                      <a16:colId xmlns:a16="http://schemas.microsoft.com/office/drawing/2014/main" val="1539669212"/>
                    </a:ext>
                  </a:extLst>
                </a:gridCol>
                <a:gridCol w="995680">
                  <a:extLst>
                    <a:ext uri="{9D8B030D-6E8A-4147-A177-3AD203B41FA5}">
                      <a16:colId xmlns:a16="http://schemas.microsoft.com/office/drawing/2014/main" val="3461908205"/>
                    </a:ext>
                  </a:extLst>
                </a:gridCol>
                <a:gridCol w="1030051">
                  <a:extLst>
                    <a:ext uri="{9D8B030D-6E8A-4147-A177-3AD203B41FA5}">
                      <a16:colId xmlns:a16="http://schemas.microsoft.com/office/drawing/2014/main" val="3612826661"/>
                    </a:ext>
                  </a:extLst>
                </a:gridCol>
                <a:gridCol w="1409230">
                  <a:extLst>
                    <a:ext uri="{9D8B030D-6E8A-4147-A177-3AD203B41FA5}">
                      <a16:colId xmlns:a16="http://schemas.microsoft.com/office/drawing/2014/main" val="3951378216"/>
                    </a:ext>
                  </a:extLst>
                </a:gridCol>
              </a:tblGrid>
              <a:tr h="4942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NOME PROGETTO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ENTE CAPOFILA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FINE PROGETTO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BANDO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kern="1200" dirty="0">
                          <a:solidFill>
                            <a:srgbClr val="002060"/>
                          </a:solidFill>
                          <a:effectLst/>
                        </a:rPr>
                        <a:t>DURATA</a:t>
                      </a:r>
                      <a:endParaRPr lang="it-IT" sz="1200" b="0" kern="1200" dirty="0">
                        <a:solidFill>
                          <a:srgbClr val="002060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ANCI LOMBARDIA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BUDGET COMPLESSIVO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>
                    <a:solidFill>
                      <a:srgbClr val="97BE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645652"/>
                  </a:ext>
                </a:extLst>
              </a:tr>
              <a:tr h="7281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SAFE-IN «</a:t>
                      </a:r>
                      <a:r>
                        <a:rPr lang="en-US" sz="1200" b="0" i="1" dirty="0">
                          <a:solidFill>
                            <a:srgbClr val="26348B"/>
                          </a:solidFill>
                          <a:effectLst/>
                        </a:rPr>
                        <a:t>STRENGTHENING ACTIONS AGAINST FRAUD: EMPOWERING WHISTLEBLOWING DIRECTIVE COMPLIANCE</a:t>
                      </a: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»</a:t>
                      </a:r>
                      <a:endParaRPr lang="en-US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ANCI LOMBARDIA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GENNAIO 2025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UNION ANTI-FRAUD (EUAF)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12 MESI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CAPOFILA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kern="1200" dirty="0">
                          <a:solidFill>
                            <a:srgbClr val="26348B"/>
                          </a:solidFill>
                          <a:effectLst/>
                        </a:rPr>
                        <a:t>€ 151.708.88</a:t>
                      </a:r>
                      <a:endParaRPr lang="it-IT" sz="1200" b="0" kern="120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extLst>
                  <a:ext uri="{0D108BD9-81ED-4DB2-BD59-A6C34878D82A}">
                    <a16:rowId xmlns:a16="http://schemas.microsoft.com/office/drawing/2014/main" val="374434277"/>
                  </a:ext>
                </a:extLst>
              </a:tr>
              <a:tr h="9476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CULTURAL BEES «</a:t>
                      </a:r>
                      <a:r>
                        <a:rPr lang="en-US" sz="1200" b="0" i="1" dirty="0">
                          <a:solidFill>
                            <a:srgbClr val="26348B"/>
                          </a:solidFill>
                          <a:effectLst/>
                        </a:rPr>
                        <a:t>CREATING CULTURAL HERITAGE BUSINESS THROUGH HYBRID LEARNING MODELS &amp; HANDS-ON CURRICULA ACROSS BORDERS</a:t>
                      </a: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»</a:t>
                      </a:r>
                      <a:endParaRPr lang="en-US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JA EUROPE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DICEMBRE 2026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CREA CULTURE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36 MESI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€ 999.30784.958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di cui  </a:t>
                      </a: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  <a:latin typeface="Arial Nova Light" panose="020B03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€ 99.205,00  ad ANCI Lombardia contributo UE (70%) </a:t>
                      </a:r>
                    </a:p>
                  </a:txBody>
                  <a:tcPr marL="52563" marR="52563" marT="0" marB="0"/>
                </a:tc>
                <a:extLst>
                  <a:ext uri="{0D108BD9-81ED-4DB2-BD59-A6C34878D82A}">
                    <a16:rowId xmlns:a16="http://schemas.microsoft.com/office/drawing/2014/main" val="2132105731"/>
                  </a:ext>
                </a:extLst>
              </a:tr>
            </a:tbl>
          </a:graphicData>
        </a:graphic>
      </p:graphicFrame>
      <p:sp>
        <p:nvSpPr>
          <p:cNvPr id="4" name="Segnaposto numero diapositiva 12">
            <a:extLst>
              <a:ext uri="{FF2B5EF4-FFF2-40B4-BE49-F238E27FC236}">
                <a16:creationId xmlns:a16="http://schemas.microsoft.com/office/drawing/2014/main" id="{48E7FDD0-9F80-8C3D-20EA-F4E5B9B388AB}"/>
              </a:ext>
            </a:extLst>
          </p:cNvPr>
          <p:cNvSpPr txBox="1">
            <a:spLocks/>
          </p:cNvSpPr>
          <p:nvPr/>
        </p:nvSpPr>
        <p:spPr>
          <a:xfrm>
            <a:off x="3661171" y="1711871"/>
            <a:ext cx="4869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3600" b="1" dirty="0">
                <a:solidFill>
                  <a:srgbClr val="FFA27F"/>
                </a:solidFill>
                <a:latin typeface="Arial Nova Light" panose="020B0304020202020204" pitchFamily="34" charset="0"/>
              </a:rPr>
              <a:t>2</a:t>
            </a:r>
            <a:r>
              <a:rPr lang="it-IT" sz="3600" b="1" dirty="0">
                <a:solidFill>
                  <a:srgbClr val="1F4E79"/>
                </a:solidFill>
                <a:latin typeface="Arial Nova Light" panose="020B0304020202020204" pitchFamily="34" charset="0"/>
              </a:rPr>
              <a:t> </a:t>
            </a:r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progetti </a:t>
            </a:r>
            <a:r>
              <a:rPr lang="it-IT" b="1" dirty="0">
                <a:solidFill>
                  <a:srgbClr val="26348B"/>
                </a:solidFill>
                <a:latin typeface="Arial Nova Light" panose="020B0304020202020204" pitchFamily="34" charset="0"/>
              </a:rPr>
              <a:t>in attivo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D853C89C-D9F2-A749-2926-CDB8D86488E7}"/>
              </a:ext>
            </a:extLst>
          </p:cNvPr>
          <p:cNvGraphicFramePr>
            <a:graphicFrameLocks noGrp="1"/>
          </p:cNvGraphicFramePr>
          <p:nvPr/>
        </p:nvGraphicFramePr>
        <p:xfrm>
          <a:off x="12237396" y="447472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767343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9525" cmpd="sng">
                      <a:solidFill>
                        <a:srgbClr val="92ADDD"/>
                      </a:solidFill>
                      <a:prstDash val="solid"/>
                    </a:lnL>
                    <a:lnR w="9525" cmpd="sng">
                      <a:solidFill>
                        <a:srgbClr val="92ADDD"/>
                      </a:solidFill>
                      <a:prstDash val="solid"/>
                    </a:lnR>
                    <a:lnT w="9525" cmpd="sng">
                      <a:solidFill>
                        <a:srgbClr val="92ADDD"/>
                      </a:solidFill>
                      <a:prstDash val="solid"/>
                    </a:lnT>
                    <a:lnB w="9525" cmpd="sng">
                      <a:solidFill>
                        <a:srgbClr val="92ADD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639056"/>
                  </a:ext>
                </a:extLst>
              </a:tr>
            </a:tbl>
          </a:graphicData>
        </a:graphic>
      </p:graphicFrame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1F347F3B-0B70-27C8-7FC9-7F148B626684}"/>
              </a:ext>
            </a:extLst>
          </p:cNvPr>
          <p:cNvSpPr txBox="1">
            <a:spLocks/>
          </p:cNvSpPr>
          <p:nvPr/>
        </p:nvSpPr>
        <p:spPr>
          <a:xfrm>
            <a:off x="933030" y="5337796"/>
            <a:ext cx="10325940" cy="8118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progetto</a:t>
            </a:r>
            <a:r>
              <a:rPr lang="it-IT" dirty="0">
                <a:solidFill>
                  <a:schemeClr val="tx1"/>
                </a:solidFill>
                <a:latin typeface="Arial Nova Light" panose="020B0304020202020204" pitchFamily="34" charset="0"/>
              </a:rPr>
              <a:t> </a:t>
            </a:r>
            <a:r>
              <a:rPr lang="it-IT" sz="1800" b="1" dirty="0">
                <a:solidFill>
                  <a:schemeClr val="accent4"/>
                </a:solidFill>
                <a:latin typeface="Arial Nova Light" panose="020B0304020202020204" pitchFamily="34" charset="0"/>
              </a:rPr>
              <a:t>DRIVE</a:t>
            </a:r>
            <a:r>
              <a:rPr lang="it-IT" dirty="0">
                <a:solidFill>
                  <a:schemeClr val="tx1"/>
                </a:solidFill>
                <a:latin typeface="Arial Nova Light" panose="020B0304020202020204" pitchFamily="34" charset="0"/>
              </a:rPr>
              <a:t> </a:t>
            </a:r>
            <a:r>
              <a:rPr lang="en-US" dirty="0">
                <a:solidFill>
                  <a:srgbClr val="26348B"/>
                </a:solidFill>
                <a:latin typeface="Arial Nova Light" panose="020B0304020202020204" pitchFamily="34" charset="0"/>
              </a:rPr>
              <a:t>“</a:t>
            </a:r>
            <a:r>
              <a:rPr lang="en-US" i="1" dirty="0">
                <a:solidFill>
                  <a:srgbClr val="26348B"/>
                </a:solidFill>
                <a:latin typeface="Arial Nova Light" panose="020B0304020202020204" pitchFamily="34" charset="0"/>
              </a:rPr>
              <a:t>Driving Rural Innovation through startup Villages across Europe</a:t>
            </a:r>
            <a:r>
              <a:rPr lang="en-US" dirty="0">
                <a:solidFill>
                  <a:srgbClr val="26348B"/>
                </a:solidFill>
                <a:latin typeface="Arial Nova Light" panose="020B0304020202020204" pitchFamily="34" charset="0"/>
              </a:rPr>
              <a:t>” </a:t>
            </a:r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finanziato dal programma HORIZON è </a:t>
            </a:r>
            <a:r>
              <a:rPr lang="it-IT" b="1" u="sng" dirty="0">
                <a:solidFill>
                  <a:srgbClr val="26348B"/>
                </a:solidFill>
                <a:latin typeface="Arial Nova Light" panose="020B0304020202020204" pitchFamily="34" charset="0"/>
              </a:rPr>
              <a:t>in attivazione a gennaio 2025</a:t>
            </a:r>
          </a:p>
        </p:txBody>
      </p:sp>
    </p:spTree>
    <p:extLst>
      <p:ext uri="{BB962C8B-B14F-4D97-AF65-F5344CB8AC3E}">
        <p14:creationId xmlns:p14="http://schemas.microsoft.com/office/powerpoint/2010/main" val="3067603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1779342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4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14" name="Segnaposto numero diapositiva 12">
            <a:extLst>
              <a:ext uri="{FF2B5EF4-FFF2-40B4-BE49-F238E27FC236}">
                <a16:creationId xmlns:a16="http://schemas.microsoft.com/office/drawing/2014/main" id="{E8F7A0A1-49FD-E9FC-5385-04E83E15EE9F}"/>
              </a:ext>
            </a:extLst>
          </p:cNvPr>
          <p:cNvSpPr txBox="1">
            <a:spLocks/>
          </p:cNvSpPr>
          <p:nvPr/>
        </p:nvSpPr>
        <p:spPr>
          <a:xfrm>
            <a:off x="421433" y="1165225"/>
            <a:ext cx="585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1. PROGETTI EUROPEI</a:t>
            </a:r>
          </a:p>
        </p:txBody>
      </p:sp>
      <p:sp>
        <p:nvSpPr>
          <p:cNvPr id="3" name="Segnaposto numero diapositiva 12">
            <a:extLst>
              <a:ext uri="{FF2B5EF4-FFF2-40B4-BE49-F238E27FC236}">
                <a16:creationId xmlns:a16="http://schemas.microsoft.com/office/drawing/2014/main" id="{071BED72-97AD-5402-FDF3-A27EB6CFE78A}"/>
              </a:ext>
            </a:extLst>
          </p:cNvPr>
          <p:cNvSpPr txBox="1">
            <a:spLocks/>
          </p:cNvSpPr>
          <p:nvPr/>
        </p:nvSpPr>
        <p:spPr>
          <a:xfrm>
            <a:off x="5672950" y="5943600"/>
            <a:ext cx="5674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1000" dirty="0">
              <a:solidFill>
                <a:schemeClr val="tx1"/>
              </a:solidFill>
              <a:latin typeface="Arial Nova Light" panose="020B0304020202020204" pitchFamily="34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76695F4-433F-B578-9843-4B91A9EDA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759288"/>
              </p:ext>
            </p:extLst>
          </p:nvPr>
        </p:nvGraphicFramePr>
        <p:xfrm>
          <a:off x="845276" y="2638624"/>
          <a:ext cx="4131112" cy="2170032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4131112">
                  <a:extLst>
                    <a:ext uri="{9D8B030D-6E8A-4147-A177-3AD203B41FA5}">
                      <a16:colId xmlns:a16="http://schemas.microsoft.com/office/drawing/2014/main" val="3709155970"/>
                    </a:ext>
                  </a:extLst>
                </a:gridCol>
              </a:tblGrid>
              <a:tr h="4942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NOME PROGETTO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>
                    <a:solidFill>
                      <a:srgbClr val="97BE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645652"/>
                  </a:ext>
                </a:extLst>
              </a:tr>
              <a:tr h="7281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SAFE-IN «</a:t>
                      </a:r>
                      <a:r>
                        <a:rPr lang="en-US" sz="1200" b="0" i="1" dirty="0">
                          <a:solidFill>
                            <a:srgbClr val="26348B"/>
                          </a:solidFill>
                          <a:effectLst/>
                        </a:rPr>
                        <a:t>STRENGTHENING ACTIONS AGAINST FRAUD: EMPOWERING WHISTLEBLOWING DIRECTIVE COMPLIANCE</a:t>
                      </a: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»</a:t>
                      </a:r>
                      <a:endParaRPr lang="en-US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extLst>
                  <a:ext uri="{0D108BD9-81ED-4DB2-BD59-A6C34878D82A}">
                    <a16:rowId xmlns:a16="http://schemas.microsoft.com/office/drawing/2014/main" val="374434277"/>
                  </a:ext>
                </a:extLst>
              </a:tr>
              <a:tr h="9476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CULTURAL BEES «</a:t>
                      </a:r>
                      <a:r>
                        <a:rPr lang="en-US" sz="1200" b="0" i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CREATING CULTURAL HERITAGE BUSINESS THROUGH HYBRID LEARNING MODELS &amp; HANDS-ON CURRICULA ACROSS BORDERS</a:t>
                      </a:r>
                      <a:r>
                        <a:rPr lang="en-US" sz="12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»</a:t>
                      </a:r>
                      <a:endParaRPr lang="en-US" sz="120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extLst>
                  <a:ext uri="{0D108BD9-81ED-4DB2-BD59-A6C34878D82A}">
                    <a16:rowId xmlns:a16="http://schemas.microsoft.com/office/drawing/2014/main" val="2132105731"/>
                  </a:ext>
                </a:extLst>
              </a:tr>
            </a:tbl>
          </a:graphicData>
        </a:graphic>
      </p:graphicFrame>
      <p:sp>
        <p:nvSpPr>
          <p:cNvPr id="4" name="Segnaposto numero diapositiva 12">
            <a:extLst>
              <a:ext uri="{FF2B5EF4-FFF2-40B4-BE49-F238E27FC236}">
                <a16:creationId xmlns:a16="http://schemas.microsoft.com/office/drawing/2014/main" id="{48E7FDD0-9F80-8C3D-20EA-F4E5B9B388AB}"/>
              </a:ext>
            </a:extLst>
          </p:cNvPr>
          <p:cNvSpPr txBox="1">
            <a:spLocks/>
          </p:cNvSpPr>
          <p:nvPr/>
        </p:nvSpPr>
        <p:spPr>
          <a:xfrm>
            <a:off x="3661171" y="1610271"/>
            <a:ext cx="4869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… prossimi passi </a:t>
            </a:r>
            <a:r>
              <a:rPr lang="en-US" sz="1200" b="0" dirty="0">
                <a:solidFill>
                  <a:srgbClr val="26348B"/>
                </a:solidFill>
                <a:effectLst/>
              </a:rPr>
              <a:t>SAFE-IN </a:t>
            </a:r>
            <a:endParaRPr lang="it-IT" dirty="0">
              <a:solidFill>
                <a:srgbClr val="26348B"/>
              </a:solidFill>
              <a:latin typeface="Arial Nova Light" panose="020B0304020202020204" pitchFamily="34" charset="0"/>
            </a:endParaRP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D853C89C-D9F2-A749-2926-CDB8D86488E7}"/>
              </a:ext>
            </a:extLst>
          </p:cNvPr>
          <p:cNvGraphicFramePr>
            <a:graphicFrameLocks noGrp="1"/>
          </p:cNvGraphicFramePr>
          <p:nvPr/>
        </p:nvGraphicFramePr>
        <p:xfrm>
          <a:off x="12237396" y="447472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767343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9525" cmpd="sng">
                      <a:solidFill>
                        <a:srgbClr val="92ADDD"/>
                      </a:solidFill>
                      <a:prstDash val="solid"/>
                    </a:lnL>
                    <a:lnR w="9525" cmpd="sng">
                      <a:solidFill>
                        <a:srgbClr val="92ADDD"/>
                      </a:solidFill>
                      <a:prstDash val="solid"/>
                    </a:lnR>
                    <a:lnT w="9525" cmpd="sng">
                      <a:solidFill>
                        <a:srgbClr val="92ADDD"/>
                      </a:solidFill>
                      <a:prstDash val="solid"/>
                    </a:lnT>
                    <a:lnB w="9525" cmpd="sng">
                      <a:solidFill>
                        <a:srgbClr val="92ADD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639056"/>
                  </a:ext>
                </a:extLst>
              </a:tr>
            </a:tbl>
          </a:graphicData>
        </a:graphic>
      </p:graphicFrame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1F347F3B-0B70-27C8-7FC9-7F148B626684}"/>
              </a:ext>
            </a:extLst>
          </p:cNvPr>
          <p:cNvSpPr txBox="1">
            <a:spLocks/>
          </p:cNvSpPr>
          <p:nvPr/>
        </p:nvSpPr>
        <p:spPr>
          <a:xfrm>
            <a:off x="5672950" y="3319944"/>
            <a:ext cx="6295273" cy="2216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Obiettivo del laboratorio è fornire ai partecipanti le competenze necessarie per implementare, gestire e supervisionare efficacemente i sistemi di whistleblowing, assicurando che siano conformi alla normativa vigente e rispondano alle esigenze specifiche delle diverse organizzazioni.</a:t>
            </a:r>
          </a:p>
          <a:p>
            <a:pPr algn="just">
              <a:lnSpc>
                <a:spcPct val="150000"/>
              </a:lnSpc>
            </a:pPr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it-IT" sz="1800" dirty="0">
                <a:solidFill>
                  <a:srgbClr val="97BE5A"/>
                </a:solidFill>
                <a:latin typeface="Arial Nova Light" panose="020B0304020202020204" pitchFamily="34" charset="0"/>
              </a:rPr>
              <a:t>17 settembre </a:t>
            </a:r>
            <a:r>
              <a:rPr lang="it-IT" sz="1800" dirty="0">
                <a:solidFill>
                  <a:srgbClr val="26348B"/>
                </a:solidFill>
                <a:latin typeface="Arial Nova Light" panose="020B0304020202020204" pitchFamily="34" charset="0"/>
              </a:rPr>
              <a:t>9:00 - 18:00 presso ANCI Lombardia </a:t>
            </a:r>
          </a:p>
          <a:p>
            <a:pPr algn="ctr">
              <a:lnSpc>
                <a:spcPct val="150000"/>
              </a:lnSpc>
            </a:pPr>
            <a:r>
              <a:rPr lang="it-IT" sz="1800" dirty="0">
                <a:solidFill>
                  <a:srgbClr val="26348B"/>
                </a:solidFill>
                <a:latin typeface="Arial Nova Light" panose="020B0304020202020204" pitchFamily="34" charset="0"/>
              </a:rPr>
              <a:t>oppure</a:t>
            </a:r>
          </a:p>
          <a:p>
            <a:pPr algn="ctr">
              <a:lnSpc>
                <a:spcPct val="150000"/>
              </a:lnSpc>
            </a:pPr>
            <a:r>
              <a:rPr lang="it-IT" sz="1800" dirty="0">
                <a:solidFill>
                  <a:srgbClr val="97BE5A"/>
                </a:solidFill>
                <a:latin typeface="Arial Nova Light" panose="020B0304020202020204" pitchFamily="34" charset="0"/>
              </a:rPr>
              <a:t>7 ottobre </a:t>
            </a:r>
            <a:r>
              <a:rPr lang="it-IT" sz="1800" dirty="0">
                <a:solidFill>
                  <a:srgbClr val="26348B"/>
                </a:solidFill>
                <a:latin typeface="Arial Nova Light" panose="020B0304020202020204" pitchFamily="34" charset="0"/>
              </a:rPr>
              <a:t>9:00 - 18:00 presso Città Metropolitana di Milano</a:t>
            </a:r>
          </a:p>
        </p:txBody>
      </p:sp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9C72823F-5212-D721-66DE-DE1E79955E1E}"/>
              </a:ext>
            </a:extLst>
          </p:cNvPr>
          <p:cNvSpPr txBox="1">
            <a:spLocks/>
          </p:cNvSpPr>
          <p:nvPr/>
        </p:nvSpPr>
        <p:spPr>
          <a:xfrm>
            <a:off x="6175774" y="2047213"/>
            <a:ext cx="5339951" cy="8118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it-IT" sz="1800" dirty="0">
                <a:solidFill>
                  <a:srgbClr val="97BE5A"/>
                </a:solidFill>
                <a:latin typeface="Arial Nova Light" panose="020B0304020202020204" pitchFamily="34" charset="0"/>
              </a:rPr>
              <a:t>settembre 2024 il laboratorio</a:t>
            </a:r>
          </a:p>
          <a:p>
            <a:pPr algn="ctr">
              <a:lnSpc>
                <a:spcPct val="150000"/>
              </a:lnSpc>
            </a:pPr>
            <a:r>
              <a:rPr lang="it-IT" sz="1800" dirty="0">
                <a:solidFill>
                  <a:srgbClr val="26348B"/>
                </a:solidFill>
                <a:latin typeface="Arial Nova Light" panose="020B0304020202020204" pitchFamily="34" charset="0"/>
              </a:rPr>
              <a:t>“</a:t>
            </a:r>
            <a:r>
              <a:rPr lang="it-IT" sz="1800" i="1" dirty="0">
                <a:solidFill>
                  <a:srgbClr val="26348B"/>
                </a:solidFill>
                <a:latin typeface="Arial Nova Light" panose="020B0304020202020204" pitchFamily="34" charset="0"/>
              </a:rPr>
              <a:t>We can do it</a:t>
            </a:r>
            <a:r>
              <a:rPr lang="it-IT" sz="1800" dirty="0">
                <a:solidFill>
                  <a:srgbClr val="26348B"/>
                </a:solidFill>
                <a:latin typeface="Arial Nova Light" panose="020B0304020202020204" pitchFamily="34" charset="0"/>
              </a:rPr>
              <a:t>! Come gestire una segnalazione!“</a:t>
            </a:r>
            <a:endParaRPr lang="it-IT" sz="1800" b="1" u="sng" dirty="0">
              <a:solidFill>
                <a:srgbClr val="26348B"/>
              </a:solidFill>
              <a:latin typeface="Arial Nova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8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1779342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5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14" name="Segnaposto numero diapositiva 12">
            <a:extLst>
              <a:ext uri="{FF2B5EF4-FFF2-40B4-BE49-F238E27FC236}">
                <a16:creationId xmlns:a16="http://schemas.microsoft.com/office/drawing/2014/main" id="{E8F7A0A1-49FD-E9FC-5385-04E83E15EE9F}"/>
              </a:ext>
            </a:extLst>
          </p:cNvPr>
          <p:cNvSpPr txBox="1">
            <a:spLocks/>
          </p:cNvSpPr>
          <p:nvPr/>
        </p:nvSpPr>
        <p:spPr>
          <a:xfrm>
            <a:off x="421433" y="1165225"/>
            <a:ext cx="585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1. PROGETTI EUROPEI</a:t>
            </a:r>
          </a:p>
        </p:txBody>
      </p:sp>
      <p:sp>
        <p:nvSpPr>
          <p:cNvPr id="3" name="Segnaposto numero diapositiva 12">
            <a:extLst>
              <a:ext uri="{FF2B5EF4-FFF2-40B4-BE49-F238E27FC236}">
                <a16:creationId xmlns:a16="http://schemas.microsoft.com/office/drawing/2014/main" id="{071BED72-97AD-5402-FDF3-A27EB6CFE78A}"/>
              </a:ext>
            </a:extLst>
          </p:cNvPr>
          <p:cNvSpPr txBox="1">
            <a:spLocks/>
          </p:cNvSpPr>
          <p:nvPr/>
        </p:nvSpPr>
        <p:spPr>
          <a:xfrm>
            <a:off x="5672950" y="5943600"/>
            <a:ext cx="5674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1000" dirty="0">
              <a:solidFill>
                <a:schemeClr val="tx1"/>
              </a:solidFill>
              <a:latin typeface="Arial Nova Light" panose="020B0304020202020204" pitchFamily="34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76695F4-433F-B578-9843-4B91A9EDA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594392"/>
              </p:ext>
            </p:extLst>
          </p:nvPr>
        </p:nvGraphicFramePr>
        <p:xfrm>
          <a:off x="845276" y="2872304"/>
          <a:ext cx="4131112" cy="2170032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4131112">
                  <a:extLst>
                    <a:ext uri="{9D8B030D-6E8A-4147-A177-3AD203B41FA5}">
                      <a16:colId xmlns:a16="http://schemas.microsoft.com/office/drawing/2014/main" val="3709155970"/>
                    </a:ext>
                  </a:extLst>
                </a:gridCol>
              </a:tblGrid>
              <a:tr h="4942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NOME PROGETTO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>
                    <a:solidFill>
                      <a:srgbClr val="97BE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645652"/>
                  </a:ext>
                </a:extLst>
              </a:tr>
              <a:tr h="7281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SAFE-IN «</a:t>
                      </a:r>
                      <a:r>
                        <a:rPr lang="en-US" sz="1200" b="0" i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STRENGTHENING ACTIONS AGAINST FRAUD: EMPOWERING WHISTLEBLOWING DIRECTIVE COMPLIANCE</a:t>
                      </a:r>
                      <a:r>
                        <a:rPr lang="en-US" sz="12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»</a:t>
                      </a:r>
                      <a:endParaRPr lang="en-US" sz="120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extLst>
                  <a:ext uri="{0D108BD9-81ED-4DB2-BD59-A6C34878D82A}">
                    <a16:rowId xmlns:a16="http://schemas.microsoft.com/office/drawing/2014/main" val="374434277"/>
                  </a:ext>
                </a:extLst>
              </a:tr>
              <a:tr h="9476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CULTURAL BEES «</a:t>
                      </a:r>
                      <a:r>
                        <a:rPr lang="en-US" sz="1200" b="0" i="1" dirty="0">
                          <a:solidFill>
                            <a:srgbClr val="26348B"/>
                          </a:solidFill>
                          <a:effectLst/>
                        </a:rPr>
                        <a:t>CREATING CULTURAL HERITAGE BUSINESS THROUGH HYBRID LEARNING MODELS &amp; HANDS-ON CURRICULA ACROSS BORDERS</a:t>
                      </a: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»</a:t>
                      </a:r>
                      <a:endParaRPr lang="en-US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63" marR="52563" marT="0" marB="0"/>
                </a:tc>
                <a:extLst>
                  <a:ext uri="{0D108BD9-81ED-4DB2-BD59-A6C34878D82A}">
                    <a16:rowId xmlns:a16="http://schemas.microsoft.com/office/drawing/2014/main" val="2132105731"/>
                  </a:ext>
                </a:extLst>
              </a:tr>
            </a:tbl>
          </a:graphicData>
        </a:graphic>
      </p:graphicFrame>
      <p:sp>
        <p:nvSpPr>
          <p:cNvPr id="4" name="Segnaposto numero diapositiva 12">
            <a:extLst>
              <a:ext uri="{FF2B5EF4-FFF2-40B4-BE49-F238E27FC236}">
                <a16:creationId xmlns:a16="http://schemas.microsoft.com/office/drawing/2014/main" id="{48E7FDD0-9F80-8C3D-20EA-F4E5B9B388AB}"/>
              </a:ext>
            </a:extLst>
          </p:cNvPr>
          <p:cNvSpPr txBox="1">
            <a:spLocks/>
          </p:cNvSpPr>
          <p:nvPr/>
        </p:nvSpPr>
        <p:spPr>
          <a:xfrm>
            <a:off x="3661171" y="1610271"/>
            <a:ext cx="4869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… prossimi passi </a:t>
            </a:r>
            <a:r>
              <a:rPr lang="en-US" sz="1200" b="0" dirty="0">
                <a:solidFill>
                  <a:srgbClr val="26348B"/>
                </a:solidFill>
                <a:effectLst/>
              </a:rPr>
              <a:t>CULTURAL BEES </a:t>
            </a:r>
            <a:endParaRPr lang="it-IT" dirty="0">
              <a:solidFill>
                <a:srgbClr val="26348B"/>
              </a:solidFill>
              <a:latin typeface="Arial Nova Light" panose="020B0304020202020204" pitchFamily="34" charset="0"/>
            </a:endParaRP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D853C89C-D9F2-A749-2926-CDB8D86488E7}"/>
              </a:ext>
            </a:extLst>
          </p:cNvPr>
          <p:cNvGraphicFramePr>
            <a:graphicFrameLocks noGrp="1"/>
          </p:cNvGraphicFramePr>
          <p:nvPr/>
        </p:nvGraphicFramePr>
        <p:xfrm>
          <a:off x="12237396" y="447472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767343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9525" cmpd="sng">
                      <a:solidFill>
                        <a:srgbClr val="92ADDD"/>
                      </a:solidFill>
                      <a:prstDash val="solid"/>
                    </a:lnL>
                    <a:lnR w="9525" cmpd="sng">
                      <a:solidFill>
                        <a:srgbClr val="92ADDD"/>
                      </a:solidFill>
                      <a:prstDash val="solid"/>
                    </a:lnR>
                    <a:lnT w="9525" cmpd="sng">
                      <a:solidFill>
                        <a:srgbClr val="92ADDD"/>
                      </a:solidFill>
                      <a:prstDash val="solid"/>
                    </a:lnT>
                    <a:lnB w="9525" cmpd="sng">
                      <a:solidFill>
                        <a:srgbClr val="92ADD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639056"/>
                  </a:ext>
                </a:extLst>
              </a:tr>
            </a:tbl>
          </a:graphicData>
        </a:graphic>
      </p:graphicFrame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9C72823F-5212-D721-66DE-DE1E79955E1E}"/>
              </a:ext>
            </a:extLst>
          </p:cNvPr>
          <p:cNvSpPr txBox="1">
            <a:spLocks/>
          </p:cNvSpPr>
          <p:nvPr/>
        </p:nvSpPr>
        <p:spPr>
          <a:xfrm>
            <a:off x="6276513" y="3297228"/>
            <a:ext cx="5339951" cy="8118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800" dirty="0">
                <a:solidFill>
                  <a:srgbClr val="26348B"/>
                </a:solidFill>
                <a:latin typeface="Arial Nova Light" panose="020B0304020202020204" pitchFamily="34" charset="0"/>
              </a:rPr>
              <a:t>PAN European Panel Conference</a:t>
            </a:r>
          </a:p>
          <a:p>
            <a:pPr algn="ctr">
              <a:lnSpc>
                <a:spcPct val="150000"/>
              </a:lnSpc>
            </a:pPr>
            <a:r>
              <a:rPr lang="en-US" sz="1800" dirty="0">
                <a:solidFill>
                  <a:srgbClr val="97BE5A"/>
                </a:solidFill>
                <a:latin typeface="Arial Nova Light" panose="020B0304020202020204" pitchFamily="34" charset="0"/>
              </a:rPr>
              <a:t>febbraio 2025 a Bruxelles</a:t>
            </a:r>
            <a:endParaRPr lang="it-IT" sz="1800" b="1" u="sng" dirty="0">
              <a:solidFill>
                <a:srgbClr val="97BE5A"/>
              </a:solidFill>
              <a:latin typeface="Arial Nova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1779342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6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14" name="Segnaposto numero diapositiva 12">
            <a:extLst>
              <a:ext uri="{FF2B5EF4-FFF2-40B4-BE49-F238E27FC236}">
                <a16:creationId xmlns:a16="http://schemas.microsoft.com/office/drawing/2014/main" id="{E8F7A0A1-49FD-E9FC-5385-04E83E15EE9F}"/>
              </a:ext>
            </a:extLst>
          </p:cNvPr>
          <p:cNvSpPr txBox="1">
            <a:spLocks/>
          </p:cNvSpPr>
          <p:nvPr/>
        </p:nvSpPr>
        <p:spPr>
          <a:xfrm>
            <a:off x="421432" y="1165225"/>
            <a:ext cx="77618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2. PROGETTI COOPERAZIONE INTERNAZIONALE: BANDO AICS 2024 Lotto 1 ET </a:t>
            </a:r>
          </a:p>
        </p:txBody>
      </p:sp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48E7FDD0-9F80-8C3D-20EA-F4E5B9B388AB}"/>
              </a:ext>
            </a:extLst>
          </p:cNvPr>
          <p:cNvSpPr txBox="1">
            <a:spLocks/>
          </p:cNvSpPr>
          <p:nvPr/>
        </p:nvSpPr>
        <p:spPr>
          <a:xfrm>
            <a:off x="8183244" y="1274438"/>
            <a:ext cx="6591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3600" b="1" dirty="0">
                <a:solidFill>
                  <a:srgbClr val="FFA27F"/>
                </a:solidFill>
                <a:latin typeface="Arial Nova Light" panose="020B0304020202020204" pitchFamily="34" charset="0"/>
              </a:rPr>
              <a:t>8</a:t>
            </a:r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 idee progettuali </a:t>
            </a:r>
            <a:r>
              <a:rPr lang="it-IT" b="1" u="sng" dirty="0">
                <a:solidFill>
                  <a:srgbClr val="26348B"/>
                </a:solidFill>
                <a:latin typeface="Arial Nova Light" panose="020B0304020202020204" pitchFamily="34" charset="0"/>
              </a:rPr>
              <a:t>in fase di valutazione</a:t>
            </a:r>
          </a:p>
        </p:txBody>
      </p:sp>
      <p:sp>
        <p:nvSpPr>
          <p:cNvPr id="3" name="Segnaposto numero diapositiva 12">
            <a:extLst>
              <a:ext uri="{FF2B5EF4-FFF2-40B4-BE49-F238E27FC236}">
                <a16:creationId xmlns:a16="http://schemas.microsoft.com/office/drawing/2014/main" id="{071BED72-97AD-5402-FDF3-A27EB6CFE78A}"/>
              </a:ext>
            </a:extLst>
          </p:cNvPr>
          <p:cNvSpPr txBox="1">
            <a:spLocks/>
          </p:cNvSpPr>
          <p:nvPr/>
        </p:nvSpPr>
        <p:spPr>
          <a:xfrm>
            <a:off x="5672950" y="5943600"/>
            <a:ext cx="5674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1000" dirty="0">
              <a:solidFill>
                <a:schemeClr val="tx1"/>
              </a:solidFill>
              <a:latin typeface="Arial Nova Light" panose="020B0304020202020204" pitchFamily="34" charset="0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9BAE49AB-19FE-4E9F-0B7D-6D6429442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182891"/>
              </p:ext>
            </p:extLst>
          </p:nvPr>
        </p:nvGraphicFramePr>
        <p:xfrm>
          <a:off x="256762" y="1721268"/>
          <a:ext cx="11678477" cy="5036634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945198">
                  <a:extLst>
                    <a:ext uri="{9D8B030D-6E8A-4147-A177-3AD203B41FA5}">
                      <a16:colId xmlns:a16="http://schemas.microsoft.com/office/drawing/2014/main" val="2031774931"/>
                    </a:ext>
                  </a:extLst>
                </a:gridCol>
                <a:gridCol w="4011712">
                  <a:extLst>
                    <a:ext uri="{9D8B030D-6E8A-4147-A177-3AD203B41FA5}">
                      <a16:colId xmlns:a16="http://schemas.microsoft.com/office/drawing/2014/main" val="3384891176"/>
                    </a:ext>
                  </a:extLst>
                </a:gridCol>
                <a:gridCol w="2964232">
                  <a:extLst>
                    <a:ext uri="{9D8B030D-6E8A-4147-A177-3AD203B41FA5}">
                      <a16:colId xmlns:a16="http://schemas.microsoft.com/office/drawing/2014/main" val="606515870"/>
                    </a:ext>
                  </a:extLst>
                </a:gridCol>
                <a:gridCol w="1050864">
                  <a:extLst>
                    <a:ext uri="{9D8B030D-6E8A-4147-A177-3AD203B41FA5}">
                      <a16:colId xmlns:a16="http://schemas.microsoft.com/office/drawing/2014/main" val="3174182353"/>
                    </a:ext>
                  </a:extLst>
                </a:gridCol>
                <a:gridCol w="941812">
                  <a:extLst>
                    <a:ext uri="{9D8B030D-6E8A-4147-A177-3AD203B41FA5}">
                      <a16:colId xmlns:a16="http://schemas.microsoft.com/office/drawing/2014/main" val="2346844072"/>
                    </a:ext>
                  </a:extLst>
                </a:gridCol>
                <a:gridCol w="1031037">
                  <a:extLst>
                    <a:ext uri="{9D8B030D-6E8A-4147-A177-3AD203B41FA5}">
                      <a16:colId xmlns:a16="http://schemas.microsoft.com/office/drawing/2014/main" val="1001774976"/>
                    </a:ext>
                  </a:extLst>
                </a:gridCol>
                <a:gridCol w="733622">
                  <a:extLst>
                    <a:ext uri="{9D8B030D-6E8A-4147-A177-3AD203B41FA5}">
                      <a16:colId xmlns:a16="http://schemas.microsoft.com/office/drawing/2014/main" val="1253308707"/>
                    </a:ext>
                  </a:extLst>
                </a:gridCol>
              </a:tblGrid>
              <a:tr h="1435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002060"/>
                          </a:solidFill>
                          <a:effectLst/>
                        </a:rPr>
                        <a:t>PAESE</a:t>
                      </a:r>
                      <a:endParaRPr lang="it-IT" sz="11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002060"/>
                          </a:solidFill>
                          <a:effectLst/>
                        </a:rPr>
                        <a:t>NOME PROGETTO</a:t>
                      </a:r>
                      <a:endParaRPr lang="it-IT" sz="11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kern="1200" dirty="0">
                          <a:solidFill>
                            <a:srgbClr val="002060"/>
                          </a:solidFill>
                          <a:effectLst/>
                        </a:rPr>
                        <a:t>AMBITO</a:t>
                      </a:r>
                      <a:endParaRPr lang="it-IT" sz="1100" b="0" kern="1200" dirty="0">
                        <a:solidFill>
                          <a:srgbClr val="002060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002060"/>
                          </a:solidFill>
                          <a:effectLst/>
                        </a:rPr>
                        <a:t>ENTE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002060"/>
                          </a:solidFill>
                          <a:effectLst/>
                        </a:rPr>
                        <a:t>CAPOFILA</a:t>
                      </a:r>
                      <a:endParaRPr lang="it-IT" sz="11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002060"/>
                          </a:solidFill>
                          <a:effectLst/>
                        </a:rPr>
                        <a:t>ANCI LOMBARDIA</a:t>
                      </a:r>
                      <a:endParaRPr lang="it-IT" sz="11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002060"/>
                          </a:solidFill>
                          <a:effectLst/>
                        </a:rPr>
                        <a:t>BUDGET COMPLESSIVO</a:t>
                      </a:r>
                      <a:endParaRPr lang="it-IT" sz="1100" b="0" dirty="0">
                        <a:solidFill>
                          <a:srgbClr val="002060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002060"/>
                          </a:solidFill>
                          <a:effectLst/>
                        </a:rPr>
                        <a:t>DURATA</a:t>
                      </a:r>
                      <a:endParaRPr lang="it-IT" sz="1100" b="0" dirty="0">
                        <a:solidFill>
                          <a:srgbClr val="002060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extLst>
                  <a:ext uri="{0D108BD9-81ED-4DB2-BD59-A6C34878D82A}">
                    <a16:rowId xmlns:a16="http://schemas.microsoft.com/office/drawing/2014/main" val="4084383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TUNISIA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TRAINING FOR FUTURE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kern="1200" dirty="0">
                          <a:solidFill>
                            <a:srgbClr val="26348B"/>
                          </a:solidFill>
                          <a:effectLst/>
                        </a:rPr>
                        <a:t>OCCUPAZIONE PROFESSIONALE E IMPRENDITORIA</a:t>
                      </a:r>
                      <a:endParaRPr lang="it-IT" sz="1100" b="0" kern="120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REGIONE LOMBARDIA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2106506,86 €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36 MESI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extLst>
                  <a:ext uri="{0D108BD9-81ED-4DB2-BD59-A6C34878D82A}">
                    <a16:rowId xmlns:a16="http://schemas.microsoft.com/office/drawing/2014/main" val="2763108142"/>
                  </a:ext>
                </a:extLst>
              </a:tr>
              <a:tr h="469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TANZANIA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RES4CLIMA – RAFFORZAMENTO DELLA RESILIENZA DEL SETTORE AGROALIMENTARE AL CAMBIAMENTO CLIMATICO IN ZONE URBANE, PERIURBANE E RURALI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SVILUPPO URBANO/TERRITORIALE SOSTENIBILE E POLITICHE ALIMENTARI URBANE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REGIONE LOMBARDIA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2268022,21 €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36 MESI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extLst>
                  <a:ext uri="{0D108BD9-81ED-4DB2-BD59-A6C34878D82A}">
                    <a16:rowId xmlns:a16="http://schemas.microsoft.com/office/drawing/2014/main" val="1885464332"/>
                  </a:ext>
                </a:extLst>
              </a:tr>
              <a:tr h="469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ALBANIA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POSE4ALB 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POLITICHE AMBIENTALI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COMUNE DI CINISELLO BALSAMO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1200000 €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36 MESI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extLst>
                  <a:ext uri="{0D108BD9-81ED-4DB2-BD59-A6C34878D82A}">
                    <a16:rowId xmlns:a16="http://schemas.microsoft.com/office/drawing/2014/main" val="522911833"/>
                  </a:ext>
                </a:extLst>
              </a:tr>
              <a:tr h="469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UGANDA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SEMI DI SPERANZA: UN MODELLO DI AGRICOLTURA URBANA PER RIGENERARE LE BARACCOPOLI E FAVORIRE POLITICHE ALIMENTARI INCLUSIVE IN UGANDA DI SPERANZA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POLITICHE ALIMENTARI URBANE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PROVINCIA DI PAVIA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1685750 €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36 MESI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extLst>
                  <a:ext uri="{0D108BD9-81ED-4DB2-BD59-A6C34878D82A}">
                    <a16:rowId xmlns:a16="http://schemas.microsoft.com/office/drawing/2014/main" val="4218369848"/>
                  </a:ext>
                </a:extLst>
              </a:tr>
              <a:tr h="469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TERRITORI PALESTINESI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AKLI BALADI. POLITICHE ALIMENTARI LOCALI PER LE CITTÀ ITALIANE E PALESTINESI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POLITICHE ALIMENTARI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CITTA’ DI TORINO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1752971,16 €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36 MESI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extLst>
                  <a:ext uri="{0D108BD9-81ED-4DB2-BD59-A6C34878D82A}">
                    <a16:rowId xmlns:a16="http://schemas.microsoft.com/office/drawing/2014/main" val="4130402964"/>
                  </a:ext>
                </a:extLst>
              </a:tr>
              <a:tr h="2952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ETIOPIA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S.I.R.A. SCUOLA IMPRESA REDDITO ATTRATTIVITÀ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rgbClr val="26348B"/>
                          </a:solidFill>
                          <a:effectLst/>
                        </a:rPr>
                        <a:t>OCCUPAZIONE PROFESSIONALE E IMPRENDITORIA</a:t>
                      </a:r>
                      <a:endParaRPr lang="it-IT" sz="1100" b="0" kern="120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COMUNE DI BERGAMO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2105000 €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36 MESI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extLst>
                  <a:ext uri="{0D108BD9-81ED-4DB2-BD59-A6C34878D82A}">
                    <a16:rowId xmlns:a16="http://schemas.microsoft.com/office/drawing/2014/main" val="3942749221"/>
                  </a:ext>
                </a:extLst>
              </a:tr>
              <a:tr h="469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KENYA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NEWEST – IL TRATTAMENTO EFFICIENTE DELL' ACQUA E IL MIGLIORAMENTO DELLE RETI FOGNARIE DI NAIROBI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SVILUPPO URBANO/TERRITORIALE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COMUNE DI MONZA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2106000 €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36 MESI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extLst>
                  <a:ext uri="{0D108BD9-81ED-4DB2-BD59-A6C34878D82A}">
                    <a16:rowId xmlns:a16="http://schemas.microsoft.com/office/drawing/2014/main" val="3983003515"/>
                  </a:ext>
                </a:extLst>
              </a:tr>
              <a:tr h="39517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TUNISIA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FORMAZIONE AGRO-ZOOTECNICA ECOSOSTENIBILE PER MAGGIORI OPPORTUNITÀ OCCUPAZIONALI IN TUNISIA – ZAFIT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FORMAZIONE E OCCUPAZIONE NEL SETTORE ZOOTECNICO E LATTIERO CASEARIO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COMUNE DI CREMONA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1899250 €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36 MESI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87" marR="12687" marT="0" marB="0"/>
                </a:tc>
                <a:extLst>
                  <a:ext uri="{0D108BD9-81ED-4DB2-BD59-A6C34878D82A}">
                    <a16:rowId xmlns:a16="http://schemas.microsoft.com/office/drawing/2014/main" val="3813437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866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1779342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7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14" name="Segnaposto numero diapositiva 12">
            <a:extLst>
              <a:ext uri="{FF2B5EF4-FFF2-40B4-BE49-F238E27FC236}">
                <a16:creationId xmlns:a16="http://schemas.microsoft.com/office/drawing/2014/main" id="{E8F7A0A1-49FD-E9FC-5385-04E83E15EE9F}"/>
              </a:ext>
            </a:extLst>
          </p:cNvPr>
          <p:cNvSpPr txBox="1">
            <a:spLocks/>
          </p:cNvSpPr>
          <p:nvPr/>
        </p:nvSpPr>
        <p:spPr>
          <a:xfrm>
            <a:off x="421433" y="1165225"/>
            <a:ext cx="585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2. PROGETTI EUROPEI</a:t>
            </a:r>
          </a:p>
        </p:txBody>
      </p:sp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48E7FDD0-9F80-8C3D-20EA-F4E5B9B388AB}"/>
              </a:ext>
            </a:extLst>
          </p:cNvPr>
          <p:cNvSpPr txBox="1">
            <a:spLocks/>
          </p:cNvSpPr>
          <p:nvPr/>
        </p:nvSpPr>
        <p:spPr>
          <a:xfrm>
            <a:off x="3661171" y="1316117"/>
            <a:ext cx="4869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3600" b="1" dirty="0">
                <a:solidFill>
                  <a:srgbClr val="FFA27F"/>
                </a:solidFill>
                <a:latin typeface="Arial Nova Light" panose="020B0304020202020204" pitchFamily="34" charset="0"/>
              </a:rPr>
              <a:t>6</a:t>
            </a:r>
            <a:r>
              <a:rPr lang="it-IT" sz="3600" b="1" dirty="0">
                <a:solidFill>
                  <a:srgbClr val="1F4E79"/>
                </a:solidFill>
                <a:latin typeface="Arial Nova Light" panose="020B0304020202020204" pitchFamily="34" charset="0"/>
              </a:rPr>
              <a:t> </a:t>
            </a:r>
            <a:r>
              <a:rPr lang="it-IT" dirty="0">
                <a:solidFill>
                  <a:srgbClr val="26348B"/>
                </a:solidFill>
                <a:latin typeface="Arial Nova Light" panose="020B0304020202020204" pitchFamily="34" charset="0"/>
              </a:rPr>
              <a:t>progetti </a:t>
            </a:r>
            <a:r>
              <a:rPr lang="it-IT" b="1" u="sng" dirty="0">
                <a:solidFill>
                  <a:srgbClr val="26348B"/>
                </a:solidFill>
                <a:latin typeface="Arial Nova Light" panose="020B0304020202020204" pitchFamily="34" charset="0"/>
              </a:rPr>
              <a:t>in fase di valutazione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7DEA9F9F-A965-9EDA-955C-7E8325108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15081"/>
              </p:ext>
            </p:extLst>
          </p:nvPr>
        </p:nvGraphicFramePr>
        <p:xfrm>
          <a:off x="345427" y="1918443"/>
          <a:ext cx="11501145" cy="4649044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4231532">
                  <a:extLst>
                    <a:ext uri="{9D8B030D-6E8A-4147-A177-3AD203B41FA5}">
                      <a16:colId xmlns:a16="http://schemas.microsoft.com/office/drawing/2014/main" val="1645559761"/>
                    </a:ext>
                  </a:extLst>
                </a:gridCol>
                <a:gridCol w="1799617">
                  <a:extLst>
                    <a:ext uri="{9D8B030D-6E8A-4147-A177-3AD203B41FA5}">
                      <a16:colId xmlns:a16="http://schemas.microsoft.com/office/drawing/2014/main" val="1216288461"/>
                    </a:ext>
                  </a:extLst>
                </a:gridCol>
                <a:gridCol w="1359718">
                  <a:extLst>
                    <a:ext uri="{9D8B030D-6E8A-4147-A177-3AD203B41FA5}">
                      <a16:colId xmlns:a16="http://schemas.microsoft.com/office/drawing/2014/main" val="1805493970"/>
                    </a:ext>
                  </a:extLst>
                </a:gridCol>
                <a:gridCol w="1450366">
                  <a:extLst>
                    <a:ext uri="{9D8B030D-6E8A-4147-A177-3AD203B41FA5}">
                      <a16:colId xmlns:a16="http://schemas.microsoft.com/office/drawing/2014/main" val="1832281939"/>
                    </a:ext>
                  </a:extLst>
                </a:gridCol>
                <a:gridCol w="1937014">
                  <a:extLst>
                    <a:ext uri="{9D8B030D-6E8A-4147-A177-3AD203B41FA5}">
                      <a16:colId xmlns:a16="http://schemas.microsoft.com/office/drawing/2014/main" val="3788080462"/>
                    </a:ext>
                  </a:extLst>
                </a:gridCol>
                <a:gridCol w="722898">
                  <a:extLst>
                    <a:ext uri="{9D8B030D-6E8A-4147-A177-3AD203B41FA5}">
                      <a16:colId xmlns:a16="http://schemas.microsoft.com/office/drawing/2014/main" val="1211424172"/>
                    </a:ext>
                  </a:extLst>
                </a:gridCol>
              </a:tblGrid>
              <a:tr h="4777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NOME PROGETTO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PROGRAMMA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ANCI LOMBARDIA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ENTE CAPOFILA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BUDGET COMPLESSIVO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>
                    <a:solidFill>
                      <a:srgbClr val="97BE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002060"/>
                          </a:solidFill>
                          <a:effectLst/>
                        </a:rPr>
                        <a:t>DURATA</a:t>
                      </a:r>
                      <a:endParaRPr lang="it-IT" sz="1200" b="0" dirty="0"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>
                    <a:solidFill>
                      <a:srgbClr val="97BE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34953"/>
                  </a:ext>
                </a:extLst>
              </a:tr>
              <a:tr h="36791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 b="0" dirty="0">
                          <a:solidFill>
                            <a:srgbClr val="26348B"/>
                          </a:solidFill>
                          <a:effectLst/>
                        </a:rPr>
                        <a:t>RIGENERATI-VA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 b="0" dirty="0">
                          <a:solidFill>
                            <a:srgbClr val="26348B"/>
                          </a:solidFill>
                          <a:effectLst/>
                        </a:rPr>
                        <a:t>INTERREG ITALIA-SVIZZERA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PROVINCIA VARESE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871869,7 € </a:t>
                      </a: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  <a:latin typeface="Arial Nova Light" panose="020B03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 cui 169.430,00 € ad ANCI Lombardia</a:t>
                      </a: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24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extLst>
                  <a:ext uri="{0D108BD9-81ED-4DB2-BD59-A6C34878D82A}">
                    <a16:rowId xmlns:a16="http://schemas.microsoft.com/office/drawing/2014/main" val="1438122936"/>
                  </a:ext>
                </a:extLst>
              </a:tr>
              <a:tr h="2963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 b="0" dirty="0">
                          <a:solidFill>
                            <a:srgbClr val="26348B"/>
                          </a:solidFill>
                          <a:effectLst/>
                        </a:rPr>
                        <a:t>VALLEYS4ACTIONS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26348B"/>
                          </a:solidFill>
                          <a:effectLst/>
                        </a:rPr>
                        <a:t>INTERREG ITALIA-SVIZZERA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COMUNE DI SONDRIO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1443403,15 € di cui 88.103,15 € </a:t>
                      </a: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  <a:latin typeface="Arial Nova Light" panose="020B03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 ANCI Lombardia</a:t>
                      </a: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  <a:latin typeface="Arial Nova Light" panose="020B03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0300" marR="60300" marT="0" marB="0"/>
                </a:tc>
                <a:extLst>
                  <a:ext uri="{0D108BD9-81ED-4DB2-BD59-A6C34878D82A}">
                    <a16:rowId xmlns:a16="http://schemas.microsoft.com/office/drawing/2014/main" val="946700567"/>
                  </a:ext>
                </a:extLst>
              </a:tr>
              <a:tr h="4777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SINTAB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26348B"/>
                          </a:solidFill>
                          <a:effectLst/>
                        </a:rPr>
                        <a:t>INTERREG ITALIA-SVIZZERA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PARCO PINETA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1463200 € di cui 39.800,00 € </a:t>
                      </a: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  <a:latin typeface="Arial Nova Light" panose="020B03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 ANCI Lombardia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  <a:latin typeface="Arial Nova Light" panose="020B03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0300" marR="60300" marT="0" marB="0"/>
                </a:tc>
                <a:extLst>
                  <a:ext uri="{0D108BD9-81ED-4DB2-BD59-A6C34878D82A}">
                    <a16:rowId xmlns:a16="http://schemas.microsoft.com/office/drawing/2014/main" val="2252650803"/>
                  </a:ext>
                </a:extLst>
              </a:tr>
              <a:tr h="66036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LAKESIDE: LONGTERM ACTIONS WITH KEY EVENTS FOR SUSTAINABLE AND INTEGRATED DEVELOPMENT IN EUROPE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26348B"/>
                          </a:solidFill>
                          <a:effectLst/>
                        </a:rPr>
                        <a:t>INTERREG EUROPE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CAPOFILA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ANCI LOMBARDIA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1450240€ di cui 251,500.00€ </a:t>
                      </a: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  <a:latin typeface="Arial Nova Light" panose="020B03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 ANCI Lombardia</a:t>
                      </a: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36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extLst>
                  <a:ext uri="{0D108BD9-81ED-4DB2-BD59-A6C34878D82A}">
                    <a16:rowId xmlns:a16="http://schemas.microsoft.com/office/drawing/2014/main" val="3273026057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GETA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 b="0" dirty="0">
                          <a:solidFill>
                            <a:srgbClr val="26348B"/>
                          </a:solidFill>
                          <a:effectLst/>
                        </a:rPr>
                        <a:t>INTERREG ALPINE-SPACE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COMUNE DI COMO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741792,89 € di cui 136.167,89 € </a:t>
                      </a: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  <a:latin typeface="Arial Nova Light" panose="020B03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 ANCI Lombardia</a:t>
                      </a: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18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extLst>
                  <a:ext uri="{0D108BD9-81ED-4DB2-BD59-A6C34878D82A}">
                    <a16:rowId xmlns:a16="http://schemas.microsoft.com/office/drawing/2014/main" val="212507711"/>
                  </a:ext>
                </a:extLst>
              </a:tr>
              <a:tr h="6255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0" dirty="0">
                          <a:solidFill>
                            <a:srgbClr val="26348B"/>
                          </a:solidFill>
                          <a:effectLst/>
                        </a:rPr>
                        <a:t>CLIMATE OPTIMA EU – CLIMATE'S OPTIMIZION OF POLICIES THROUGH INTERVENTIONS IN MUNICIPALITIES AMONG EUROPE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ERASMUS PLUS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PARTNER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ANCILAB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400 000,00€ di cui  51923,00 € </a:t>
                      </a: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  <a:latin typeface="Arial Nova Light" panose="020B03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 ANCI Lombardia</a:t>
                      </a:r>
                    </a:p>
                  </a:txBody>
                  <a:tcPr marL="60300" marR="603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it-IT" sz="1200" b="0" dirty="0">
                          <a:solidFill>
                            <a:srgbClr val="26348B"/>
                          </a:solidFill>
                          <a:effectLst/>
                        </a:rPr>
                        <a:t>24</a:t>
                      </a:r>
                      <a:endParaRPr lang="it-IT" sz="1200" b="0" dirty="0">
                        <a:solidFill>
                          <a:srgbClr val="26348B"/>
                        </a:solidFill>
                        <a:effectLst/>
                        <a:latin typeface="Arial Nova Light" panose="020B03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00" marR="60300" marT="0" marB="0"/>
                </a:tc>
                <a:extLst>
                  <a:ext uri="{0D108BD9-81ED-4DB2-BD59-A6C34878D82A}">
                    <a16:rowId xmlns:a16="http://schemas.microsoft.com/office/drawing/2014/main" val="1065284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843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1779342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8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D0740F6-57F3-3773-E4A1-E6BDFE43B6AB}"/>
              </a:ext>
            </a:extLst>
          </p:cNvPr>
          <p:cNvSpPr txBox="1"/>
          <p:nvPr/>
        </p:nvSpPr>
        <p:spPr>
          <a:xfrm>
            <a:off x="3158411" y="2355575"/>
            <a:ext cx="7175262" cy="792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26348B"/>
                </a:solidFill>
              </a:rPr>
              <a:t>in attivazione la sottoscrizione del </a:t>
            </a:r>
            <a:r>
              <a:rPr lang="it-IT" sz="1600" dirty="0">
                <a:solidFill>
                  <a:srgbClr val="FFA27F"/>
                </a:solidFill>
              </a:rPr>
              <a:t>Protocollo di intenti e condivisione buone prassi </a:t>
            </a:r>
            <a:r>
              <a:rPr lang="it-IT" sz="1600" dirty="0">
                <a:solidFill>
                  <a:srgbClr val="26348B"/>
                </a:solidFill>
              </a:rPr>
              <a:t>tra ANCI Lombardia e Comune di Milano</a:t>
            </a:r>
          </a:p>
        </p:txBody>
      </p:sp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97D580E4-9E10-6D1E-55DC-3FA826CFF7EC}"/>
              </a:ext>
            </a:extLst>
          </p:cNvPr>
          <p:cNvSpPr txBox="1">
            <a:spLocks/>
          </p:cNvSpPr>
          <p:nvPr/>
        </p:nvSpPr>
        <p:spPr>
          <a:xfrm>
            <a:off x="1192957" y="1165225"/>
            <a:ext cx="585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3. PROTOCOLLO ANCI LOMBARDIA - COMUNE DI MILANO</a:t>
            </a:r>
          </a:p>
        </p:txBody>
      </p:sp>
      <p:pic>
        <p:nvPicPr>
          <p:cNvPr id="4" name="Elemento grafico 3" descr="Segno di spunta contorno">
            <a:extLst>
              <a:ext uri="{FF2B5EF4-FFF2-40B4-BE49-F238E27FC236}">
                <a16:creationId xmlns:a16="http://schemas.microsoft.com/office/drawing/2014/main" id="{E61E5A03-9E51-B3D0-3AF7-DF61F7F8F4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45811" y="2407576"/>
            <a:ext cx="914400" cy="91440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A01777C8-0B45-56C6-18AD-8011D7994A1E}"/>
              </a:ext>
            </a:extLst>
          </p:cNvPr>
          <p:cNvSpPr txBox="1"/>
          <p:nvPr/>
        </p:nvSpPr>
        <p:spPr>
          <a:xfrm>
            <a:off x="3264062" y="4202009"/>
            <a:ext cx="7069612" cy="1162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26348B"/>
                </a:solidFill>
              </a:rPr>
              <a:t>in fase di sottoscrizione il </a:t>
            </a:r>
            <a:r>
              <a:rPr lang="it-IT" sz="1600" dirty="0">
                <a:solidFill>
                  <a:srgbClr val="FFA27F"/>
                </a:solidFill>
              </a:rPr>
              <a:t>Protocollo per le azioni di follow-up del progetto SEAV </a:t>
            </a:r>
            <a:r>
              <a:rPr lang="it-IT" sz="1600" dirty="0">
                <a:solidFill>
                  <a:srgbClr val="26348B"/>
                </a:solidFill>
              </a:rPr>
              <a:t>tra ANCI Lombardia, Città Metropolitana di Milano e Comune di Milano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it-IT" sz="1600" dirty="0">
              <a:solidFill>
                <a:srgbClr val="FFA27F"/>
              </a:solidFill>
            </a:endParaRPr>
          </a:p>
        </p:txBody>
      </p:sp>
      <p:pic>
        <p:nvPicPr>
          <p:cNvPr id="12" name="Elemento grafico 11" descr="Collegato/non collegato contorno">
            <a:extLst>
              <a:ext uri="{FF2B5EF4-FFF2-40B4-BE49-F238E27FC236}">
                <a16:creationId xmlns:a16="http://schemas.microsoft.com/office/drawing/2014/main" id="{7225EE01-4F52-839C-B793-707DD8F7F0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45811" y="42020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14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A125FADA-7C0F-D63A-9212-27A93C876E96}"/>
              </a:ext>
            </a:extLst>
          </p:cNvPr>
          <p:cNvCxnSpPr>
            <a:cxnSpLocks/>
          </p:cNvCxnSpPr>
          <p:nvPr/>
        </p:nvCxnSpPr>
        <p:spPr>
          <a:xfrm>
            <a:off x="-1779342" y="1016775"/>
            <a:ext cx="11262048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magine 8" descr="Immagine che contiene testo, Elementi grafici, schermata, grafica&#10;&#10;Descrizione generata automaticamente">
            <a:extLst>
              <a:ext uri="{FF2B5EF4-FFF2-40B4-BE49-F238E27FC236}">
                <a16:creationId xmlns:a16="http://schemas.microsoft.com/office/drawing/2014/main" id="{F18F3F52-622E-E55D-0126-E9415DC132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9" t="32653" r="20876" b="34694"/>
          <a:stretch/>
        </p:blipFill>
        <p:spPr>
          <a:xfrm>
            <a:off x="9865260" y="400958"/>
            <a:ext cx="1613953" cy="615817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90EFED9-93C1-6475-CA32-6F9E7F6000DD}"/>
              </a:ext>
            </a:extLst>
          </p:cNvPr>
          <p:cNvCxnSpPr>
            <a:cxnSpLocks/>
          </p:cNvCxnSpPr>
          <p:nvPr/>
        </p:nvCxnSpPr>
        <p:spPr>
          <a:xfrm>
            <a:off x="-911289" y="1016775"/>
            <a:ext cx="2665444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933DB67-8ECD-FDBD-9ACF-58E8CC6D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2525" y="6202362"/>
            <a:ext cx="2743200" cy="365125"/>
          </a:xfrm>
        </p:spPr>
        <p:txBody>
          <a:bodyPr/>
          <a:lstStyle/>
          <a:p>
            <a:fld id="{648D576F-A78C-4519-8CE9-E4B666C1D76D}" type="slidenum">
              <a:rPr lang="it-IT" smtClean="0">
                <a:solidFill>
                  <a:srgbClr val="1F4E79"/>
                </a:solidFill>
                <a:latin typeface="Arial Nova Light" panose="020B0304020202020204" pitchFamily="34" charset="0"/>
              </a:rPr>
              <a:t>9</a:t>
            </a:fld>
            <a:endParaRPr lang="it-IT" dirty="0">
              <a:solidFill>
                <a:srgbClr val="1F4E79"/>
              </a:solidFill>
              <a:latin typeface="Arial Nova Light" panose="020B0304020202020204" pitchFamily="34" charset="0"/>
            </a:endParaRPr>
          </a:p>
        </p:txBody>
      </p:sp>
      <p:sp>
        <p:nvSpPr>
          <p:cNvPr id="6" name="Segnaposto numero diapositiva 12">
            <a:extLst>
              <a:ext uri="{FF2B5EF4-FFF2-40B4-BE49-F238E27FC236}">
                <a16:creationId xmlns:a16="http://schemas.microsoft.com/office/drawing/2014/main" id="{B4E7E0E3-A469-0D6D-FE37-84CDBCC6BABE}"/>
              </a:ext>
            </a:extLst>
          </p:cNvPr>
          <p:cNvSpPr txBox="1">
            <a:spLocks/>
          </p:cNvSpPr>
          <p:nvPr/>
        </p:nvSpPr>
        <p:spPr>
          <a:xfrm>
            <a:off x="852489" y="1151440"/>
            <a:ext cx="585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>
                <a:solidFill>
                  <a:srgbClr val="26348B"/>
                </a:solidFill>
                <a:latin typeface="Arial Nova Light" panose="020B0304020202020204" pitchFamily="34" charset="0"/>
              </a:rPr>
              <a:t>4. AZIONI FOLLOW-UP PROGETTO SEAV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30F3D6D5-2482-E555-14DB-7425B2A1C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951807"/>
              </p:ext>
            </p:extLst>
          </p:nvPr>
        </p:nvGraphicFramePr>
        <p:xfrm>
          <a:off x="1471147" y="3803559"/>
          <a:ext cx="9249707" cy="2763930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7637317">
                  <a:extLst>
                    <a:ext uri="{9D8B030D-6E8A-4147-A177-3AD203B41FA5}">
                      <a16:colId xmlns:a16="http://schemas.microsoft.com/office/drawing/2014/main" val="2823265049"/>
                    </a:ext>
                  </a:extLst>
                </a:gridCol>
                <a:gridCol w="1612390">
                  <a:extLst>
                    <a:ext uri="{9D8B030D-6E8A-4147-A177-3AD203B41FA5}">
                      <a16:colId xmlns:a16="http://schemas.microsoft.com/office/drawing/2014/main" val="300396588"/>
                    </a:ext>
                  </a:extLst>
                </a:gridCol>
              </a:tblGrid>
              <a:tr h="212610">
                <a:tc>
                  <a:txBody>
                    <a:bodyPr/>
                    <a:lstStyle/>
                    <a:p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NOME EVENTO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DATA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710515"/>
                  </a:ext>
                </a:extLst>
              </a:tr>
              <a:tr h="425220">
                <a:tc>
                  <a:txBody>
                    <a:bodyPr/>
                    <a:lstStyle/>
                    <a:p>
                      <a:r>
                        <a:rPr lang="it-IT" sz="1100" b="0" kern="1200" dirty="0">
                          <a:solidFill>
                            <a:srgbClr val="26348B"/>
                          </a:solidFill>
                          <a:effectLst/>
                        </a:rPr>
                        <a:t>WEBINAR IN-FORMATIV I fondi europei per gli Enti locali PROGRAMMA INTERREG EUROPE - INTERREG CENTRAL EUROPE</a:t>
                      </a:r>
                      <a:endParaRPr lang="it-IT" sz="1100" b="0" kern="1200" dirty="0">
                        <a:solidFill>
                          <a:srgbClr val="26348B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14/03/2024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786887"/>
                  </a:ext>
                </a:extLst>
              </a:tr>
              <a:tr h="425220">
                <a:tc>
                  <a:txBody>
                    <a:bodyPr/>
                    <a:lstStyle/>
                    <a:p>
                      <a:r>
                        <a:rPr lang="it-IT" sz="1100" b="0" kern="1200" dirty="0">
                          <a:solidFill>
                            <a:srgbClr val="26348B"/>
                          </a:solidFill>
                          <a:effectLst/>
                        </a:rPr>
                        <a:t>WEBINAR IN-FORMATIVI I fondi europei per gli Enti locali PROGRAMMA INTERREG ITALIA - SVIZZERA </a:t>
                      </a:r>
                      <a:endParaRPr lang="it-IT" sz="1100" b="0" kern="1200" dirty="0">
                        <a:solidFill>
                          <a:srgbClr val="26348B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15/02/2024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410366"/>
                  </a:ext>
                </a:extLst>
              </a:tr>
              <a:tr h="425220">
                <a:tc>
                  <a:txBody>
                    <a:bodyPr/>
                    <a:lstStyle/>
                    <a:p>
                      <a:r>
                        <a:rPr lang="it-IT" sz="1100" b="0" kern="1200" dirty="0">
                          <a:solidFill>
                            <a:srgbClr val="26348B"/>
                          </a:solidFill>
                          <a:effectLst/>
                        </a:rPr>
                        <a:t>WEBINAR IN-FORMATIVI "I fondi europei per gli Enti locali PROGRAMMA ERASMUS PLUS"</a:t>
                      </a:r>
                      <a:endParaRPr lang="it-IT" sz="1100" b="0" kern="1200" dirty="0">
                        <a:solidFill>
                          <a:srgbClr val="26348B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18/01/2024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732443"/>
                  </a:ext>
                </a:extLst>
              </a:tr>
              <a:tr h="425220">
                <a:tc>
                  <a:txBody>
                    <a:bodyPr/>
                    <a:lstStyle/>
                    <a:p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WEBINAR IN-FORMATIVI "I fondi europei per gli Enti locali CITTADINI, UGUAGLIANZA, DIRITTI E VALORI (CERV)"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15/12/2023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257137"/>
                  </a:ext>
                </a:extLst>
              </a:tr>
              <a:tr h="425220">
                <a:tc>
                  <a:txBody>
                    <a:bodyPr/>
                    <a:lstStyle/>
                    <a:p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WEBINAR IN-FORMATIVI "I fondi europei per gli Enti locali ERASMUS PLUS"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23/11/2023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163116"/>
                  </a:ext>
                </a:extLst>
              </a:tr>
              <a:tr h="425220">
                <a:tc>
                  <a:txBody>
                    <a:bodyPr/>
                    <a:lstStyle/>
                    <a:p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WEBINAR IN-FORMATIVI "I fondi europei per gli Enti locali EUROPA CREATIVA"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b="0" dirty="0">
                          <a:solidFill>
                            <a:srgbClr val="26348B"/>
                          </a:solidFill>
                          <a:effectLst/>
                        </a:rPr>
                        <a:t>09/11/2023</a:t>
                      </a:r>
                      <a:endParaRPr lang="it-IT" sz="1100" b="0" dirty="0">
                        <a:solidFill>
                          <a:srgbClr val="26348B"/>
                        </a:solidFill>
                        <a:effectLst/>
                        <a:latin typeface="Franklin Gothic Book" panose="020B0503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E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35409"/>
                  </a:ext>
                </a:extLst>
              </a:tr>
            </a:tbl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6C8D4486-D34F-7064-FC6D-B21A8EE2396A}"/>
              </a:ext>
            </a:extLst>
          </p:cNvPr>
          <p:cNvSpPr txBox="1"/>
          <p:nvPr/>
        </p:nvSpPr>
        <p:spPr>
          <a:xfrm>
            <a:off x="1192957" y="1853265"/>
            <a:ext cx="867230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26348B"/>
                </a:solidFill>
              </a:rPr>
              <a:t>Sottoscrizione </a:t>
            </a:r>
            <a:r>
              <a:rPr lang="it-IT" sz="1600" dirty="0">
                <a:solidFill>
                  <a:srgbClr val="FFA27F"/>
                </a:solidFill>
              </a:rPr>
              <a:t>Protocolli</a:t>
            </a:r>
            <a:r>
              <a:rPr lang="it-IT" sz="1600" dirty="0">
                <a:solidFill>
                  <a:srgbClr val="26348B"/>
                </a:solidFill>
              </a:rPr>
              <a:t> SEAV</a:t>
            </a:r>
          </a:p>
          <a:p>
            <a:pPr marL="342900" indent="-342900">
              <a:buAutoNum type="arabicPlain" startAt="2"/>
            </a:pPr>
            <a:endParaRPr lang="it-IT" sz="1600" dirty="0">
              <a:solidFill>
                <a:srgbClr val="26348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FFA27F"/>
                </a:solidFill>
              </a:rPr>
              <a:t>Newsletter</a:t>
            </a:r>
            <a:r>
              <a:rPr lang="it-IT" sz="1600" dirty="0">
                <a:solidFill>
                  <a:srgbClr val="26348B"/>
                </a:solidFill>
              </a:rPr>
              <a:t> sulle opportunità di finanziamento europeo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>
              <a:solidFill>
                <a:srgbClr val="26348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26348B"/>
                </a:solidFill>
              </a:rPr>
              <a:t>Piattaforma per la </a:t>
            </a:r>
            <a:r>
              <a:rPr lang="it-IT" sz="1600" dirty="0">
                <a:solidFill>
                  <a:srgbClr val="FFA27F"/>
                </a:solidFill>
              </a:rPr>
              <a:t>ricerca dei bandi </a:t>
            </a:r>
            <a:r>
              <a:rPr lang="it-IT" sz="1600" dirty="0">
                <a:solidFill>
                  <a:srgbClr val="26348B"/>
                </a:solidFill>
              </a:rPr>
              <a:t>europei: </a:t>
            </a:r>
            <a:r>
              <a:rPr lang="it-IT" sz="1600" dirty="0">
                <a:hlinkClick r:id="rId3"/>
              </a:rPr>
              <a:t>Archivi Bandi - EntiLocali 21-27 (anci.lombardia.it)</a:t>
            </a:r>
            <a:endParaRPr lang="it-IT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kern="1200" dirty="0">
                <a:solidFill>
                  <a:srgbClr val="FFA27F"/>
                </a:solidFill>
                <a:latin typeface="+mn-lt"/>
                <a:ea typeface="+mn-ea"/>
                <a:cs typeface="+mn-cs"/>
              </a:rPr>
              <a:t>Eventi</a:t>
            </a:r>
            <a:r>
              <a:rPr lang="it-IT" sz="1600" kern="1200" dirty="0">
                <a:solidFill>
                  <a:srgbClr val="26348B"/>
                </a:solidFill>
                <a:latin typeface="+mn-lt"/>
                <a:ea typeface="+mn-ea"/>
                <a:cs typeface="+mn-cs"/>
              </a:rPr>
              <a:t> formativi-informativi</a:t>
            </a:r>
          </a:p>
        </p:txBody>
      </p:sp>
    </p:spTree>
    <p:extLst>
      <p:ext uri="{BB962C8B-B14F-4D97-AF65-F5344CB8AC3E}">
        <p14:creationId xmlns:p14="http://schemas.microsoft.com/office/powerpoint/2010/main" val="2268891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FD1877DFFE7814F9C49CEA1E4037545" ma:contentTypeVersion="13" ma:contentTypeDescription="Creare un nuovo documento." ma:contentTypeScope="" ma:versionID="ba1677561d6b4bb0a4295ba313c54a28">
  <xsd:schema xmlns:xsd="http://www.w3.org/2001/XMLSchema" xmlns:xs="http://www.w3.org/2001/XMLSchema" xmlns:p="http://schemas.microsoft.com/office/2006/metadata/properties" xmlns:ns2="b80763a5-66ed-45b9-b5fe-9b4149d2bec8" xmlns:ns3="e6e66201-2b6b-4539-b2ae-d752dc88db94" targetNamespace="http://schemas.microsoft.com/office/2006/metadata/properties" ma:root="true" ma:fieldsID="1e2c6bdfcae63499f1f5855bf12ae33b" ns2:_="" ns3:_="">
    <xsd:import namespace="b80763a5-66ed-45b9-b5fe-9b4149d2bec8"/>
    <xsd:import namespace="e6e66201-2b6b-4539-b2ae-d752dc88db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0763a5-66ed-45b9-b5fe-9b4149d2b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Tag immagine" ma:readOnly="false" ma:fieldId="{5cf76f15-5ced-4ddc-b409-7134ff3c332f}" ma:taxonomyMulti="true" ma:sspId="3aa2e8c6-252e-4696-bacb-86c00a2bd2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e66201-2b6b-4539-b2ae-d752dc88db9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80763a5-66ed-45b9-b5fe-9b4149d2bec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DC62407-A3E8-4D3C-84C8-F8B9BBC0C9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BD8E3D-466C-450A-BA60-696879FF93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0763a5-66ed-45b9-b5fe-9b4149d2bec8"/>
    <ds:schemaRef ds:uri="e6e66201-2b6b-4539-b2ae-d752dc88db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582D2A-C448-4DB1-82CB-7D4AF7AA7437}">
  <ds:schemaRefs>
    <ds:schemaRef ds:uri="http://www.w3.org/XML/1998/namespace"/>
    <ds:schemaRef ds:uri="b80763a5-66ed-45b9-b5fe-9b4149d2bec8"/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6e66201-2b6b-4539-b2ae-d752dc88db9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</TotalTime>
  <Words>1105</Words>
  <Application>Microsoft Office PowerPoint</Application>
  <PresentationFormat>Widescreen</PresentationFormat>
  <Paragraphs>237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Arial Nova Light</vt:lpstr>
      <vt:lpstr>Calibri</vt:lpstr>
      <vt:lpstr>Calibri Light</vt:lpstr>
      <vt:lpstr>Franklin Gothic Book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Jessika Ronchi</dc:creator>
  <cp:lastModifiedBy>Arianna Ferrari</cp:lastModifiedBy>
  <cp:revision>14</cp:revision>
  <cp:lastPrinted>2024-05-23T10:45:07Z</cp:lastPrinted>
  <dcterms:created xsi:type="dcterms:W3CDTF">2023-10-18T14:31:53Z</dcterms:created>
  <dcterms:modified xsi:type="dcterms:W3CDTF">2024-08-28T07:56:50Z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0x010100EFD1877DFFE7814F9C49CEA1E4037545</vt:lpwstr>
  </property>
  <property fmtid="{D5CDD505-2E9C-101B-9397-08002B2CF9AE}" pid="3" name="MediaServiceImageTags">
    <vt:lpwstr/>
  </property>
</Properties>
</file>