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82" r:id="rId5"/>
  </p:sldMasterIdLst>
  <p:notesMasterIdLst>
    <p:notesMasterId r:id="rId15"/>
  </p:notesMasterIdLst>
  <p:sldIdLst>
    <p:sldId id="448" r:id="rId6"/>
    <p:sldId id="2146849883" r:id="rId7"/>
    <p:sldId id="2146849888" r:id="rId8"/>
    <p:sldId id="2146849881" r:id="rId9"/>
    <p:sldId id="2146849882" r:id="rId10"/>
    <p:sldId id="2146849876" r:id="rId11"/>
    <p:sldId id="2146849878" r:id="rId12"/>
    <p:sldId id="2146849861" r:id="rId13"/>
    <p:sldId id="21468498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4D3F2F-90FB-495A-B1B1-2270AF3FFAEF}">
          <p14:sldIdLst>
            <p14:sldId id="448"/>
            <p14:sldId id="2146849883"/>
            <p14:sldId id="2146849888"/>
            <p14:sldId id="2146849881"/>
            <p14:sldId id="2146849882"/>
            <p14:sldId id="2146849876"/>
            <p14:sldId id="2146849878"/>
            <p14:sldId id="2146849861"/>
            <p14:sldId id="2146849884"/>
          </p14:sldIdLst>
        </p14:section>
        <p14:section name="Annex" id="{50A54CED-4437-4208-A7D3-EE61294EE91E}">
          <p14:sldIdLst/>
        </p14:section>
      </p14:sectionLst>
    </p:ext>
    <p:ext uri="{EFAFB233-063F-42B5-8137-9DF3F51BA10A}">
      <p15:sldGuideLst xmlns:p15="http://schemas.microsoft.com/office/powerpoint/2012/main">
        <p15:guide id="1" pos="5836" userDrawn="1">
          <p15:clr>
            <a:srgbClr val="A4A3A4"/>
          </p15:clr>
        </p15:guide>
        <p15:guide id="2" pos="3273" userDrawn="1">
          <p15:clr>
            <a:srgbClr val="A4A3A4"/>
          </p15:clr>
        </p15:guide>
        <p15:guide id="3" pos="4543" userDrawn="1">
          <p15:clr>
            <a:srgbClr val="A4A3A4"/>
          </p15:clr>
        </p15:guide>
        <p15:guide id="4" pos="5700" userDrawn="1">
          <p15:clr>
            <a:srgbClr val="A4A3A4"/>
          </p15:clr>
        </p15:guide>
        <p15:guide id="5" pos="7038" userDrawn="1">
          <p15:clr>
            <a:srgbClr val="A4A3A4"/>
          </p15:clr>
        </p15:guide>
        <p15:guide id="6" orient="horz" pos="1434" userDrawn="1">
          <p15:clr>
            <a:srgbClr val="A4A3A4"/>
          </p15:clr>
        </p15:guide>
        <p15:guide id="7" orient="horz" pos="2228" userDrawn="1">
          <p15:clr>
            <a:srgbClr val="A4A3A4"/>
          </p15:clr>
        </p15:guide>
        <p15:guide id="8" orient="horz" pos="311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1A1390D-92ED-073E-3440-03B50C5F6E75}" name="Luigi Di Francesco" initials="LDF" userId="S::luigi.di.francesco@intelleraconsulting.com::20adae59-f329-4940-8792-b4c134a9a52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DD1835"/>
    <a:srgbClr val="B1DC36"/>
    <a:srgbClr val="D80000"/>
    <a:srgbClr val="FFFFFF"/>
    <a:srgbClr val="D5D83A"/>
    <a:srgbClr val="FFDB3A"/>
    <a:srgbClr val="FFD686"/>
    <a:srgbClr val="FF6161"/>
    <a:srgbClr val="FAD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0" y="230"/>
      </p:cViewPr>
      <p:guideLst>
        <p:guide pos="5836"/>
        <p:guide pos="3273"/>
        <p:guide pos="4543"/>
        <p:guide pos="5700"/>
        <p:guide pos="7038"/>
        <p:guide orient="horz" pos="1434"/>
        <p:guide orient="horz" pos="2228"/>
        <p:guide orient="horz" pos="311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2A158-7E4C-47A8-AB95-0EEB119E8F92}" type="datetimeFigureOut">
              <a:rPr lang="en-US" smtClean="0"/>
              <a:t>4/12/2024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92218E-FC70-426C-8FED-0A7455BEE52D}" type="slidenum">
              <a:rPr lang="en-US" smtClean="0"/>
              <a:t>‹N›</a:t>
            </a:fld>
            <a:endParaRPr lang="en-US"/>
          </a:p>
        </p:txBody>
      </p:sp>
    </p:spTree>
    <p:extLst>
      <p:ext uri="{BB962C8B-B14F-4D97-AF65-F5344CB8AC3E}">
        <p14:creationId xmlns:p14="http://schemas.microsoft.com/office/powerpoint/2010/main" val="2415937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C92218E-FC70-426C-8FED-0A7455BEE52D}" type="slidenum">
              <a:rPr lang="en-US" smtClean="0"/>
              <a:t>7</a:t>
            </a:fld>
            <a:endParaRPr lang="en-US"/>
          </a:p>
        </p:txBody>
      </p:sp>
    </p:spTree>
    <p:extLst>
      <p:ext uri="{BB962C8B-B14F-4D97-AF65-F5344CB8AC3E}">
        <p14:creationId xmlns:p14="http://schemas.microsoft.com/office/powerpoint/2010/main" val="32380076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249C-7A41-0986-F94A-F5AD04BECBEB}"/>
              </a:ext>
            </a:extLst>
          </p:cNvPr>
          <p:cNvSpPr>
            <a:spLocks noGrp="1"/>
          </p:cNvSpPr>
          <p:nvPr>
            <p:ph type="ctrTitle"/>
          </p:nvPr>
        </p:nvSpPr>
        <p:spPr>
          <a:xfrm>
            <a:off x="596759" y="206283"/>
            <a:ext cx="9144000" cy="424732"/>
          </a:xfrm>
          <a:noFill/>
        </p:spPr>
        <p:txBody>
          <a:bodyPr wrap="square" rtlCol="0">
            <a:spAutoFit/>
          </a:bodyPr>
          <a:lstStyle>
            <a:lvl1pPr>
              <a:defRPr lang="en-US" sz="2400" b="1">
                <a:solidFill>
                  <a:prstClr val="white"/>
                </a:solidFill>
                <a:latin typeface="Calibri Light" panose="020F0302020204030204"/>
                <a:ea typeface="+mn-ea"/>
                <a:cs typeface="+mn-cs"/>
              </a:defRPr>
            </a:lvl1pPr>
          </a:lstStyle>
          <a:p>
            <a:pPr marL="0" lvl="0"/>
            <a:r>
              <a:rPr lang="en-US"/>
              <a:t>Click to edit Master title style</a:t>
            </a:r>
          </a:p>
        </p:txBody>
      </p:sp>
      <p:sp>
        <p:nvSpPr>
          <p:cNvPr id="7" name="Rectangle 15">
            <a:extLst>
              <a:ext uri="{FF2B5EF4-FFF2-40B4-BE49-F238E27FC236}">
                <a16:creationId xmlns:a16="http://schemas.microsoft.com/office/drawing/2014/main" id="{E3F9D600-902D-B0D8-14DB-97441FB00096}"/>
              </a:ext>
            </a:extLst>
          </p:cNvPr>
          <p:cNvSpPr/>
          <p:nvPr userDrawn="1"/>
        </p:nvSpPr>
        <p:spPr>
          <a:xfrm>
            <a:off x="0" y="-26300"/>
            <a:ext cx="12192000" cy="839081"/>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4" descr="Comune di Milano Logo Vector (.EPS) Free Download">
            <a:extLst>
              <a:ext uri="{FF2B5EF4-FFF2-40B4-BE49-F238E27FC236}">
                <a16:creationId xmlns:a16="http://schemas.microsoft.com/office/drawing/2014/main" id="{2616B5CC-47E7-5D51-854F-DD4586B827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8141" y="5842691"/>
            <a:ext cx="1463103" cy="916877"/>
          </a:xfrm>
          <a:prstGeom prst="rect">
            <a:avLst/>
          </a:prstGeom>
          <a:noFill/>
          <a:extLst>
            <a:ext uri="{909E8E84-426E-40DD-AFC4-6F175D3DCCD1}">
              <a14:hiddenFill xmlns:a14="http://schemas.microsoft.com/office/drawing/2010/main">
                <a:solidFill>
                  <a:srgbClr val="FFFFFF"/>
                </a:solidFill>
              </a14:hiddenFill>
            </a:ext>
          </a:extLst>
        </p:spPr>
      </p:pic>
      <p:sp>
        <p:nvSpPr>
          <p:cNvPr id="18" name="Segnaposto numero diapositiva 17">
            <a:extLst>
              <a:ext uri="{FF2B5EF4-FFF2-40B4-BE49-F238E27FC236}">
                <a16:creationId xmlns:a16="http://schemas.microsoft.com/office/drawing/2014/main" id="{565E90E3-0769-1D70-D9BE-28518E57E514}"/>
              </a:ext>
            </a:extLst>
          </p:cNvPr>
          <p:cNvSpPr>
            <a:spLocks noGrp="1"/>
          </p:cNvSpPr>
          <p:nvPr>
            <p:ph type="sldNum" sz="quarter" idx="12"/>
          </p:nvPr>
        </p:nvSpPr>
        <p:spPr>
          <a:xfrm>
            <a:off x="9091548" y="6210340"/>
            <a:ext cx="2743200" cy="365125"/>
          </a:xfrm>
        </p:spPr>
        <p:txBody>
          <a:bodyPr/>
          <a:lstStyle>
            <a:lvl1pPr>
              <a:defRPr sz="1400">
                <a:solidFill>
                  <a:srgbClr val="FF0000"/>
                </a:solidFill>
              </a:defRPr>
            </a:lvl1pPr>
          </a:lstStyle>
          <a:p>
            <a:fld id="{FE58CFCD-0346-44E4-BD62-45603AB4A951}" type="slidenum">
              <a:rPr lang="en-US" smtClean="0"/>
              <a:pPr/>
              <a:t>‹N›</a:t>
            </a:fld>
            <a:endParaRPr lang="en-US"/>
          </a:p>
        </p:txBody>
      </p:sp>
      <p:pic>
        <p:nvPicPr>
          <p:cNvPr id="5" name="Picture 4" descr="EU Logo PNG Transparent &amp; SVG Vector - Freebie Supply">
            <a:extLst>
              <a:ext uri="{FF2B5EF4-FFF2-40B4-BE49-F238E27FC236}">
                <a16:creationId xmlns:a16="http://schemas.microsoft.com/office/drawing/2014/main" id="{CB2EF78D-8855-E1FB-AC9A-DEA58D2A1E52}"/>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10918833" y="43628"/>
            <a:ext cx="504438" cy="355381"/>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9DEB1947-1290-A14E-4BD0-F25C7B04C504}"/>
              </a:ext>
            </a:extLst>
          </p:cNvPr>
          <p:cNvSpPr txBox="1"/>
          <p:nvPr userDrawn="1"/>
        </p:nvSpPr>
        <p:spPr>
          <a:xfrm>
            <a:off x="9539214" y="399009"/>
            <a:ext cx="3263676" cy="400110"/>
          </a:xfrm>
          <a:prstGeom prst="rect">
            <a:avLst/>
          </a:prstGeom>
          <a:noFill/>
        </p:spPr>
        <p:txBody>
          <a:bodyPr wrap="square">
            <a:spAutoFit/>
          </a:bodyPr>
          <a:lstStyle>
            <a:defPPr>
              <a:defRPr lang="en-US"/>
            </a:defPPr>
          </a:lstStyle>
          <a:p>
            <a:pPr algn="ctr"/>
            <a:r>
              <a:rPr lang="it-IT" sz="1000">
                <a:solidFill>
                  <a:schemeClr val="accent4"/>
                </a:solidFill>
              </a:rPr>
              <a:t>Finanziato dall’Unione Europea </a:t>
            </a:r>
          </a:p>
          <a:p>
            <a:pPr algn="ctr"/>
            <a:r>
              <a:rPr lang="it-IT" sz="1000">
                <a:solidFill>
                  <a:schemeClr val="accent4"/>
                </a:solidFill>
              </a:rPr>
              <a:t> Next Generation EU</a:t>
            </a:r>
          </a:p>
        </p:txBody>
      </p:sp>
    </p:spTree>
    <p:extLst>
      <p:ext uri="{BB962C8B-B14F-4D97-AF65-F5344CB8AC3E}">
        <p14:creationId xmlns:p14="http://schemas.microsoft.com/office/powerpoint/2010/main" val="4081787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DD316-648E-26BC-7CE6-E51738C5B9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2D26AB-67A3-6E0F-1F98-7CC68C106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3B2537-E3A8-A3F8-8949-9321B4C2D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38793-E5E2-059D-0F5F-9224AA166015}"/>
              </a:ext>
            </a:extLst>
          </p:cNvPr>
          <p:cNvSpPr>
            <a:spLocks noGrp="1"/>
          </p:cNvSpPr>
          <p:nvPr>
            <p:ph type="dt" sz="half" idx="10"/>
          </p:nvPr>
        </p:nvSpPr>
        <p:spPr/>
        <p:txBody>
          <a:bodyPr/>
          <a:lstStyle/>
          <a:p>
            <a:fld id="{7C40DC07-9E58-4828-8A39-A451B4E12826}" type="datetime1">
              <a:rPr lang="en-US" smtClean="0"/>
              <a:t>4/12/2024</a:t>
            </a:fld>
            <a:endParaRPr lang="en-US"/>
          </a:p>
        </p:txBody>
      </p:sp>
      <p:sp>
        <p:nvSpPr>
          <p:cNvPr id="6" name="Footer Placeholder 5">
            <a:extLst>
              <a:ext uri="{FF2B5EF4-FFF2-40B4-BE49-F238E27FC236}">
                <a16:creationId xmlns:a16="http://schemas.microsoft.com/office/drawing/2014/main" id="{21B5416C-27F0-82C8-53BC-4E613FC9E2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A8EA73-51A1-A487-3506-E72E4841A03E}"/>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17347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39337-E3C0-150A-7761-1DFB2935D1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3F8C11-F957-7418-01D3-BEA9532467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9ACAC-DF81-393A-4E8C-B7250F114F94}"/>
              </a:ext>
            </a:extLst>
          </p:cNvPr>
          <p:cNvSpPr>
            <a:spLocks noGrp="1"/>
          </p:cNvSpPr>
          <p:nvPr>
            <p:ph type="dt" sz="half" idx="10"/>
          </p:nvPr>
        </p:nvSpPr>
        <p:spPr/>
        <p:txBody>
          <a:bodyPr/>
          <a:lstStyle/>
          <a:p>
            <a:fld id="{9F5B2729-FE04-4336-8794-9C78F6DF9794}" type="datetime1">
              <a:rPr lang="en-US" smtClean="0"/>
              <a:t>4/12/2024</a:t>
            </a:fld>
            <a:endParaRPr lang="en-US"/>
          </a:p>
        </p:txBody>
      </p:sp>
      <p:sp>
        <p:nvSpPr>
          <p:cNvPr id="5" name="Footer Placeholder 4">
            <a:extLst>
              <a:ext uri="{FF2B5EF4-FFF2-40B4-BE49-F238E27FC236}">
                <a16:creationId xmlns:a16="http://schemas.microsoft.com/office/drawing/2014/main" id="{2676FC76-9331-4D46-D660-915B49353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8659D-8861-08D9-D795-9D4CEE565EB5}"/>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2341900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73EEBA-2C5B-6DBE-D881-F2458C0037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BB2ED9-167E-EB42-8335-FEB956DFD2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58DDE-A44C-378B-1661-CC4C47BB4E3C}"/>
              </a:ext>
            </a:extLst>
          </p:cNvPr>
          <p:cNvSpPr>
            <a:spLocks noGrp="1"/>
          </p:cNvSpPr>
          <p:nvPr>
            <p:ph type="dt" sz="half" idx="10"/>
          </p:nvPr>
        </p:nvSpPr>
        <p:spPr/>
        <p:txBody>
          <a:bodyPr/>
          <a:lstStyle/>
          <a:p>
            <a:fld id="{D89FEAAE-C0E0-43CC-8A87-880DB42F85C4}" type="datetime1">
              <a:rPr lang="en-US" smtClean="0"/>
              <a:t>4/12/2024</a:t>
            </a:fld>
            <a:endParaRPr lang="en-US"/>
          </a:p>
        </p:txBody>
      </p:sp>
      <p:sp>
        <p:nvSpPr>
          <p:cNvPr id="5" name="Footer Placeholder 4">
            <a:extLst>
              <a:ext uri="{FF2B5EF4-FFF2-40B4-BE49-F238E27FC236}">
                <a16:creationId xmlns:a16="http://schemas.microsoft.com/office/drawing/2014/main" id="{F3030868-8835-A07B-0843-752CDA9259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F6BFD6-1F09-D9B3-99D9-7EBC9BB4ED68}"/>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1573952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249C-7A41-0986-F94A-F5AD04BECB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47C2F3-90C8-8C67-6E0D-1FF880B9A0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A5FB5C-BDF8-E64F-3D9C-082F7B855967}"/>
              </a:ext>
            </a:extLst>
          </p:cNvPr>
          <p:cNvSpPr>
            <a:spLocks noGrp="1"/>
          </p:cNvSpPr>
          <p:nvPr>
            <p:ph type="dt" sz="half" idx="10"/>
          </p:nvPr>
        </p:nvSpPr>
        <p:spPr/>
        <p:txBody>
          <a:bodyPr/>
          <a:lstStyle/>
          <a:p>
            <a:fld id="{3A822024-3137-4CE5-AE8C-172F845410B6}" type="datetime1">
              <a:rPr lang="en-US" smtClean="0"/>
              <a:t>4/12/2024</a:t>
            </a:fld>
            <a:endParaRPr lang="en-US"/>
          </a:p>
        </p:txBody>
      </p:sp>
      <p:sp>
        <p:nvSpPr>
          <p:cNvPr id="5" name="Footer Placeholder 4">
            <a:extLst>
              <a:ext uri="{FF2B5EF4-FFF2-40B4-BE49-F238E27FC236}">
                <a16:creationId xmlns:a16="http://schemas.microsoft.com/office/drawing/2014/main" id="{ADD71958-307B-0036-E86B-FCB73C8AA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3E0546-1E8E-83EF-1106-5C02D88C9FAB}"/>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2257060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olo">
    <p:spTree>
      <p:nvGrpSpPr>
        <p:cNvPr id="1" name=""/>
        <p:cNvGrpSpPr/>
        <p:nvPr/>
      </p:nvGrpSpPr>
      <p:grpSpPr>
        <a:xfrm>
          <a:off x="0" y="0"/>
          <a:ext cx="0" cy="0"/>
          <a:chOff x="0" y="0"/>
          <a:chExt cx="0" cy="0"/>
        </a:xfrm>
      </p:grpSpPr>
      <p:sp>
        <p:nvSpPr>
          <p:cNvPr id="11" name="Corpo livello uno…"/>
          <p:cNvSpPr txBox="1">
            <a:spLocks noGrp="1"/>
          </p:cNvSpPr>
          <p:nvPr>
            <p:ph type="body" sz="quarter" idx="1" hasCustomPrompt="1"/>
          </p:nvPr>
        </p:nvSpPr>
        <p:spPr>
          <a:xfrm>
            <a:off x="600670" y="5929931"/>
            <a:ext cx="10985502" cy="318490"/>
          </a:xfrm>
          <a:prstGeom prst="rect">
            <a:avLst/>
          </a:prstGeom>
        </p:spPr>
        <p:txBody>
          <a:bodyPr lIns="45718" tIns="45718" rIns="45718" bIns="45718" numCol="1" spcCol="38100"/>
          <a:lstStyle>
            <a:lvl1pPr marL="0" indent="0" defTabSz="412750">
              <a:lnSpc>
                <a:spcPct val="100000"/>
              </a:lnSpc>
              <a:spcBef>
                <a:spcPts val="0"/>
              </a:spcBef>
              <a:buSzTx/>
              <a:buNone/>
              <a:defRPr sz="1800" b="1"/>
            </a:lvl1pPr>
            <a:lvl2pPr marL="533400" indent="-228600" defTabSz="412750">
              <a:lnSpc>
                <a:spcPct val="100000"/>
              </a:lnSpc>
              <a:spcBef>
                <a:spcPts val="0"/>
              </a:spcBef>
              <a:defRPr sz="1800" b="1"/>
            </a:lvl2pPr>
            <a:lvl3pPr marL="838200" indent="-228600" defTabSz="412750">
              <a:lnSpc>
                <a:spcPct val="100000"/>
              </a:lnSpc>
              <a:spcBef>
                <a:spcPts val="0"/>
              </a:spcBef>
              <a:defRPr sz="1800" b="1"/>
            </a:lvl3pPr>
            <a:lvl4pPr marL="1143000" indent="-228600" defTabSz="412750">
              <a:lnSpc>
                <a:spcPct val="100000"/>
              </a:lnSpc>
              <a:spcBef>
                <a:spcPts val="0"/>
              </a:spcBef>
              <a:defRPr sz="1800" b="1"/>
            </a:lvl4pPr>
            <a:lvl5pPr marL="1447800" indent="-228600" defTabSz="412750">
              <a:lnSpc>
                <a:spcPct val="100000"/>
              </a:lnSpc>
              <a:spcBef>
                <a:spcPts val="0"/>
              </a:spcBef>
              <a:defRPr sz="1800" b="1"/>
            </a:lvl5pPr>
          </a:lstStyle>
          <a:p>
            <a:r>
              <a:t>Autore e data</a:t>
            </a:r>
          </a:p>
          <a:p>
            <a:pPr lvl="1"/>
            <a:endParaRPr/>
          </a:p>
          <a:p>
            <a:pPr lvl="2"/>
            <a:endParaRPr/>
          </a:p>
          <a:p>
            <a:pPr lvl="3"/>
            <a:endParaRPr/>
          </a:p>
          <a:p>
            <a:pPr lvl="4"/>
            <a:endParaRPr/>
          </a:p>
        </p:txBody>
      </p:sp>
      <p:sp>
        <p:nvSpPr>
          <p:cNvPr id="12" name="Titolo presentazione"/>
          <p:cNvSpPr txBox="1">
            <a:spLocks noGrp="1"/>
          </p:cNvSpPr>
          <p:nvPr>
            <p:ph type="title" hasCustomPrompt="1"/>
          </p:nvPr>
        </p:nvSpPr>
        <p:spPr>
          <a:xfrm>
            <a:off x="603248" y="1287496"/>
            <a:ext cx="10985503" cy="2324101"/>
          </a:xfrm>
          <a:prstGeom prst="rect">
            <a:avLst/>
          </a:prstGeom>
        </p:spPr>
        <p:txBody>
          <a:bodyPr anchor="b"/>
          <a:lstStyle>
            <a:lvl1pPr>
              <a:defRPr sz="5800" spc="-116"/>
            </a:lvl1pPr>
          </a:lstStyle>
          <a:p>
            <a:r>
              <a:t>Titolo presentazione</a:t>
            </a:r>
          </a:p>
        </p:txBody>
      </p:sp>
      <p:sp>
        <p:nvSpPr>
          <p:cNvPr id="13" name="Corpo livello uno…"/>
          <p:cNvSpPr txBox="1">
            <a:spLocks noGrp="1"/>
          </p:cNvSpPr>
          <p:nvPr>
            <p:ph type="body" sz="quarter" idx="21" hasCustomPrompt="1"/>
          </p:nvPr>
        </p:nvSpPr>
        <p:spPr>
          <a:xfrm>
            <a:off x="600671" y="3611595"/>
            <a:ext cx="10985501" cy="952501"/>
          </a:xfrm>
          <a:prstGeom prst="rect">
            <a:avLst/>
          </a:prstGeom>
        </p:spPr>
        <p:txBody>
          <a:bodyPr numCol="1" spcCol="38100"/>
          <a:lstStyle>
            <a:lvl1pPr marL="0" indent="0" defTabSz="412750">
              <a:lnSpc>
                <a:spcPct val="100000"/>
              </a:lnSpc>
              <a:spcBef>
                <a:spcPts val="0"/>
              </a:spcBef>
              <a:buSzTx/>
              <a:buNone/>
              <a:defRPr sz="2750" b="1"/>
            </a:lvl1pPr>
          </a:lstStyle>
          <a:p>
            <a:r>
              <a:t>Sottotitolo presentazione</a:t>
            </a:r>
          </a:p>
        </p:txBody>
      </p:sp>
      <p:sp>
        <p:nvSpPr>
          <p:cNvPr id="14"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42350018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249C-7A41-0986-F94A-F5AD04BECBEB}"/>
              </a:ext>
            </a:extLst>
          </p:cNvPr>
          <p:cNvSpPr>
            <a:spLocks noGrp="1"/>
          </p:cNvSpPr>
          <p:nvPr>
            <p:ph type="ctrTitle"/>
          </p:nvPr>
        </p:nvSpPr>
        <p:spPr>
          <a:xfrm>
            <a:off x="596759" y="247833"/>
            <a:ext cx="9144000" cy="341632"/>
          </a:xfrm>
          <a:noFill/>
        </p:spPr>
        <p:txBody>
          <a:bodyPr wrap="square" rtlCol="0">
            <a:spAutoFit/>
          </a:bodyPr>
          <a:lstStyle>
            <a:lvl1pPr>
              <a:defRPr lang="en-US" sz="1800" b="1">
                <a:solidFill>
                  <a:prstClr val="white"/>
                </a:solidFill>
                <a:latin typeface="Calibri Light" panose="020F0302020204030204"/>
                <a:ea typeface="+mn-ea"/>
                <a:cs typeface="+mn-cs"/>
              </a:defRPr>
            </a:lvl1pPr>
          </a:lstStyle>
          <a:p>
            <a:pPr marL="0" lvl="0"/>
            <a:r>
              <a:rPr lang="en-US"/>
              <a:t>Click to edit Master title style</a:t>
            </a:r>
          </a:p>
        </p:txBody>
      </p:sp>
      <p:sp>
        <p:nvSpPr>
          <p:cNvPr id="7" name="Rectangle 15">
            <a:extLst>
              <a:ext uri="{FF2B5EF4-FFF2-40B4-BE49-F238E27FC236}">
                <a16:creationId xmlns:a16="http://schemas.microsoft.com/office/drawing/2014/main" id="{E3F9D600-902D-B0D8-14DB-97441FB00096}"/>
              </a:ext>
            </a:extLst>
          </p:cNvPr>
          <p:cNvSpPr/>
          <p:nvPr userDrawn="1"/>
        </p:nvSpPr>
        <p:spPr>
          <a:xfrm>
            <a:off x="0" y="-26300"/>
            <a:ext cx="12192000" cy="839081"/>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4" descr="Comune di Milano Logo Vector (.EPS) Free Download">
            <a:extLst>
              <a:ext uri="{FF2B5EF4-FFF2-40B4-BE49-F238E27FC236}">
                <a16:creationId xmlns:a16="http://schemas.microsoft.com/office/drawing/2014/main" id="{2616B5CC-47E7-5D51-854F-DD4586B827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8142" y="5842693"/>
            <a:ext cx="1463103" cy="91687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EU Logo PNG Transparent &amp; SVG Vector - Freebie Supply">
            <a:extLst>
              <a:ext uri="{FF2B5EF4-FFF2-40B4-BE49-F238E27FC236}">
                <a16:creationId xmlns:a16="http://schemas.microsoft.com/office/drawing/2014/main" id="{CB2EF78D-8855-E1FB-AC9A-DEA58D2A1E52}"/>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10918834" y="43628"/>
            <a:ext cx="504439" cy="355381"/>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9DEB1947-1290-A14E-4BD0-F25C7B04C504}"/>
              </a:ext>
            </a:extLst>
          </p:cNvPr>
          <p:cNvSpPr txBox="1"/>
          <p:nvPr userDrawn="1"/>
        </p:nvSpPr>
        <p:spPr>
          <a:xfrm>
            <a:off x="9539215" y="399010"/>
            <a:ext cx="3263676" cy="323165"/>
          </a:xfrm>
          <a:prstGeom prst="rect">
            <a:avLst/>
          </a:prstGeom>
          <a:noFill/>
        </p:spPr>
        <p:txBody>
          <a:bodyPr wrap="square">
            <a:spAutoFit/>
          </a:bodyPr>
          <a:lstStyle>
            <a:defPPr>
              <a:defRPr lang="en-US"/>
            </a:defPPr>
          </a:lstStyle>
          <a:p>
            <a:pPr algn="ctr"/>
            <a:r>
              <a:rPr lang="it-IT" sz="750">
                <a:solidFill>
                  <a:schemeClr val="accent4"/>
                </a:solidFill>
              </a:rPr>
              <a:t>Finanziato dall’Unione Europea </a:t>
            </a:r>
          </a:p>
          <a:p>
            <a:pPr algn="ctr"/>
            <a:r>
              <a:rPr lang="it-IT" sz="750">
                <a:solidFill>
                  <a:schemeClr val="accent4"/>
                </a:solidFill>
              </a:rPr>
              <a:t> Next Generation EU</a:t>
            </a:r>
          </a:p>
        </p:txBody>
      </p:sp>
    </p:spTree>
    <p:extLst>
      <p:ext uri="{BB962C8B-B14F-4D97-AF65-F5344CB8AC3E}">
        <p14:creationId xmlns:p14="http://schemas.microsoft.com/office/powerpoint/2010/main" val="4081787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249C-7A41-0986-F94A-F5AD04BECBEB}"/>
              </a:ext>
            </a:extLst>
          </p:cNvPr>
          <p:cNvSpPr>
            <a:spLocks noGrp="1"/>
          </p:cNvSpPr>
          <p:nvPr>
            <p:ph type="ctrTitle"/>
          </p:nvPr>
        </p:nvSpPr>
        <p:spPr>
          <a:xfrm>
            <a:off x="596759" y="206283"/>
            <a:ext cx="9144000" cy="424732"/>
          </a:xfrm>
          <a:noFill/>
        </p:spPr>
        <p:txBody>
          <a:bodyPr wrap="square" rtlCol="0">
            <a:spAutoFit/>
          </a:bodyPr>
          <a:lstStyle>
            <a:lvl1pPr>
              <a:defRPr lang="en-US" sz="2400" b="1">
                <a:solidFill>
                  <a:prstClr val="white"/>
                </a:solidFill>
                <a:latin typeface="Calibri Light" panose="020F0302020204030204"/>
                <a:ea typeface="+mn-ea"/>
                <a:cs typeface="+mn-cs"/>
              </a:defRPr>
            </a:lvl1pPr>
          </a:lstStyle>
          <a:p>
            <a:pPr marL="0" lvl="0"/>
            <a:r>
              <a:rPr lang="en-US"/>
              <a:t>Click to edit Master title style</a:t>
            </a:r>
          </a:p>
        </p:txBody>
      </p:sp>
      <p:sp>
        <p:nvSpPr>
          <p:cNvPr id="7" name="Rectangle 15">
            <a:extLst>
              <a:ext uri="{FF2B5EF4-FFF2-40B4-BE49-F238E27FC236}">
                <a16:creationId xmlns:a16="http://schemas.microsoft.com/office/drawing/2014/main" id="{E3F9D600-902D-B0D8-14DB-97441FB00096}"/>
              </a:ext>
            </a:extLst>
          </p:cNvPr>
          <p:cNvSpPr/>
          <p:nvPr userDrawn="1"/>
        </p:nvSpPr>
        <p:spPr>
          <a:xfrm>
            <a:off x="0" y="-26300"/>
            <a:ext cx="12192000" cy="839081"/>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4" descr="Comune di Milano Logo Vector (.EPS) Free Download">
            <a:extLst>
              <a:ext uri="{FF2B5EF4-FFF2-40B4-BE49-F238E27FC236}">
                <a16:creationId xmlns:a16="http://schemas.microsoft.com/office/drawing/2014/main" id="{2616B5CC-47E7-5D51-854F-DD4586B827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8141" y="5842691"/>
            <a:ext cx="1463103" cy="916877"/>
          </a:xfrm>
          <a:prstGeom prst="rect">
            <a:avLst/>
          </a:prstGeom>
          <a:noFill/>
          <a:extLst>
            <a:ext uri="{909E8E84-426E-40DD-AFC4-6F175D3DCCD1}">
              <a14:hiddenFill xmlns:a14="http://schemas.microsoft.com/office/drawing/2010/main">
                <a:solidFill>
                  <a:srgbClr val="FFFFFF"/>
                </a:solidFill>
              </a14:hiddenFill>
            </a:ext>
          </a:extLst>
        </p:spPr>
      </p:pic>
      <p:sp>
        <p:nvSpPr>
          <p:cNvPr id="18" name="Segnaposto numero diapositiva 17">
            <a:extLst>
              <a:ext uri="{FF2B5EF4-FFF2-40B4-BE49-F238E27FC236}">
                <a16:creationId xmlns:a16="http://schemas.microsoft.com/office/drawing/2014/main" id="{565E90E3-0769-1D70-D9BE-28518E57E514}"/>
              </a:ext>
            </a:extLst>
          </p:cNvPr>
          <p:cNvSpPr>
            <a:spLocks noGrp="1"/>
          </p:cNvSpPr>
          <p:nvPr>
            <p:ph type="sldNum" sz="quarter" idx="12"/>
          </p:nvPr>
        </p:nvSpPr>
        <p:spPr>
          <a:xfrm>
            <a:off x="9091548" y="6210340"/>
            <a:ext cx="2743200" cy="365125"/>
          </a:xfrm>
        </p:spPr>
        <p:txBody>
          <a:bodyPr/>
          <a:lstStyle>
            <a:lvl1pPr>
              <a:defRPr sz="1400">
                <a:solidFill>
                  <a:srgbClr val="FF0000"/>
                </a:solidFill>
              </a:defRPr>
            </a:lvl1pPr>
          </a:lstStyle>
          <a:p>
            <a:fld id="{FE58CFCD-0346-44E4-BD62-45603AB4A951}" type="slidenum">
              <a:rPr lang="en-US" smtClean="0"/>
              <a:pPr/>
              <a:t>‹N›</a:t>
            </a:fld>
            <a:endParaRPr lang="en-US"/>
          </a:p>
        </p:txBody>
      </p:sp>
      <p:pic>
        <p:nvPicPr>
          <p:cNvPr id="5" name="Picture 4" descr="EU Logo PNG Transparent &amp; SVG Vector - Freebie Supply">
            <a:extLst>
              <a:ext uri="{FF2B5EF4-FFF2-40B4-BE49-F238E27FC236}">
                <a16:creationId xmlns:a16="http://schemas.microsoft.com/office/drawing/2014/main" id="{CB2EF78D-8855-E1FB-AC9A-DEA58D2A1E52}"/>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10918833" y="43628"/>
            <a:ext cx="504438" cy="355381"/>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9DEB1947-1290-A14E-4BD0-F25C7B04C504}"/>
              </a:ext>
            </a:extLst>
          </p:cNvPr>
          <p:cNvSpPr txBox="1"/>
          <p:nvPr userDrawn="1"/>
        </p:nvSpPr>
        <p:spPr>
          <a:xfrm>
            <a:off x="9539214" y="399009"/>
            <a:ext cx="3263676" cy="400110"/>
          </a:xfrm>
          <a:prstGeom prst="rect">
            <a:avLst/>
          </a:prstGeom>
          <a:noFill/>
        </p:spPr>
        <p:txBody>
          <a:bodyPr wrap="square">
            <a:spAutoFit/>
          </a:bodyPr>
          <a:lstStyle>
            <a:defPPr>
              <a:defRPr lang="en-US"/>
            </a:defPPr>
          </a:lstStyle>
          <a:p>
            <a:pPr algn="ctr"/>
            <a:r>
              <a:rPr lang="it-IT" sz="1000">
                <a:solidFill>
                  <a:schemeClr val="accent4"/>
                </a:solidFill>
              </a:rPr>
              <a:t>Finanziato dall’Unione Europea </a:t>
            </a:r>
          </a:p>
          <a:p>
            <a:pPr algn="ctr"/>
            <a:r>
              <a:rPr lang="it-IT" sz="1000">
                <a:solidFill>
                  <a:schemeClr val="accent4"/>
                </a:solidFill>
              </a:rPr>
              <a:t> Next Generation EU</a:t>
            </a:r>
          </a:p>
        </p:txBody>
      </p:sp>
    </p:spTree>
    <p:extLst>
      <p:ext uri="{BB962C8B-B14F-4D97-AF65-F5344CB8AC3E}">
        <p14:creationId xmlns:p14="http://schemas.microsoft.com/office/powerpoint/2010/main" val="408178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0FB0A-4FCC-F2B8-4EBB-2BF935CACE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812DC-BFCE-18E2-F5A3-53A27E2F15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E7E438-253D-F13A-F7C2-3DA40C4A4BB6}"/>
              </a:ext>
            </a:extLst>
          </p:cNvPr>
          <p:cNvSpPr>
            <a:spLocks noGrp="1"/>
          </p:cNvSpPr>
          <p:nvPr>
            <p:ph type="dt" sz="half" idx="10"/>
          </p:nvPr>
        </p:nvSpPr>
        <p:spPr/>
        <p:txBody>
          <a:bodyPr/>
          <a:lstStyle/>
          <a:p>
            <a:fld id="{E951261C-C573-4F72-9FB8-0E823FE6138A}" type="datetime1">
              <a:rPr lang="en-US" smtClean="0"/>
              <a:t>4/12/2024</a:t>
            </a:fld>
            <a:endParaRPr lang="en-US"/>
          </a:p>
        </p:txBody>
      </p:sp>
      <p:sp>
        <p:nvSpPr>
          <p:cNvPr id="5" name="Footer Placeholder 4">
            <a:extLst>
              <a:ext uri="{FF2B5EF4-FFF2-40B4-BE49-F238E27FC236}">
                <a16:creationId xmlns:a16="http://schemas.microsoft.com/office/drawing/2014/main" id="{5EF598A7-2CFF-1319-6F75-CF23B1857F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8BCA3-6A3C-B3D7-5FA4-6E46771C330C}"/>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285984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18DED-FCF6-AC52-11D0-AF05875491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E58858-27AA-4083-0203-72E34D2B40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C27CB9-1BB0-6EC5-2708-5C4BBE230AF6}"/>
              </a:ext>
            </a:extLst>
          </p:cNvPr>
          <p:cNvSpPr>
            <a:spLocks noGrp="1"/>
          </p:cNvSpPr>
          <p:nvPr>
            <p:ph type="dt" sz="half" idx="10"/>
          </p:nvPr>
        </p:nvSpPr>
        <p:spPr/>
        <p:txBody>
          <a:bodyPr/>
          <a:lstStyle/>
          <a:p>
            <a:fld id="{355CFD62-5837-4AAF-8806-C4EA95BE405F}" type="datetime1">
              <a:rPr lang="en-US" smtClean="0"/>
              <a:t>4/12/2024</a:t>
            </a:fld>
            <a:endParaRPr lang="en-US"/>
          </a:p>
        </p:txBody>
      </p:sp>
      <p:sp>
        <p:nvSpPr>
          <p:cNvPr id="5" name="Footer Placeholder 4">
            <a:extLst>
              <a:ext uri="{FF2B5EF4-FFF2-40B4-BE49-F238E27FC236}">
                <a16:creationId xmlns:a16="http://schemas.microsoft.com/office/drawing/2014/main" id="{93A19159-F0A3-4282-C663-3C7BEB8CC4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92C96C-7EE8-0BE2-8C2E-A3710BDF4B91}"/>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828819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30BF2-21AD-DFF3-6388-DF87FC3F82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4AE9BE-3C15-8086-825E-ACF7FBF3E0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C1B3CA-FA01-F757-AE80-3055361C34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8C5A87-A445-DC50-4C33-BB7A6C985B71}"/>
              </a:ext>
            </a:extLst>
          </p:cNvPr>
          <p:cNvSpPr>
            <a:spLocks noGrp="1"/>
          </p:cNvSpPr>
          <p:nvPr>
            <p:ph type="dt" sz="half" idx="10"/>
          </p:nvPr>
        </p:nvSpPr>
        <p:spPr/>
        <p:txBody>
          <a:bodyPr/>
          <a:lstStyle/>
          <a:p>
            <a:fld id="{4646EAED-77EB-45C0-A760-24CE1275D777}" type="datetime1">
              <a:rPr lang="en-US" smtClean="0"/>
              <a:t>4/12/2024</a:t>
            </a:fld>
            <a:endParaRPr lang="en-US"/>
          </a:p>
        </p:txBody>
      </p:sp>
      <p:sp>
        <p:nvSpPr>
          <p:cNvPr id="6" name="Footer Placeholder 5">
            <a:extLst>
              <a:ext uri="{FF2B5EF4-FFF2-40B4-BE49-F238E27FC236}">
                <a16:creationId xmlns:a16="http://schemas.microsoft.com/office/drawing/2014/main" id="{16F0B62F-0952-DDC8-0CF0-98E70B9F70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90AC9F-7A58-6486-F4F3-E1B40C8CF347}"/>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2248322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B79D5-61DC-F4CE-FC5A-17A78C7BCD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F00625-FF99-D490-66F2-53F131CB19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1B09EB-B52F-7BFD-77B9-26A910525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E73919-D2CF-0816-F319-19D19C5FFB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887D76-71E5-B7B9-E2A7-3FD3929453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A85188-5800-0684-802B-8D935A1E96DE}"/>
              </a:ext>
            </a:extLst>
          </p:cNvPr>
          <p:cNvSpPr>
            <a:spLocks noGrp="1"/>
          </p:cNvSpPr>
          <p:nvPr>
            <p:ph type="dt" sz="half" idx="10"/>
          </p:nvPr>
        </p:nvSpPr>
        <p:spPr/>
        <p:txBody>
          <a:bodyPr/>
          <a:lstStyle/>
          <a:p>
            <a:fld id="{D7CF8700-9890-4C7A-851B-2B3BFF706304}" type="datetime1">
              <a:rPr lang="en-US" smtClean="0"/>
              <a:t>4/12/2024</a:t>
            </a:fld>
            <a:endParaRPr lang="en-US"/>
          </a:p>
        </p:txBody>
      </p:sp>
      <p:sp>
        <p:nvSpPr>
          <p:cNvPr id="8" name="Footer Placeholder 7">
            <a:extLst>
              <a:ext uri="{FF2B5EF4-FFF2-40B4-BE49-F238E27FC236}">
                <a16:creationId xmlns:a16="http://schemas.microsoft.com/office/drawing/2014/main" id="{C26760DE-5D8E-F5FA-A591-A7426EE49A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467193-C270-DB68-AF46-A7491B11AA81}"/>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230679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867EA-4674-680C-9D18-6B4D215AB1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C85B71-CAC4-FD94-61F8-DBDA6223827E}"/>
              </a:ext>
            </a:extLst>
          </p:cNvPr>
          <p:cNvSpPr>
            <a:spLocks noGrp="1"/>
          </p:cNvSpPr>
          <p:nvPr>
            <p:ph type="dt" sz="half" idx="10"/>
          </p:nvPr>
        </p:nvSpPr>
        <p:spPr/>
        <p:txBody>
          <a:bodyPr/>
          <a:lstStyle/>
          <a:p>
            <a:fld id="{6B4F5865-81F5-439F-AB97-0ACA5741780F}" type="datetime1">
              <a:rPr lang="en-US" smtClean="0"/>
              <a:t>4/12/2024</a:t>
            </a:fld>
            <a:endParaRPr lang="en-US"/>
          </a:p>
        </p:txBody>
      </p:sp>
      <p:sp>
        <p:nvSpPr>
          <p:cNvPr id="4" name="Footer Placeholder 3">
            <a:extLst>
              <a:ext uri="{FF2B5EF4-FFF2-40B4-BE49-F238E27FC236}">
                <a16:creationId xmlns:a16="http://schemas.microsoft.com/office/drawing/2014/main" id="{8BFA8383-9DD5-A248-F8F6-1178B9B221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78E698-3AE6-4AA1-C999-8869040D9868}"/>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384267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D9B43F-46FC-D544-6F54-26F7AD6B30B9}"/>
              </a:ext>
            </a:extLst>
          </p:cNvPr>
          <p:cNvSpPr>
            <a:spLocks noGrp="1"/>
          </p:cNvSpPr>
          <p:nvPr>
            <p:ph type="dt" sz="half" idx="10"/>
          </p:nvPr>
        </p:nvSpPr>
        <p:spPr/>
        <p:txBody>
          <a:bodyPr/>
          <a:lstStyle/>
          <a:p>
            <a:fld id="{3AE1EF35-4634-4C0F-804B-35407AFF5160}" type="datetime1">
              <a:rPr lang="en-US" smtClean="0"/>
              <a:t>4/12/2024</a:t>
            </a:fld>
            <a:endParaRPr lang="en-US"/>
          </a:p>
        </p:txBody>
      </p:sp>
      <p:sp>
        <p:nvSpPr>
          <p:cNvPr id="3" name="Footer Placeholder 2">
            <a:extLst>
              <a:ext uri="{FF2B5EF4-FFF2-40B4-BE49-F238E27FC236}">
                <a16:creationId xmlns:a16="http://schemas.microsoft.com/office/drawing/2014/main" id="{1A8127CA-965E-36ED-1AD5-571480FFF1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B882E6-15BD-1B62-A924-59E1ED3DA7F3}"/>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50816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5804A-DC6F-88DB-89C2-648C2E592C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3AFE298-B019-45FD-D681-B5241D3AF5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4AEBAF-B180-5A5D-7D4B-CD8463DBA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063FAB-D66D-543C-F4F4-B958EF9DF55F}"/>
              </a:ext>
            </a:extLst>
          </p:cNvPr>
          <p:cNvSpPr>
            <a:spLocks noGrp="1"/>
          </p:cNvSpPr>
          <p:nvPr>
            <p:ph type="dt" sz="half" idx="10"/>
          </p:nvPr>
        </p:nvSpPr>
        <p:spPr/>
        <p:txBody>
          <a:bodyPr/>
          <a:lstStyle/>
          <a:p>
            <a:fld id="{479FDDCD-6A15-43B4-9C72-FD3D4EE36643}" type="datetime1">
              <a:rPr lang="en-US" smtClean="0"/>
              <a:t>4/12/2024</a:t>
            </a:fld>
            <a:endParaRPr lang="en-US"/>
          </a:p>
        </p:txBody>
      </p:sp>
      <p:sp>
        <p:nvSpPr>
          <p:cNvPr id="6" name="Footer Placeholder 5">
            <a:extLst>
              <a:ext uri="{FF2B5EF4-FFF2-40B4-BE49-F238E27FC236}">
                <a16:creationId xmlns:a16="http://schemas.microsoft.com/office/drawing/2014/main" id="{395C3766-2A81-D13B-94DC-03F40331AE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9FFB09-7AFC-22C3-086A-72A77A8A43D8}"/>
              </a:ext>
            </a:extLst>
          </p:cNvPr>
          <p:cNvSpPr>
            <a:spLocks noGrp="1"/>
          </p:cNvSpPr>
          <p:nvPr>
            <p:ph type="sldNum" sz="quarter" idx="12"/>
          </p:nvPr>
        </p:nvSpPr>
        <p:spPr/>
        <p:txBody>
          <a:bodyPr/>
          <a:lstStyle/>
          <a:p>
            <a:fld id="{FE58CFCD-0346-44E4-BD62-45603AB4A951}" type="slidenum">
              <a:rPr lang="en-US" smtClean="0"/>
              <a:t>‹N›</a:t>
            </a:fld>
            <a:endParaRPr lang="en-US"/>
          </a:p>
        </p:txBody>
      </p:sp>
    </p:spTree>
    <p:extLst>
      <p:ext uri="{BB962C8B-B14F-4D97-AF65-F5344CB8AC3E}">
        <p14:creationId xmlns:p14="http://schemas.microsoft.com/office/powerpoint/2010/main" val="390051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F6E4DD-0774-72DA-744B-E9F469C735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348530-8500-8084-FBDF-1BFAE9E42D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459BFB-F6A4-EBF1-F5ED-B774263DF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D206B-A3E3-493A-A9B7-158479A89C58}" type="datetime1">
              <a:rPr lang="en-US" smtClean="0"/>
              <a:t>4/12/2024</a:t>
            </a:fld>
            <a:endParaRPr lang="en-US"/>
          </a:p>
        </p:txBody>
      </p:sp>
      <p:sp>
        <p:nvSpPr>
          <p:cNvPr id="5" name="Footer Placeholder 4">
            <a:extLst>
              <a:ext uri="{FF2B5EF4-FFF2-40B4-BE49-F238E27FC236}">
                <a16:creationId xmlns:a16="http://schemas.microsoft.com/office/drawing/2014/main" id="{F6EDB6C0-95DB-35CA-7AD0-E06372989D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8BFE55-FCF5-2125-7F4B-D361489690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8CFCD-0346-44E4-BD62-45603AB4A951}" type="slidenum">
              <a:rPr lang="en-US" smtClean="0"/>
              <a:t>‹N›</a:t>
            </a:fld>
            <a:endParaRPr lang="en-US"/>
          </a:p>
        </p:txBody>
      </p:sp>
    </p:spTree>
    <p:extLst>
      <p:ext uri="{BB962C8B-B14F-4D97-AF65-F5344CB8AC3E}">
        <p14:creationId xmlns:p14="http://schemas.microsoft.com/office/powerpoint/2010/main" val="1832401367"/>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784"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F6E4DD-0774-72DA-744B-E9F469C735FB}"/>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348530-8500-8084-FBDF-1BFAE9E42D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459BFB-F6A4-EBF1-F5ED-B774263DF2D2}"/>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D62B45A-0676-4D42-9176-E83F9D226D90}" type="datetime1">
              <a:rPr lang="en-US" smtClean="0"/>
              <a:t>4/12/2024</a:t>
            </a:fld>
            <a:endParaRPr lang="en-US"/>
          </a:p>
        </p:txBody>
      </p:sp>
      <p:sp>
        <p:nvSpPr>
          <p:cNvPr id="5" name="Footer Placeholder 4">
            <a:extLst>
              <a:ext uri="{FF2B5EF4-FFF2-40B4-BE49-F238E27FC236}">
                <a16:creationId xmlns:a16="http://schemas.microsoft.com/office/drawing/2014/main" id="{F6EDB6C0-95DB-35CA-7AD0-E06372989D7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8BFE55-FCF5-2125-7F4B-D361489690E2}"/>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58CFCD-0346-44E4-BD62-45603AB4A951}" type="slidenum">
              <a:rPr lang="en-US" smtClean="0"/>
              <a:t>‹N›</a:t>
            </a:fld>
            <a:endParaRPr lang="en-US"/>
          </a:p>
        </p:txBody>
      </p:sp>
    </p:spTree>
    <p:extLst>
      <p:ext uri="{BB962C8B-B14F-4D97-AF65-F5344CB8AC3E}">
        <p14:creationId xmlns:p14="http://schemas.microsoft.com/office/powerpoint/2010/main" val="1832401367"/>
      </p:ext>
    </p:extLst>
  </p:cSld>
  <p:clrMap bg1="lt1" tx1="dk1" bg2="lt2" tx2="dk2" accent1="accent1" accent2="accent2" accent3="accent3" accent4="accent4" accent5="accent5" accent6="accent6" hlink="hlink" folHlink="folHlink"/>
  <p:sldLayoutIdLst>
    <p:sldLayoutId id="214748378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4.xml"/><Relationship Id="rId5" Type="http://schemas.openxmlformats.org/officeDocument/2006/relationships/image" Target="../media/image9.jpe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52E11DB5-6DEA-DE3E-49C0-EA94AE8F3241}"/>
              </a:ext>
            </a:extLst>
          </p:cNvPr>
          <p:cNvPicPr>
            <a:picLocks noChangeAspect="1"/>
          </p:cNvPicPr>
          <p:nvPr/>
        </p:nvPicPr>
        <p:blipFill>
          <a:blip r:embed="rId2"/>
          <a:stretch>
            <a:fillRect/>
          </a:stretch>
        </p:blipFill>
        <p:spPr>
          <a:xfrm>
            <a:off x="0" y="0"/>
            <a:ext cx="12192000" cy="2987976"/>
          </a:xfrm>
          <a:prstGeom prst="rect">
            <a:avLst/>
          </a:prstGeom>
        </p:spPr>
      </p:pic>
      <p:sp>
        <p:nvSpPr>
          <p:cNvPr id="10" name="CasellaDiTesto 23">
            <a:extLst>
              <a:ext uri="{FF2B5EF4-FFF2-40B4-BE49-F238E27FC236}">
                <a16:creationId xmlns:a16="http://schemas.microsoft.com/office/drawing/2014/main" id="{B1503E56-A369-8A5B-37D8-86D591EAF254}"/>
              </a:ext>
            </a:extLst>
          </p:cNvPr>
          <p:cNvSpPr txBox="1"/>
          <p:nvPr/>
        </p:nvSpPr>
        <p:spPr>
          <a:xfrm>
            <a:off x="2168414" y="3343357"/>
            <a:ext cx="9002638" cy="1003031"/>
          </a:xfrm>
          <a:prstGeom prst="rect">
            <a:avLst/>
          </a:prstGeom>
          <a:noFill/>
        </p:spPr>
        <p:txBody>
          <a:bodyPr wrap="square" rtlCol="0">
            <a:spAutoFit/>
          </a:bodyPr>
          <a:lstStyle/>
          <a:p>
            <a:pPr>
              <a:lnSpc>
                <a:spcPct val="150000"/>
              </a:lnSpc>
              <a:defRPr/>
            </a:pPr>
            <a:r>
              <a:rPr kumimoji="0" lang="it-IT" sz="4400" b="1" i="0" u="none" strike="noStrike" kern="1200" cap="none" spc="0" normalizeH="0" baseline="0" noProof="0" dirty="0">
                <a:ln>
                  <a:noFill/>
                </a:ln>
                <a:solidFill>
                  <a:prstClr val="black"/>
                </a:solidFill>
                <a:effectLst/>
                <a:uLnTx/>
                <a:uFillTx/>
                <a:ea typeface="Georgia" charset="0"/>
                <a:cs typeface="Georgia" charset="0"/>
              </a:rPr>
              <a:t>Il Progetto </a:t>
            </a:r>
            <a:r>
              <a:rPr kumimoji="0" lang="it-IT" sz="4400" b="1" i="0" u="none" strike="noStrike" kern="1200" cap="none" spc="0" normalizeH="0" baseline="0" noProof="0" dirty="0" err="1">
                <a:ln>
                  <a:noFill/>
                </a:ln>
                <a:solidFill>
                  <a:prstClr val="black"/>
                </a:solidFill>
                <a:effectLst/>
                <a:uLnTx/>
                <a:uFillTx/>
                <a:ea typeface="Georgia" charset="0"/>
                <a:cs typeface="Georgia" charset="0"/>
              </a:rPr>
              <a:t>MaaS</a:t>
            </a:r>
            <a:r>
              <a:rPr kumimoji="0" lang="it-IT" sz="4400" b="1" i="0" u="none" strike="noStrike" kern="1200" cap="none" spc="0" normalizeH="0" baseline="0" noProof="0" dirty="0">
                <a:ln>
                  <a:noFill/>
                </a:ln>
                <a:solidFill>
                  <a:prstClr val="black"/>
                </a:solidFill>
                <a:effectLst/>
                <a:uLnTx/>
                <a:uFillTx/>
                <a:ea typeface="Georgia" charset="0"/>
                <a:cs typeface="Georgia" charset="0"/>
              </a:rPr>
              <a:t> 4 </a:t>
            </a:r>
            <a:r>
              <a:rPr kumimoji="0" lang="it-IT" sz="4400" b="1" i="0" u="none" strike="noStrike" kern="1200" cap="none" spc="0" normalizeH="0" baseline="0" noProof="0" dirty="0" err="1">
                <a:ln>
                  <a:noFill/>
                </a:ln>
                <a:solidFill>
                  <a:prstClr val="black"/>
                </a:solidFill>
                <a:effectLst/>
                <a:uLnTx/>
                <a:uFillTx/>
                <a:ea typeface="Georgia" charset="0"/>
                <a:cs typeface="Georgia" charset="0"/>
              </a:rPr>
              <a:t>Italy</a:t>
            </a:r>
            <a:r>
              <a:rPr kumimoji="0" lang="it-IT" sz="4400" b="1" i="0" u="none" strike="noStrike" kern="1200" cap="none" spc="0" normalizeH="0" baseline="0" noProof="0" dirty="0">
                <a:ln>
                  <a:noFill/>
                </a:ln>
                <a:solidFill>
                  <a:prstClr val="black"/>
                </a:solidFill>
                <a:effectLst/>
                <a:uLnTx/>
                <a:uFillTx/>
                <a:ea typeface="Georgia" charset="0"/>
                <a:cs typeface="Georgia" charset="0"/>
              </a:rPr>
              <a:t> – Milano</a:t>
            </a:r>
          </a:p>
        </p:txBody>
      </p:sp>
      <p:sp>
        <p:nvSpPr>
          <p:cNvPr id="13" name="TextBox 12">
            <a:extLst>
              <a:ext uri="{FF2B5EF4-FFF2-40B4-BE49-F238E27FC236}">
                <a16:creationId xmlns:a16="http://schemas.microsoft.com/office/drawing/2014/main" id="{F2DA6435-081E-86B1-6AA1-FB8986304905}"/>
              </a:ext>
            </a:extLst>
          </p:cNvPr>
          <p:cNvSpPr txBox="1"/>
          <p:nvPr/>
        </p:nvSpPr>
        <p:spPr>
          <a:xfrm>
            <a:off x="3555129" y="5044978"/>
            <a:ext cx="6576007"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b="1" i="1" dirty="0" smtClean="0">
                <a:solidFill>
                  <a:prstClr val="black"/>
                </a:solidFill>
              </a:rPr>
              <a:t>APRILE 2024</a:t>
            </a:r>
            <a:endParaRPr kumimoji="0" lang="it-IT" sz="1600" b="1" i="1" u="none" strike="noStrike" kern="1200" cap="none" spc="0" normalizeH="0" baseline="0" noProof="0" dirty="0">
              <a:ln>
                <a:noFill/>
              </a:ln>
              <a:solidFill>
                <a:prstClr val="black"/>
              </a:solidFill>
              <a:effectLst/>
              <a:uLnTx/>
              <a:uFillTx/>
              <a:ea typeface="+mn-ea"/>
              <a:cs typeface="+mn-cs"/>
            </a:endParaRPr>
          </a:p>
        </p:txBody>
      </p:sp>
      <p:sp>
        <p:nvSpPr>
          <p:cNvPr id="14" name="Rectangle 13">
            <a:extLst>
              <a:ext uri="{FF2B5EF4-FFF2-40B4-BE49-F238E27FC236}">
                <a16:creationId xmlns:a16="http://schemas.microsoft.com/office/drawing/2014/main" id="{2BCFA5D5-E684-2DCA-4C0C-289234801A68}"/>
              </a:ext>
            </a:extLst>
          </p:cNvPr>
          <p:cNvSpPr/>
          <p:nvPr/>
        </p:nvSpPr>
        <p:spPr>
          <a:xfrm rot="10800000" flipV="1">
            <a:off x="9401562" y="3553430"/>
            <a:ext cx="275304" cy="368063"/>
          </a:xfrm>
          <a:prstGeom prst="rect">
            <a:avLst/>
          </a:prstGeom>
          <a:noFill/>
          <a:ln>
            <a:noFill/>
          </a:ln>
        </p:spPr>
        <p:style>
          <a:lnRef idx="0">
            <a:schemeClr val="accent1"/>
          </a:lnRef>
          <a:fillRef idx="1">
            <a:schemeClr val="accent1"/>
          </a:fillRef>
          <a:effectRef idx="0">
            <a:schemeClr val="dk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600" b="1" i="0" u="none" strike="noStrike" kern="1200" cap="none" spc="0" normalizeH="0" baseline="0" noProof="0">
              <a:ln>
                <a:noFill/>
              </a:ln>
              <a:solidFill>
                <a:prstClr val="black"/>
              </a:solidFill>
              <a:effectLst/>
              <a:uLnTx/>
              <a:uFillTx/>
              <a:latin typeface="Arial" panose="020B0604020202020204"/>
              <a:ea typeface="+mn-ea"/>
              <a:cs typeface="Aharoni" panose="02010803020104030203" pitchFamily="2" charset="-79"/>
            </a:endParaRPr>
          </a:p>
        </p:txBody>
      </p:sp>
      <p:pic>
        <p:nvPicPr>
          <p:cNvPr id="4" name="Picture 4" descr="EU Logo PNG Transparent &amp; SVG Vector - Freebie Supply">
            <a:extLst>
              <a:ext uri="{FF2B5EF4-FFF2-40B4-BE49-F238E27FC236}">
                <a16:creationId xmlns:a16="http://schemas.microsoft.com/office/drawing/2014/main" id="{818F5265-5EB3-46FB-BE3E-6C38473BB3E9}"/>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918833" y="43628"/>
            <a:ext cx="504438" cy="355381"/>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F48000DD-8273-AF6B-B736-846125EB73E3}"/>
              </a:ext>
            </a:extLst>
          </p:cNvPr>
          <p:cNvSpPr txBox="1"/>
          <p:nvPr/>
        </p:nvSpPr>
        <p:spPr>
          <a:xfrm>
            <a:off x="9539214" y="399009"/>
            <a:ext cx="3263676" cy="400110"/>
          </a:xfrm>
          <a:prstGeom prst="rect">
            <a:avLst/>
          </a:prstGeom>
          <a:noFill/>
        </p:spPr>
        <p:txBody>
          <a:bodyPr wrap="square">
            <a:spAutoFit/>
          </a:bodyPr>
          <a:lstStyle>
            <a:defPPr>
              <a:defRPr lang="en-US"/>
            </a:defPPr>
          </a:lstStyle>
          <a:p>
            <a:pPr algn="ctr"/>
            <a:r>
              <a:rPr lang="it-IT" sz="1000">
                <a:solidFill>
                  <a:schemeClr val="accent4"/>
                </a:solidFill>
              </a:rPr>
              <a:t>Finanziato dall’Unione Europea </a:t>
            </a:r>
          </a:p>
          <a:p>
            <a:pPr algn="ctr"/>
            <a:r>
              <a:rPr lang="it-IT" sz="1000">
                <a:solidFill>
                  <a:schemeClr val="accent4"/>
                </a:solidFill>
              </a:rPr>
              <a:t> Next Generation EU</a:t>
            </a:r>
          </a:p>
        </p:txBody>
      </p:sp>
    </p:spTree>
    <p:extLst>
      <p:ext uri="{BB962C8B-B14F-4D97-AF65-F5344CB8AC3E}">
        <p14:creationId xmlns:p14="http://schemas.microsoft.com/office/powerpoint/2010/main" val="231357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10"/>
          <p:cNvSpPr/>
          <p:nvPr/>
        </p:nvSpPr>
        <p:spPr>
          <a:xfrm>
            <a:off x="0" y="0"/>
            <a:ext cx="12192000" cy="1082868"/>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sp>
        <p:nvSpPr>
          <p:cNvPr id="12" name="Concetti chiave del progetto MaaS for Italy – Comune di Milano"/>
          <p:cNvSpPr txBox="1">
            <a:spLocks/>
          </p:cNvSpPr>
          <p:nvPr/>
        </p:nvSpPr>
        <p:spPr>
          <a:xfrm>
            <a:off x="422958" y="302674"/>
            <a:ext cx="7082190" cy="477521"/>
          </a:xfrm>
          <a:prstGeom prst="rect">
            <a:avLst/>
          </a:prstGeom>
        </p:spPr>
        <p:txBody>
          <a:bodyPr vert="horz" lIns="22860" tIns="22860" rIns="22860" bIns="22860" rtlCol="0" anchor="ctr">
            <a:normAutofit/>
          </a:bodyPr>
          <a:lstStyle>
            <a:lvl1pPr algn="l" defTabSz="685800" rtl="0" eaLnBrk="1" latinLnBrk="0" hangingPunct="1">
              <a:lnSpc>
                <a:spcPct val="90000"/>
              </a:lnSpc>
              <a:spcBef>
                <a:spcPct val="0"/>
              </a:spcBef>
              <a:buNone/>
              <a:defRPr sz="4275" b="0" kern="1200" spc="0">
                <a:solidFill>
                  <a:schemeClr val="tx1"/>
                </a:solidFill>
                <a:latin typeface="Calibri Light"/>
                <a:ea typeface="Calibri Light"/>
                <a:cs typeface="Calibri Light"/>
                <a:sym typeface="Calibri Light"/>
              </a:defRPr>
            </a:lvl1pPr>
          </a:lstStyle>
          <a:p>
            <a:r>
              <a:rPr lang="it-IT" sz="2100" b="1" dirty="0">
                <a:solidFill>
                  <a:schemeClr val="bg1"/>
                </a:solidFill>
              </a:rPr>
              <a:t>Il progetto Maas4Italy Milano – Il progetto e la sperimentazione</a:t>
            </a:r>
          </a:p>
        </p:txBody>
      </p:sp>
      <p:sp>
        <p:nvSpPr>
          <p:cNvPr id="56" name="Rettangolo 55">
            <a:extLst>
              <a:ext uri="{FF2B5EF4-FFF2-40B4-BE49-F238E27FC236}">
                <a16:creationId xmlns:a16="http://schemas.microsoft.com/office/drawing/2014/main" id="{3784D738-DEBC-A3B6-4256-F7079238BE76}"/>
              </a:ext>
            </a:extLst>
          </p:cNvPr>
          <p:cNvSpPr/>
          <p:nvPr/>
        </p:nvSpPr>
        <p:spPr>
          <a:xfrm>
            <a:off x="6843751" y="2794018"/>
            <a:ext cx="1484094" cy="1530952"/>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200"/>
          </a:p>
        </p:txBody>
      </p:sp>
      <p:sp>
        <p:nvSpPr>
          <p:cNvPr id="57" name="Rettangolo 56">
            <a:extLst>
              <a:ext uri="{FF2B5EF4-FFF2-40B4-BE49-F238E27FC236}">
                <a16:creationId xmlns:a16="http://schemas.microsoft.com/office/drawing/2014/main" id="{961668FF-960C-58D0-15BA-5E83681B01AA}"/>
              </a:ext>
            </a:extLst>
          </p:cNvPr>
          <p:cNvSpPr/>
          <p:nvPr/>
        </p:nvSpPr>
        <p:spPr>
          <a:xfrm>
            <a:off x="5327034" y="1402725"/>
            <a:ext cx="1522129" cy="1391291"/>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200"/>
          </a:p>
        </p:txBody>
      </p:sp>
      <p:sp>
        <p:nvSpPr>
          <p:cNvPr id="58" name="Rettangolo 57">
            <a:extLst>
              <a:ext uri="{FF2B5EF4-FFF2-40B4-BE49-F238E27FC236}">
                <a16:creationId xmlns:a16="http://schemas.microsoft.com/office/drawing/2014/main" id="{F06A2DE8-42BF-2550-7849-0F713BB5CAAA}"/>
              </a:ext>
            </a:extLst>
          </p:cNvPr>
          <p:cNvSpPr/>
          <p:nvPr/>
        </p:nvSpPr>
        <p:spPr>
          <a:xfrm>
            <a:off x="5327035" y="2791483"/>
            <a:ext cx="1519278" cy="1533486"/>
          </a:xfrm>
          <a:prstGeom prst="rect">
            <a:avLst/>
          </a:prstGeom>
          <a:solidFill>
            <a:srgbClr val="DD18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200">
              <a:solidFill>
                <a:schemeClr val="bg1"/>
              </a:solidFill>
              <a:latin typeface="Montserrat" pitchFamily="2" charset="0"/>
            </a:endParaRPr>
          </a:p>
        </p:txBody>
      </p:sp>
      <p:sp>
        <p:nvSpPr>
          <p:cNvPr id="59" name="Rettangolo 58">
            <a:extLst>
              <a:ext uri="{FF2B5EF4-FFF2-40B4-BE49-F238E27FC236}">
                <a16:creationId xmlns:a16="http://schemas.microsoft.com/office/drawing/2014/main" id="{DBB8F9D4-4EE0-89F4-ED96-B8DF4BB6B928}"/>
              </a:ext>
            </a:extLst>
          </p:cNvPr>
          <p:cNvSpPr/>
          <p:nvPr/>
        </p:nvSpPr>
        <p:spPr>
          <a:xfrm>
            <a:off x="3803143" y="1403907"/>
            <a:ext cx="1522129" cy="1387577"/>
          </a:xfrm>
          <a:prstGeom prst="rect">
            <a:avLst/>
          </a:prstGeom>
          <a:solidFill>
            <a:srgbClr val="DD18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200"/>
          </a:p>
        </p:txBody>
      </p:sp>
      <p:sp>
        <p:nvSpPr>
          <p:cNvPr id="60" name="CasellaDiTesto 59">
            <a:extLst>
              <a:ext uri="{FF2B5EF4-FFF2-40B4-BE49-F238E27FC236}">
                <a16:creationId xmlns:a16="http://schemas.microsoft.com/office/drawing/2014/main" id="{41B81E18-FE91-0C16-922A-9F664A74F637}"/>
              </a:ext>
            </a:extLst>
          </p:cNvPr>
          <p:cNvSpPr txBox="1"/>
          <p:nvPr/>
        </p:nvSpPr>
        <p:spPr>
          <a:xfrm>
            <a:off x="4182801" y="1638506"/>
            <a:ext cx="653845" cy="307777"/>
          </a:xfrm>
          <a:prstGeom prst="rect">
            <a:avLst/>
          </a:prstGeom>
          <a:noFill/>
        </p:spPr>
        <p:txBody>
          <a:bodyPr wrap="square" rtlCol="0">
            <a:spAutoFit/>
          </a:bodyPr>
          <a:lstStyle/>
          <a:p>
            <a:pPr algn="ctr"/>
            <a:r>
              <a:rPr lang="it-IT" sz="1400" b="1" err="1">
                <a:solidFill>
                  <a:schemeClr val="bg1"/>
                </a:solidFill>
                <a:latin typeface="Montserrat" pitchFamily="2" charset="0"/>
              </a:rPr>
              <a:t>MaaS</a:t>
            </a:r>
            <a:r>
              <a:rPr lang="it-IT" sz="1400" b="1">
                <a:solidFill>
                  <a:srgbClr val="004C45"/>
                </a:solidFill>
                <a:latin typeface="Montserrat" pitchFamily="2" charset="0"/>
              </a:rPr>
              <a:t> </a:t>
            </a:r>
          </a:p>
        </p:txBody>
      </p:sp>
      <p:sp>
        <p:nvSpPr>
          <p:cNvPr id="61" name="CasellaDiTesto 60">
            <a:extLst>
              <a:ext uri="{FF2B5EF4-FFF2-40B4-BE49-F238E27FC236}">
                <a16:creationId xmlns:a16="http://schemas.microsoft.com/office/drawing/2014/main" id="{2E552C49-7BB0-AC19-0184-D4D2675143C6}"/>
              </a:ext>
            </a:extLst>
          </p:cNvPr>
          <p:cNvSpPr txBox="1"/>
          <p:nvPr/>
        </p:nvSpPr>
        <p:spPr>
          <a:xfrm>
            <a:off x="3800291" y="1996821"/>
            <a:ext cx="1500696" cy="707886"/>
          </a:xfrm>
          <a:prstGeom prst="rect">
            <a:avLst/>
          </a:prstGeom>
          <a:noFill/>
        </p:spPr>
        <p:txBody>
          <a:bodyPr wrap="square" rtlCol="0">
            <a:spAutoFit/>
          </a:bodyPr>
          <a:lstStyle/>
          <a:p>
            <a:pPr algn="ctr"/>
            <a:r>
              <a:rPr lang="it-IT" sz="800" dirty="0">
                <a:solidFill>
                  <a:schemeClr val="bg1"/>
                </a:solidFill>
                <a:latin typeface="Montserrat" pitchFamily="2" charset="0"/>
              </a:rPr>
              <a:t>Un </a:t>
            </a:r>
            <a:r>
              <a:rPr lang="it-IT" sz="800" b="1" dirty="0">
                <a:solidFill>
                  <a:schemeClr val="bg1"/>
                </a:solidFill>
                <a:latin typeface="Montserrat" pitchFamily="2" charset="0"/>
              </a:rPr>
              <a:t>unico servizio di mobilità</a:t>
            </a:r>
            <a:r>
              <a:rPr lang="it-IT" sz="800" dirty="0">
                <a:solidFill>
                  <a:schemeClr val="bg1"/>
                </a:solidFill>
                <a:latin typeface="Montserrat" pitchFamily="2" charset="0"/>
              </a:rPr>
              <a:t> che integra varie forme di trasporto e un </a:t>
            </a:r>
            <a:r>
              <a:rPr lang="it-IT" sz="800" b="1" dirty="0">
                <a:solidFill>
                  <a:schemeClr val="bg1"/>
                </a:solidFill>
                <a:latin typeface="Montserrat" pitchFamily="2" charset="0"/>
              </a:rPr>
              <a:t>unico canale di pagamento </a:t>
            </a:r>
          </a:p>
          <a:p>
            <a:pPr algn="ctr"/>
            <a:endParaRPr lang="it-IT" sz="800" dirty="0">
              <a:solidFill>
                <a:schemeClr val="bg1"/>
              </a:solidFill>
              <a:latin typeface="Montserrat" pitchFamily="2" charset="0"/>
            </a:endParaRPr>
          </a:p>
        </p:txBody>
      </p:sp>
      <p:sp>
        <p:nvSpPr>
          <p:cNvPr id="62" name="CasellaDiTesto 61">
            <a:extLst>
              <a:ext uri="{FF2B5EF4-FFF2-40B4-BE49-F238E27FC236}">
                <a16:creationId xmlns:a16="http://schemas.microsoft.com/office/drawing/2014/main" id="{D873EB11-FE40-DB69-DBAF-5FF7AD2BC057}"/>
              </a:ext>
            </a:extLst>
          </p:cNvPr>
          <p:cNvSpPr txBox="1"/>
          <p:nvPr/>
        </p:nvSpPr>
        <p:spPr>
          <a:xfrm>
            <a:off x="5315986" y="1635184"/>
            <a:ext cx="1540160" cy="769441"/>
          </a:xfrm>
          <a:prstGeom prst="rect">
            <a:avLst/>
          </a:prstGeom>
          <a:noFill/>
        </p:spPr>
        <p:txBody>
          <a:bodyPr wrap="square" rtlCol="0">
            <a:spAutoFit/>
          </a:bodyPr>
          <a:lstStyle>
            <a:defPPr>
              <a:defRPr lang="en-US"/>
            </a:defPPr>
            <a:lvl1pPr algn="ctr">
              <a:defRPr sz="2800" b="1">
                <a:solidFill>
                  <a:schemeClr val="bg1"/>
                </a:solidFill>
                <a:latin typeface="Montserrat" pitchFamily="2" charset="0"/>
              </a:defRPr>
            </a:lvl1pPr>
          </a:lstStyle>
          <a:p>
            <a:r>
              <a:rPr lang="it-IT" sz="1400" dirty="0"/>
              <a:t>Modello di mercato aperto </a:t>
            </a:r>
            <a:r>
              <a:rPr lang="it-IT" sz="800" b="0" dirty="0"/>
              <a:t>parzialmente regolato dal </a:t>
            </a:r>
            <a:r>
              <a:rPr lang="it-IT" sz="800" b="0" dirty="0" err="1"/>
              <a:t>CdM</a:t>
            </a:r>
            <a:endParaRPr lang="it-IT" sz="800" b="0" dirty="0"/>
          </a:p>
        </p:txBody>
      </p:sp>
      <p:sp>
        <p:nvSpPr>
          <p:cNvPr id="63" name="CasellaDiTesto 62">
            <a:extLst>
              <a:ext uri="{FF2B5EF4-FFF2-40B4-BE49-F238E27FC236}">
                <a16:creationId xmlns:a16="http://schemas.microsoft.com/office/drawing/2014/main" id="{9E0BA1E3-59C8-31D0-C3E2-A92097352A0D}"/>
              </a:ext>
            </a:extLst>
          </p:cNvPr>
          <p:cNvSpPr txBox="1"/>
          <p:nvPr/>
        </p:nvSpPr>
        <p:spPr>
          <a:xfrm>
            <a:off x="5350783" y="2996283"/>
            <a:ext cx="1501145" cy="1107996"/>
          </a:xfrm>
          <a:prstGeom prst="rect">
            <a:avLst/>
          </a:prstGeom>
          <a:noFill/>
        </p:spPr>
        <p:txBody>
          <a:bodyPr wrap="square" rtlCol="0">
            <a:spAutoFit/>
          </a:bodyPr>
          <a:lstStyle/>
          <a:p>
            <a:pPr algn="ctr"/>
            <a:r>
              <a:rPr lang="it-IT" sz="1400" b="1" dirty="0">
                <a:solidFill>
                  <a:schemeClr val="bg1"/>
                </a:solidFill>
                <a:latin typeface="Montserrat" pitchFamily="2" charset="0"/>
              </a:rPr>
              <a:t>Fino a 1 milione di euro </a:t>
            </a:r>
            <a:r>
              <a:rPr lang="it-IT" sz="1000" dirty="0">
                <a:solidFill>
                  <a:schemeClr val="bg1"/>
                </a:solidFill>
                <a:latin typeface="Montserrat" pitchFamily="2" charset="0"/>
              </a:rPr>
              <a:t>di incentivi</a:t>
            </a:r>
            <a:endParaRPr lang="it-IT" sz="1400" dirty="0">
              <a:solidFill>
                <a:schemeClr val="bg1"/>
              </a:solidFill>
              <a:latin typeface="Montserrat" pitchFamily="2" charset="0"/>
            </a:endParaRPr>
          </a:p>
          <a:p>
            <a:pPr algn="ctr"/>
            <a:r>
              <a:rPr lang="it-IT" sz="1400" b="1" dirty="0">
                <a:solidFill>
                  <a:schemeClr val="bg1"/>
                </a:solidFill>
                <a:latin typeface="Montserrat" pitchFamily="2" charset="0"/>
              </a:rPr>
              <a:t>per gli utenti sperimentatori</a:t>
            </a:r>
          </a:p>
        </p:txBody>
      </p:sp>
      <p:grpSp>
        <p:nvGrpSpPr>
          <p:cNvPr id="64" name="Gruppo 63">
            <a:extLst>
              <a:ext uri="{FF2B5EF4-FFF2-40B4-BE49-F238E27FC236}">
                <a16:creationId xmlns:a16="http://schemas.microsoft.com/office/drawing/2014/main" id="{CBB8820B-0298-6734-CCAA-DBA4413CF540}"/>
              </a:ext>
            </a:extLst>
          </p:cNvPr>
          <p:cNvGrpSpPr/>
          <p:nvPr/>
        </p:nvGrpSpPr>
        <p:grpSpPr>
          <a:xfrm>
            <a:off x="3847724" y="2897145"/>
            <a:ext cx="4528881" cy="1154162"/>
            <a:chOff x="-318594" y="913662"/>
            <a:chExt cx="7275124" cy="1183528"/>
          </a:xfrm>
        </p:grpSpPr>
        <p:sp>
          <p:nvSpPr>
            <p:cNvPr id="65" name="CasellaDiTesto 64">
              <a:extLst>
                <a:ext uri="{FF2B5EF4-FFF2-40B4-BE49-F238E27FC236}">
                  <a16:creationId xmlns:a16="http://schemas.microsoft.com/office/drawing/2014/main" id="{C6F77426-3DE9-CD0B-B34F-0C9B98782EC1}"/>
                </a:ext>
              </a:extLst>
            </p:cNvPr>
            <p:cNvSpPr txBox="1"/>
            <p:nvPr/>
          </p:nvSpPr>
          <p:spPr>
            <a:xfrm>
              <a:off x="4501126" y="1632755"/>
              <a:ext cx="2455404" cy="220926"/>
            </a:xfrm>
            <a:prstGeom prst="rect">
              <a:avLst/>
            </a:prstGeom>
            <a:noFill/>
          </p:spPr>
          <p:txBody>
            <a:bodyPr wrap="square" rtlCol="0">
              <a:spAutoFit/>
            </a:bodyPr>
            <a:lstStyle/>
            <a:p>
              <a:pPr algn="ctr"/>
              <a:endParaRPr lang="it-IT" sz="800">
                <a:solidFill>
                  <a:srgbClr val="0F5750"/>
                </a:solidFill>
                <a:latin typeface="Montserrat" pitchFamily="2" charset="0"/>
              </a:endParaRPr>
            </a:p>
          </p:txBody>
        </p:sp>
        <p:sp>
          <p:nvSpPr>
            <p:cNvPr id="66" name="CasellaDiTesto 65">
              <a:extLst>
                <a:ext uri="{FF2B5EF4-FFF2-40B4-BE49-F238E27FC236}">
                  <a16:creationId xmlns:a16="http://schemas.microsoft.com/office/drawing/2014/main" id="{6FC7E621-F638-D222-F5DC-5BB047EDAC43}"/>
                </a:ext>
              </a:extLst>
            </p:cNvPr>
            <p:cNvSpPr txBox="1"/>
            <p:nvPr/>
          </p:nvSpPr>
          <p:spPr>
            <a:xfrm>
              <a:off x="-318594" y="913662"/>
              <a:ext cx="2220028" cy="1183528"/>
            </a:xfrm>
            <a:prstGeom prst="rect">
              <a:avLst/>
            </a:prstGeom>
            <a:noFill/>
          </p:spPr>
          <p:txBody>
            <a:bodyPr wrap="square" rtlCol="0">
              <a:spAutoFit/>
            </a:bodyPr>
            <a:lstStyle>
              <a:defPPr>
                <a:defRPr lang="en-US"/>
              </a:defPPr>
              <a:lvl1pPr algn="ctr">
                <a:defRPr sz="2800" b="1">
                  <a:solidFill>
                    <a:schemeClr val="bg1"/>
                  </a:solidFill>
                  <a:latin typeface="Montserrat" pitchFamily="2" charset="0"/>
                </a:defRPr>
              </a:lvl1pPr>
            </a:lstStyle>
            <a:p>
              <a:r>
                <a:rPr lang="it-IT" sz="1200" dirty="0">
                  <a:solidFill>
                    <a:schemeClr val="tx1"/>
                  </a:solidFill>
                </a:rPr>
                <a:t>3,3 milioni di euro </a:t>
              </a:r>
            </a:p>
            <a:p>
              <a:r>
                <a:rPr lang="it-IT" sz="1200" dirty="0">
                  <a:solidFill>
                    <a:schemeClr val="tx1"/>
                  </a:solidFill>
                </a:rPr>
                <a:t>Budget totale progetto</a:t>
              </a:r>
            </a:p>
            <a:p>
              <a:r>
                <a:rPr lang="it-IT" sz="1200" dirty="0">
                  <a:solidFill>
                    <a:schemeClr val="tx1"/>
                  </a:solidFill>
                </a:rPr>
                <a:t> </a:t>
              </a:r>
              <a:r>
                <a:rPr lang="it-IT" sz="900" dirty="0">
                  <a:solidFill>
                    <a:schemeClr val="tx1"/>
                  </a:solidFill>
                </a:rPr>
                <a:t>(di cui 800 mila per digitalizzazione TPL)</a:t>
              </a:r>
            </a:p>
          </p:txBody>
        </p:sp>
      </p:grpSp>
      <p:sp>
        <p:nvSpPr>
          <p:cNvPr id="68" name="CasellaDiTesto 67">
            <a:extLst>
              <a:ext uri="{FF2B5EF4-FFF2-40B4-BE49-F238E27FC236}">
                <a16:creationId xmlns:a16="http://schemas.microsoft.com/office/drawing/2014/main" id="{5557AD2A-E9F9-0AE7-9576-623399FE1812}"/>
              </a:ext>
            </a:extLst>
          </p:cNvPr>
          <p:cNvSpPr txBox="1"/>
          <p:nvPr/>
        </p:nvSpPr>
        <p:spPr>
          <a:xfrm>
            <a:off x="6904431" y="1489231"/>
            <a:ext cx="1382003" cy="954107"/>
          </a:xfrm>
          <a:prstGeom prst="rect">
            <a:avLst/>
          </a:prstGeom>
          <a:noFill/>
        </p:spPr>
        <p:txBody>
          <a:bodyPr wrap="square" rtlCol="0">
            <a:spAutoFit/>
          </a:bodyPr>
          <a:lstStyle/>
          <a:p>
            <a:pPr algn="ctr"/>
            <a:r>
              <a:rPr lang="it-IT" sz="1400" dirty="0">
                <a:latin typeface="Montserrat" pitchFamily="2" charset="0"/>
              </a:rPr>
              <a:t>Incentivi agli utenti fino al</a:t>
            </a:r>
            <a:r>
              <a:rPr lang="it-IT" sz="1400" b="1" dirty="0">
                <a:latin typeface="Montserrat" pitchFamily="2" charset="0"/>
              </a:rPr>
              <a:t> 80% del costo del viaggio</a:t>
            </a:r>
            <a:endParaRPr lang="it-IT" sz="1400" dirty="0">
              <a:latin typeface="Montserrat" pitchFamily="2" charset="0"/>
            </a:endParaRPr>
          </a:p>
        </p:txBody>
      </p:sp>
      <p:sp>
        <p:nvSpPr>
          <p:cNvPr id="70" name="Rettangolo 69">
            <a:extLst>
              <a:ext uri="{FF2B5EF4-FFF2-40B4-BE49-F238E27FC236}">
                <a16:creationId xmlns:a16="http://schemas.microsoft.com/office/drawing/2014/main" id="{DBB8F9D4-4EE0-89F4-ED96-B8DF4BB6B928}"/>
              </a:ext>
            </a:extLst>
          </p:cNvPr>
          <p:cNvSpPr/>
          <p:nvPr/>
        </p:nvSpPr>
        <p:spPr>
          <a:xfrm>
            <a:off x="8346321" y="1417127"/>
            <a:ext cx="1522129" cy="1387577"/>
          </a:xfrm>
          <a:prstGeom prst="rect">
            <a:avLst/>
          </a:prstGeom>
          <a:solidFill>
            <a:srgbClr val="DD18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200" dirty="0"/>
              <a:t>Raccolte circa </a:t>
            </a:r>
            <a:r>
              <a:rPr lang="it-IT" sz="1200" b="1" dirty="0"/>
              <a:t>2.000 </a:t>
            </a:r>
            <a:r>
              <a:rPr lang="it-IT" sz="1200" dirty="0"/>
              <a:t>richieste di sperimentazione</a:t>
            </a:r>
          </a:p>
        </p:txBody>
      </p:sp>
      <p:sp>
        <p:nvSpPr>
          <p:cNvPr id="73" name="CasellaDiTesto 72">
            <a:extLst>
              <a:ext uri="{FF2B5EF4-FFF2-40B4-BE49-F238E27FC236}">
                <a16:creationId xmlns:a16="http://schemas.microsoft.com/office/drawing/2014/main" id="{5557AD2A-E9F9-0AE7-9576-623399FE1812}"/>
              </a:ext>
            </a:extLst>
          </p:cNvPr>
          <p:cNvSpPr txBox="1"/>
          <p:nvPr/>
        </p:nvSpPr>
        <p:spPr>
          <a:xfrm>
            <a:off x="6871082" y="2857784"/>
            <a:ext cx="1457489" cy="1369606"/>
          </a:xfrm>
          <a:prstGeom prst="rect">
            <a:avLst/>
          </a:prstGeom>
          <a:noFill/>
        </p:spPr>
        <p:txBody>
          <a:bodyPr wrap="square" rtlCol="0">
            <a:spAutoFit/>
          </a:bodyPr>
          <a:lstStyle/>
          <a:p>
            <a:pPr algn="ctr"/>
            <a:r>
              <a:rPr lang="it-IT" sz="1400" b="1" dirty="0">
                <a:latin typeface="Montserrat" pitchFamily="2" charset="0"/>
              </a:rPr>
              <a:t>4 cluster di sperimentatori </a:t>
            </a:r>
          </a:p>
          <a:p>
            <a:pPr marL="171450" indent="-171450">
              <a:buFont typeface="Arial" panose="020B0604020202020204" pitchFamily="34" charset="0"/>
              <a:buChar char="•"/>
            </a:pPr>
            <a:r>
              <a:rPr lang="it-IT" sz="1100" dirty="0">
                <a:latin typeface="Montserrat" pitchFamily="2" charset="0"/>
              </a:rPr>
              <a:t>Studenti</a:t>
            </a:r>
          </a:p>
          <a:p>
            <a:pPr marL="171450" indent="-171450">
              <a:buFont typeface="Arial" panose="020B0604020202020204" pitchFamily="34" charset="0"/>
              <a:buChar char="•"/>
            </a:pPr>
            <a:r>
              <a:rPr lang="it-IT" sz="1100" dirty="0">
                <a:latin typeface="Montserrat" pitchFamily="2" charset="0"/>
              </a:rPr>
              <a:t>Pendolari</a:t>
            </a:r>
          </a:p>
          <a:p>
            <a:pPr marL="171450" indent="-171450">
              <a:buFont typeface="Arial" panose="020B0604020202020204" pitchFamily="34" charset="0"/>
              <a:buChar char="•"/>
            </a:pPr>
            <a:r>
              <a:rPr lang="it-IT" sz="1100" dirty="0">
                <a:latin typeface="Montserrat" pitchFamily="2" charset="0"/>
              </a:rPr>
              <a:t>Soggetti Deboli</a:t>
            </a:r>
          </a:p>
          <a:p>
            <a:pPr marL="171450" indent="-171450">
              <a:buFont typeface="Arial" panose="020B0604020202020204" pitchFamily="34" charset="0"/>
              <a:buChar char="•"/>
            </a:pPr>
            <a:r>
              <a:rPr lang="it-IT" sz="1100" dirty="0">
                <a:latin typeface="Montserrat" pitchFamily="2" charset="0"/>
              </a:rPr>
              <a:t>Auto con divieto di circolazione</a:t>
            </a:r>
          </a:p>
        </p:txBody>
      </p:sp>
      <p:sp>
        <p:nvSpPr>
          <p:cNvPr id="80" name="TextBox 11">
            <a:extLst>
              <a:ext uri="{FF2B5EF4-FFF2-40B4-BE49-F238E27FC236}">
                <a16:creationId xmlns:a16="http://schemas.microsoft.com/office/drawing/2014/main" id="{1682F9C7-41AA-9194-2EA5-49675E40CBA4}"/>
              </a:ext>
            </a:extLst>
          </p:cNvPr>
          <p:cNvSpPr txBox="1"/>
          <p:nvPr/>
        </p:nvSpPr>
        <p:spPr>
          <a:xfrm>
            <a:off x="1314544" y="2492914"/>
            <a:ext cx="1497853" cy="707886"/>
          </a:xfrm>
          <a:prstGeom prst="rect">
            <a:avLst/>
          </a:prstGeom>
          <a:noFill/>
        </p:spPr>
        <p:txBody>
          <a:bodyPr wrap="square" rtlCol="0">
            <a:spAutoFit/>
          </a:bodyPr>
          <a:lstStyle>
            <a:defPPr>
              <a:defRPr lang="en-US"/>
            </a:defPPr>
            <a:lvl1pPr algn="ctr">
              <a:defRPr sz="2800">
                <a:latin typeface="Montserrat" pitchFamily="2" charset="0"/>
              </a:defRPr>
            </a:lvl1pPr>
          </a:lstStyle>
          <a:p>
            <a:r>
              <a:rPr lang="it-IT" sz="2000" b="1" dirty="0"/>
              <a:t>5 </a:t>
            </a:r>
            <a:r>
              <a:rPr lang="it-IT" sz="2000" b="1" dirty="0" err="1"/>
              <a:t>MaaS</a:t>
            </a:r>
            <a:r>
              <a:rPr lang="it-IT" sz="2000" b="1" dirty="0"/>
              <a:t> Operator</a:t>
            </a:r>
            <a:endParaRPr lang="en-US" sz="2000" dirty="0"/>
          </a:p>
        </p:txBody>
      </p:sp>
      <p:pic>
        <p:nvPicPr>
          <p:cNvPr id="4" name="Immagine 3"/>
          <p:cNvPicPr>
            <a:picLocks noChangeAspect="1"/>
          </p:cNvPicPr>
          <p:nvPr/>
        </p:nvPicPr>
        <p:blipFill>
          <a:blip r:embed="rId2"/>
          <a:stretch>
            <a:fillRect/>
          </a:stretch>
        </p:blipFill>
        <p:spPr>
          <a:xfrm>
            <a:off x="347808" y="1434043"/>
            <a:ext cx="3450635" cy="2837934"/>
          </a:xfrm>
          <a:prstGeom prst="rect">
            <a:avLst/>
          </a:prstGeom>
          <a:noFill/>
          <a:ln>
            <a:solidFill>
              <a:srgbClr val="002060"/>
            </a:solidFill>
          </a:ln>
        </p:spPr>
      </p:pic>
      <p:sp>
        <p:nvSpPr>
          <p:cNvPr id="82" name="CasellaDiTesto 81">
            <a:extLst>
              <a:ext uri="{FF2B5EF4-FFF2-40B4-BE49-F238E27FC236}">
                <a16:creationId xmlns:a16="http://schemas.microsoft.com/office/drawing/2014/main" id="{5557AD2A-E9F9-0AE7-9576-623399FE1812}"/>
              </a:ext>
            </a:extLst>
          </p:cNvPr>
          <p:cNvSpPr txBox="1"/>
          <p:nvPr/>
        </p:nvSpPr>
        <p:spPr>
          <a:xfrm>
            <a:off x="8395082" y="2873024"/>
            <a:ext cx="1382003" cy="1169551"/>
          </a:xfrm>
          <a:prstGeom prst="rect">
            <a:avLst/>
          </a:prstGeom>
          <a:noFill/>
        </p:spPr>
        <p:txBody>
          <a:bodyPr wrap="square" rtlCol="0">
            <a:spAutoFit/>
          </a:bodyPr>
          <a:lstStyle/>
          <a:p>
            <a:pPr algn="ctr"/>
            <a:r>
              <a:rPr lang="it-IT" sz="1400" b="1" dirty="0">
                <a:latin typeface="Montserrat" pitchFamily="2" charset="0"/>
              </a:rPr>
              <a:t>Incentivi mensili variabili da 20 a 40 € ( non cumulabili )</a:t>
            </a:r>
            <a:endParaRPr lang="it-IT" sz="1200" dirty="0">
              <a:latin typeface="Montserrat" pitchFamily="2" charset="0"/>
            </a:endParaRPr>
          </a:p>
        </p:txBody>
      </p:sp>
      <p:sp>
        <p:nvSpPr>
          <p:cNvPr id="83" name="Rettangolo 82">
            <a:extLst>
              <a:ext uri="{FF2B5EF4-FFF2-40B4-BE49-F238E27FC236}">
                <a16:creationId xmlns:a16="http://schemas.microsoft.com/office/drawing/2014/main" id="{F06A2DE8-42BF-2550-7849-0F713BB5CAAA}"/>
              </a:ext>
            </a:extLst>
          </p:cNvPr>
          <p:cNvSpPr/>
          <p:nvPr/>
        </p:nvSpPr>
        <p:spPr>
          <a:xfrm>
            <a:off x="9853315" y="2791483"/>
            <a:ext cx="1519278" cy="1533486"/>
          </a:xfrm>
          <a:prstGeom prst="rect">
            <a:avLst/>
          </a:prstGeom>
          <a:solidFill>
            <a:srgbClr val="DD18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200">
              <a:solidFill>
                <a:schemeClr val="bg1"/>
              </a:solidFill>
              <a:latin typeface="Montserrat" pitchFamily="2" charset="0"/>
            </a:endParaRPr>
          </a:p>
        </p:txBody>
      </p:sp>
      <p:sp>
        <p:nvSpPr>
          <p:cNvPr id="84" name="Rettangolo 83">
            <a:extLst>
              <a:ext uri="{FF2B5EF4-FFF2-40B4-BE49-F238E27FC236}">
                <a16:creationId xmlns:a16="http://schemas.microsoft.com/office/drawing/2014/main" id="{961668FF-960C-58D0-15BA-5E83681B01AA}"/>
              </a:ext>
            </a:extLst>
          </p:cNvPr>
          <p:cNvSpPr/>
          <p:nvPr/>
        </p:nvSpPr>
        <p:spPr>
          <a:xfrm>
            <a:off x="9868554" y="1433205"/>
            <a:ext cx="1522129" cy="1391291"/>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b="1" dirty="0"/>
              <a:t>Utenti attivi </a:t>
            </a:r>
            <a:endParaRPr lang="it-IT" sz="1400" b="1" dirty="0" smtClean="0"/>
          </a:p>
          <a:p>
            <a:pPr algn="ctr"/>
            <a:r>
              <a:rPr lang="it-IT" sz="1200" b="1" dirty="0" smtClean="0"/>
              <a:t>57% </a:t>
            </a:r>
            <a:r>
              <a:rPr lang="it-IT" sz="1200" dirty="0" smtClean="0"/>
              <a:t>rispetto </a:t>
            </a:r>
            <a:r>
              <a:rPr lang="it-IT" sz="1200" dirty="0"/>
              <a:t>al totale sperimentatori </a:t>
            </a:r>
            <a:r>
              <a:rPr lang="it-IT" sz="1200" dirty="0" smtClean="0"/>
              <a:t> abilitati</a:t>
            </a:r>
            <a:endParaRPr lang="it-IT" sz="1200" b="1" dirty="0"/>
          </a:p>
        </p:txBody>
      </p:sp>
      <p:sp>
        <p:nvSpPr>
          <p:cNvPr id="86" name="CasellaDiTesto 85">
            <a:extLst>
              <a:ext uri="{FF2B5EF4-FFF2-40B4-BE49-F238E27FC236}">
                <a16:creationId xmlns:a16="http://schemas.microsoft.com/office/drawing/2014/main" id="{9E0BA1E3-59C8-31D0-C3E2-A92097352A0D}"/>
              </a:ext>
            </a:extLst>
          </p:cNvPr>
          <p:cNvSpPr txBox="1"/>
          <p:nvPr/>
        </p:nvSpPr>
        <p:spPr>
          <a:xfrm>
            <a:off x="9831343" y="3011523"/>
            <a:ext cx="1501145" cy="1169551"/>
          </a:xfrm>
          <a:prstGeom prst="rect">
            <a:avLst/>
          </a:prstGeom>
          <a:noFill/>
        </p:spPr>
        <p:txBody>
          <a:bodyPr wrap="square" rtlCol="0">
            <a:spAutoFit/>
          </a:bodyPr>
          <a:lstStyle/>
          <a:p>
            <a:pPr algn="ctr"/>
            <a:r>
              <a:rPr lang="it-IT" sz="1400" b="1" dirty="0">
                <a:solidFill>
                  <a:schemeClr val="bg1"/>
                </a:solidFill>
                <a:latin typeface="Montserrat" pitchFamily="2" charset="0"/>
              </a:rPr>
              <a:t>Tasso di utilizzo del TPL -  79% dei viaggi effettuati</a:t>
            </a:r>
          </a:p>
        </p:txBody>
      </p:sp>
      <p:sp>
        <p:nvSpPr>
          <p:cNvPr id="6" name="Segnaposto numero diapositiva 5"/>
          <p:cNvSpPr>
            <a:spLocks noGrp="1"/>
          </p:cNvSpPr>
          <p:nvPr>
            <p:ph type="sldNum" sz="quarter" idx="2"/>
          </p:nvPr>
        </p:nvSpPr>
        <p:spPr/>
        <p:txBody>
          <a:bodyPr vert="horz" lIns="91440" tIns="45720" rIns="91440" bIns="45720" rtlCol="0" anchor="ctr"/>
          <a:lstStyle/>
          <a:p>
            <a:fld id="{86CB4B4D-7CA3-9044-876B-883B54F8677D}" type="slidenum">
              <a:rPr lang="it-IT" sz="1400">
                <a:solidFill>
                  <a:srgbClr val="FF0000"/>
                </a:solidFill>
              </a:rPr>
              <a:pPr/>
              <a:t>2</a:t>
            </a:fld>
            <a:endParaRPr lang="it-IT" sz="1400" dirty="0">
              <a:solidFill>
                <a:srgbClr val="FF0000"/>
              </a:solidFill>
            </a:endParaRPr>
          </a:p>
        </p:txBody>
      </p:sp>
    </p:spTree>
    <p:extLst>
      <p:ext uri="{BB962C8B-B14F-4D97-AF65-F5344CB8AC3E}">
        <p14:creationId xmlns:p14="http://schemas.microsoft.com/office/powerpoint/2010/main" val="1175554276"/>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BFF7BC07-4DF0-445F-0E06-59554828A6BE}"/>
              </a:ext>
            </a:extLst>
          </p:cNvPr>
          <p:cNvSpPr>
            <a:spLocks noGrp="1"/>
          </p:cNvSpPr>
          <p:nvPr>
            <p:ph type="ctrTitle"/>
          </p:nvPr>
        </p:nvSpPr>
        <p:spPr>
          <a:xfrm>
            <a:off x="596759" y="206283"/>
            <a:ext cx="9144000" cy="424732"/>
          </a:xfrm>
        </p:spPr>
        <p:txBody>
          <a:bodyPr/>
          <a:lstStyle/>
          <a:p>
            <a:r>
              <a:rPr lang="it-IT" dirty="0"/>
              <a:t>Panoramica </a:t>
            </a:r>
            <a:r>
              <a:rPr lang="it-IT" dirty="0" smtClean="0"/>
              <a:t>e gli obbiettivi del progetto </a:t>
            </a:r>
            <a:r>
              <a:rPr lang="it-IT" dirty="0">
                <a:sym typeface="Titillium Web"/>
              </a:rPr>
              <a:t>"Maas4Italy"</a:t>
            </a:r>
            <a:r>
              <a:rPr lang="it-IT" dirty="0" smtClean="0"/>
              <a:t> PNRR </a:t>
            </a:r>
            <a:endParaRPr lang="it-IT" dirty="0"/>
          </a:p>
        </p:txBody>
      </p:sp>
      <p:sp>
        <p:nvSpPr>
          <p:cNvPr id="2" name="Rettangolo 1"/>
          <p:cNvSpPr/>
          <p:nvPr/>
        </p:nvSpPr>
        <p:spPr>
          <a:xfrm>
            <a:off x="304799" y="973854"/>
            <a:ext cx="11397671" cy="4893647"/>
          </a:xfrm>
          <a:prstGeom prst="rect">
            <a:avLst/>
          </a:prstGeom>
          <a:solidFill>
            <a:schemeClr val="accent2">
              <a:lumMod val="20000"/>
              <a:lumOff val="80000"/>
            </a:schemeClr>
          </a:solidFill>
        </p:spPr>
        <p:txBody>
          <a:bodyPr wrap="square">
            <a:spAutoFit/>
          </a:bodyPr>
          <a:lstStyle/>
          <a:p>
            <a:pPr lvl="1" algn="just" fontAlgn="base">
              <a:spcAft>
                <a:spcPts val="600"/>
              </a:spcAft>
            </a:pPr>
            <a:r>
              <a:rPr lang="it-IT" sz="2000" b="1" dirty="0" smtClean="0">
                <a:sym typeface="Titillium Web"/>
              </a:rPr>
              <a:t>Panoramica</a:t>
            </a:r>
          </a:p>
          <a:p>
            <a:pPr lvl="1" algn="just" fontAlgn="base">
              <a:spcAft>
                <a:spcPts val="600"/>
              </a:spcAft>
            </a:pPr>
            <a:r>
              <a:rPr lang="it-IT" sz="1600" dirty="0" smtClean="0">
                <a:sym typeface="Titillium Web"/>
              </a:rPr>
              <a:t>Il </a:t>
            </a:r>
            <a:r>
              <a:rPr lang="it-IT" sz="1600" dirty="0">
                <a:sym typeface="Titillium Web"/>
              </a:rPr>
              <a:t>progetto </a:t>
            </a:r>
            <a:r>
              <a:rPr lang="it-IT" sz="1600" dirty="0" err="1">
                <a:sym typeface="Titillium Web"/>
              </a:rPr>
              <a:t>Mobility</a:t>
            </a:r>
            <a:r>
              <a:rPr lang="it-IT" sz="1600" dirty="0">
                <a:sym typeface="Titillium Web"/>
              </a:rPr>
              <a:t> </a:t>
            </a:r>
            <a:r>
              <a:rPr lang="it-IT" sz="1600" dirty="0" err="1">
                <a:sym typeface="Titillium Web"/>
              </a:rPr>
              <a:t>as</a:t>
            </a:r>
            <a:r>
              <a:rPr lang="it-IT" sz="1600" dirty="0">
                <a:sym typeface="Titillium Web"/>
              </a:rPr>
              <a:t> a Service for </a:t>
            </a:r>
            <a:r>
              <a:rPr lang="it-IT" sz="1600" dirty="0" err="1">
                <a:sym typeface="Titillium Web"/>
              </a:rPr>
              <a:t>Italy</a:t>
            </a:r>
            <a:r>
              <a:rPr lang="it-IT" sz="1600" dirty="0">
                <a:sym typeface="Titillium Web"/>
              </a:rPr>
              <a:t> – Milano, a valere sull'intervento "Maas4Italy" - Piano Nazionale di Ripresa e Resilienza - Missione 1 -Componente 1 - Asse 1 - sub-investimento 1.4.6. "</a:t>
            </a:r>
            <a:r>
              <a:rPr lang="it-IT" sz="1600" dirty="0" err="1">
                <a:sym typeface="Titillium Web"/>
              </a:rPr>
              <a:t>Mobility</a:t>
            </a:r>
            <a:r>
              <a:rPr lang="it-IT" sz="1600" dirty="0">
                <a:sym typeface="Titillium Web"/>
              </a:rPr>
              <a:t> </a:t>
            </a:r>
            <a:r>
              <a:rPr lang="it-IT" sz="1600" dirty="0" err="1">
                <a:sym typeface="Titillium Web"/>
              </a:rPr>
              <a:t>as</a:t>
            </a:r>
            <a:r>
              <a:rPr lang="it-IT" sz="1600" dirty="0">
                <a:sym typeface="Titillium Web"/>
              </a:rPr>
              <a:t> a Service for </a:t>
            </a:r>
            <a:r>
              <a:rPr lang="it-IT" sz="1600" dirty="0" err="1">
                <a:sym typeface="Titillium Web"/>
              </a:rPr>
              <a:t>Italy</a:t>
            </a:r>
            <a:r>
              <a:rPr lang="it-IT" sz="1600" dirty="0">
                <a:sym typeface="Titillium Web"/>
              </a:rPr>
              <a:t> - Finanziato dall'Unione Europea - </a:t>
            </a:r>
            <a:r>
              <a:rPr lang="it-IT" sz="1600" dirty="0" err="1">
                <a:sym typeface="Titillium Web"/>
              </a:rPr>
              <a:t>Next</a:t>
            </a:r>
            <a:r>
              <a:rPr lang="it-IT" sz="1600" dirty="0">
                <a:sym typeface="Titillium Web"/>
              </a:rPr>
              <a:t> </a:t>
            </a:r>
            <a:r>
              <a:rPr lang="it-IT" sz="1600" dirty="0" err="1">
                <a:sym typeface="Titillium Web"/>
              </a:rPr>
              <a:t>GenerationEU</a:t>
            </a:r>
            <a:r>
              <a:rPr lang="it-IT" sz="1600" dirty="0">
                <a:sym typeface="Titillium Web"/>
              </a:rPr>
              <a:t>,</a:t>
            </a:r>
            <a:r>
              <a:rPr lang="it-IT" sz="1600" dirty="0"/>
              <a:t> si basa sull’implementazione di  un nuovo concetto di mobilità che prevede l’integrazione di molteplici servizi di trasporto pubblici e privati, in generale appartenenti a più modi di trasporto ed esercitati da una diversità di operatori, accessibili all’utente finale attraverso un singolo canale digitale. Questi servizi sono operati attraverso “piattaforme di intermediazione” che includono diverse funzionalità – quali informazione, programmazione e prenotazione del viaggio multimodale, gestione del viaggio stesso, pagamento unificato dei servizi, operazioni post-viaggio – capaci di rispondere in modo personalizzato a tutte le specifiche esigenze di mobilità e in grado di offrire agli utenti ampia libertà di movimento.</a:t>
            </a:r>
            <a:r>
              <a:rPr lang="it-IT" sz="1600" dirty="0">
                <a:sym typeface="Titillium Web"/>
              </a:rPr>
              <a:t> </a:t>
            </a:r>
            <a:endParaRPr lang="it-IT" dirty="0" smtClean="0">
              <a:sym typeface="Titillium Web"/>
            </a:endParaRPr>
          </a:p>
          <a:p>
            <a:pPr lvl="1" algn="just" fontAlgn="base">
              <a:spcAft>
                <a:spcPts val="600"/>
              </a:spcAft>
            </a:pPr>
            <a:r>
              <a:rPr lang="it-IT" sz="2000" b="1" dirty="0">
                <a:sym typeface="Titillium Web"/>
              </a:rPr>
              <a:t>Obbiettivi</a:t>
            </a:r>
          </a:p>
          <a:p>
            <a:pPr lvl="1" algn="just" fontAlgn="base">
              <a:spcAft>
                <a:spcPts val="600"/>
              </a:spcAft>
            </a:pPr>
            <a:r>
              <a:rPr lang="it-IT" sz="1600" dirty="0">
                <a:sym typeface="Titillium Web"/>
              </a:rPr>
              <a:t>Il progetto promosso da MITD e MIMS si pone due obiettivi fondamentali:</a:t>
            </a:r>
          </a:p>
          <a:p>
            <a:pPr marL="742950" lvl="1" indent="-285750" algn="just" fontAlgn="base">
              <a:spcAft>
                <a:spcPts val="600"/>
              </a:spcAft>
              <a:buClr>
                <a:schemeClr val="accent6"/>
              </a:buClr>
              <a:buFont typeface="Wingdings" panose="05000000000000000000" pitchFamily="2" charset="2"/>
              <a:buChar char="q"/>
            </a:pPr>
            <a:r>
              <a:rPr lang="it-IT" sz="1600" dirty="0">
                <a:sym typeface="Titillium Web"/>
              </a:rPr>
              <a:t>M1C1-13: T4 2023. Soluzioni di mobilità come servizio - </a:t>
            </a:r>
            <a:r>
              <a:rPr lang="it-IT" sz="1600" b="1" dirty="0" err="1">
                <a:sym typeface="Titillium Web"/>
              </a:rPr>
              <a:t>Milestone</a:t>
            </a:r>
            <a:r>
              <a:rPr lang="it-IT" sz="1600" b="1" dirty="0">
                <a:sym typeface="Titillium Web"/>
              </a:rPr>
              <a:t> 1 (M1) </a:t>
            </a:r>
            <a:r>
              <a:rPr lang="it-IT" sz="1600" dirty="0">
                <a:sym typeface="Titillium Web"/>
              </a:rPr>
              <a:t>– attuare, entro la fine del 2023, tre progetti pilota in grado di sviluppare una fase sperimentale del servizio </a:t>
            </a:r>
            <a:r>
              <a:rPr lang="it-IT" sz="1600" dirty="0" err="1">
                <a:sym typeface="Titillium Web"/>
              </a:rPr>
              <a:t>MaaS</a:t>
            </a:r>
            <a:r>
              <a:rPr lang="it-IT" sz="1600" dirty="0">
                <a:sym typeface="Titillium Web"/>
              </a:rPr>
              <a:t> con l’utilizzo di almeno 1.000 utenti (Città selezionate Milano, Roma e Napoli);</a:t>
            </a:r>
          </a:p>
          <a:p>
            <a:pPr marL="742950" lvl="1" indent="-285750" algn="just" fontAlgn="base">
              <a:spcAft>
                <a:spcPts val="600"/>
              </a:spcAft>
              <a:buFont typeface="Wingdings" panose="05000000000000000000" pitchFamily="2" charset="2"/>
              <a:buChar char="q"/>
            </a:pPr>
            <a:r>
              <a:rPr lang="it-IT" sz="1600" dirty="0">
                <a:sym typeface="Titillium Web"/>
              </a:rPr>
              <a:t>M1C1-23: T1 2025. Soluzioni di mobilità come servizio - </a:t>
            </a:r>
            <a:r>
              <a:rPr lang="it-IT" sz="1600" b="1" dirty="0" err="1">
                <a:sym typeface="Titillium Web"/>
              </a:rPr>
              <a:t>Milestone</a:t>
            </a:r>
            <a:r>
              <a:rPr lang="it-IT" sz="1600" b="1" dirty="0">
                <a:sym typeface="Titillium Web"/>
              </a:rPr>
              <a:t> 2 (M2) </a:t>
            </a:r>
            <a:r>
              <a:rPr lang="it-IT" sz="1600" dirty="0">
                <a:sym typeface="Titillium Web"/>
              </a:rPr>
              <a:t>– estendere, entro il 2025, l’esperienza maturata nella fase 1 ad altri sette progetti pilota in sette ulteriori territori, al fine sperimentare le soluzioni di mobilità come </a:t>
            </a:r>
            <a:r>
              <a:rPr lang="it-IT" sz="1600" dirty="0" smtClean="0">
                <a:sym typeface="Titillium Web"/>
              </a:rPr>
              <a:t>servizio.</a:t>
            </a:r>
            <a:endParaRPr lang="it-IT" sz="1600" dirty="0">
              <a:sym typeface="Titillium Web"/>
            </a:endParaRPr>
          </a:p>
          <a:p>
            <a:pPr lvl="1" algn="just" fontAlgn="base">
              <a:spcAft>
                <a:spcPts val="600"/>
              </a:spcAft>
            </a:pPr>
            <a:endParaRPr lang="it-IT" dirty="0">
              <a:sym typeface="Titillium Web"/>
            </a:endParaRPr>
          </a:p>
        </p:txBody>
      </p:sp>
      <p:sp>
        <p:nvSpPr>
          <p:cNvPr id="6" name="Segnaposto numero diapositiva 5"/>
          <p:cNvSpPr>
            <a:spLocks noGrp="1"/>
          </p:cNvSpPr>
          <p:nvPr>
            <p:ph type="sldNum" sz="quarter" idx="12"/>
          </p:nvPr>
        </p:nvSpPr>
        <p:spPr/>
        <p:txBody>
          <a:bodyPr/>
          <a:lstStyle/>
          <a:p>
            <a:fld id="{FE58CFCD-0346-44E4-BD62-45603AB4A951}" type="slidenum">
              <a:rPr lang="en-US" smtClean="0"/>
              <a:pPr/>
              <a:t>3</a:t>
            </a:fld>
            <a:endParaRPr lang="en-US"/>
          </a:p>
        </p:txBody>
      </p:sp>
    </p:spTree>
    <p:extLst>
      <p:ext uri="{BB962C8B-B14F-4D97-AF65-F5344CB8AC3E}">
        <p14:creationId xmlns:p14="http://schemas.microsoft.com/office/powerpoint/2010/main" val="1221729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12192000" cy="1082868"/>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sp>
        <p:nvSpPr>
          <p:cNvPr id="162" name="Concetti chiave del progetto MaaS for Italy – Comune di Milano"/>
          <p:cNvSpPr txBox="1">
            <a:spLocks noGrp="1"/>
          </p:cNvSpPr>
          <p:nvPr>
            <p:ph type="title"/>
          </p:nvPr>
        </p:nvSpPr>
        <p:spPr>
          <a:xfrm>
            <a:off x="422958" y="302674"/>
            <a:ext cx="7082190" cy="477521"/>
          </a:xfrm>
          <a:prstGeom prst="rect">
            <a:avLst/>
          </a:prstGeom>
        </p:spPr>
        <p:txBody>
          <a:bodyPr vert="horz" lIns="22860" tIns="22860" rIns="22860" bIns="22860" rtlCol="0" anchor="ctr">
            <a:normAutofit/>
          </a:bodyPr>
          <a:lstStyle>
            <a:lvl1pPr defTabSz="685800">
              <a:lnSpc>
                <a:spcPct val="90000"/>
              </a:lnSpc>
              <a:defRPr sz="4275" b="0" spc="0">
                <a:latin typeface="Calibri Light"/>
                <a:ea typeface="Calibri Light"/>
                <a:cs typeface="Calibri Light"/>
                <a:sym typeface="Calibri Light"/>
              </a:defRPr>
            </a:lvl1pPr>
          </a:lstStyle>
          <a:p>
            <a:r>
              <a:rPr lang="it-IT" sz="2100" b="1" dirty="0" err="1" smtClean="0">
                <a:solidFill>
                  <a:schemeClr val="bg1"/>
                </a:solidFill>
              </a:rPr>
              <a:t>MaaS</a:t>
            </a:r>
            <a:r>
              <a:rPr lang="it-IT" sz="2100" b="1" dirty="0" smtClean="0">
                <a:solidFill>
                  <a:schemeClr val="bg1"/>
                </a:solidFill>
              </a:rPr>
              <a:t> </a:t>
            </a:r>
            <a:r>
              <a:rPr lang="it-IT" sz="2100" b="1" dirty="0">
                <a:solidFill>
                  <a:schemeClr val="bg1"/>
                </a:solidFill>
              </a:rPr>
              <a:t>– Obiettivi del Comune di Milano e modello di business</a:t>
            </a:r>
            <a:endParaRPr sz="2100" b="1" dirty="0">
              <a:solidFill>
                <a:schemeClr val="bg1"/>
              </a:solidFill>
            </a:endParaRPr>
          </a:p>
        </p:txBody>
      </p:sp>
      <p:sp>
        <p:nvSpPr>
          <p:cNvPr id="21" name="Segnaposto contenuto 2"/>
          <p:cNvSpPr txBox="1">
            <a:spLocks/>
          </p:cNvSpPr>
          <p:nvPr/>
        </p:nvSpPr>
        <p:spPr>
          <a:xfrm>
            <a:off x="422958" y="1407946"/>
            <a:ext cx="11198771" cy="994734"/>
          </a:xfrm>
          <a:prstGeom prst="rect">
            <a:avLst/>
          </a:prstGeom>
        </p:spPr>
        <p:txBody>
          <a:bodyPr vert="horz" lIns="22859" tIns="22859" rIns="22859" bIns="22859" numCol="1" spcCol="38100" rtlCol="0">
            <a:normAutofit/>
          </a:bodyPr>
          <a:lstStyle>
            <a:lvl1pPr marL="0" indent="0" algn="l" defTabSz="825500" rtl="0" eaLnBrk="1" latinLnBrk="0" hangingPunct="1">
              <a:lnSpc>
                <a:spcPct val="100000"/>
              </a:lnSpc>
              <a:spcBef>
                <a:spcPts val="0"/>
              </a:spcBef>
              <a:buSzTx/>
              <a:buFont typeface="Arial" panose="020B0604020202020204" pitchFamily="34" charset="0"/>
              <a:buNone/>
              <a:defRPr sz="3600" b="1" kern="1200">
                <a:solidFill>
                  <a:schemeClr val="tx1"/>
                </a:solidFill>
                <a:latin typeface="+mn-lt"/>
                <a:ea typeface="+mn-ea"/>
                <a:cs typeface="+mn-cs"/>
              </a:defRPr>
            </a:lvl1pPr>
            <a:lvl2pPr marL="1066800" indent="-457200" algn="l" defTabSz="825500" rtl="0" eaLnBrk="1" latinLnBrk="0" hangingPunct="1">
              <a:lnSpc>
                <a:spcPct val="100000"/>
              </a:lnSpc>
              <a:spcBef>
                <a:spcPts val="0"/>
              </a:spcBef>
              <a:buFont typeface="Arial" panose="020B0604020202020204" pitchFamily="34" charset="0"/>
              <a:buChar char="•"/>
              <a:defRPr sz="3600" b="1" kern="1200">
                <a:solidFill>
                  <a:schemeClr val="tx1"/>
                </a:solidFill>
                <a:latin typeface="+mn-lt"/>
                <a:ea typeface="+mn-ea"/>
                <a:cs typeface="+mn-cs"/>
              </a:defRPr>
            </a:lvl2pPr>
            <a:lvl3pPr marL="1676400" indent="-457200" algn="l" defTabSz="825500" rtl="0" eaLnBrk="1" latinLnBrk="0" hangingPunct="1">
              <a:lnSpc>
                <a:spcPct val="100000"/>
              </a:lnSpc>
              <a:spcBef>
                <a:spcPts val="0"/>
              </a:spcBef>
              <a:buFont typeface="Arial" panose="020B0604020202020204" pitchFamily="34" charset="0"/>
              <a:buChar char="•"/>
              <a:defRPr sz="3600" b="1" kern="1200">
                <a:solidFill>
                  <a:schemeClr val="tx1"/>
                </a:solidFill>
                <a:latin typeface="+mn-lt"/>
                <a:ea typeface="+mn-ea"/>
                <a:cs typeface="+mn-cs"/>
              </a:defRPr>
            </a:lvl3pPr>
            <a:lvl4pPr marL="2286000" indent="-457200" algn="l" defTabSz="825500" rtl="0" eaLnBrk="1" latinLnBrk="0" hangingPunct="1">
              <a:lnSpc>
                <a:spcPct val="100000"/>
              </a:lnSpc>
              <a:spcBef>
                <a:spcPts val="0"/>
              </a:spcBef>
              <a:buFont typeface="Arial" panose="020B0604020202020204" pitchFamily="34" charset="0"/>
              <a:buChar char="•"/>
              <a:defRPr sz="3600" b="1" kern="1200">
                <a:solidFill>
                  <a:schemeClr val="tx1"/>
                </a:solidFill>
                <a:latin typeface="+mn-lt"/>
                <a:ea typeface="+mn-ea"/>
                <a:cs typeface="+mn-cs"/>
              </a:defRPr>
            </a:lvl4pPr>
            <a:lvl5pPr marL="2895600" indent="-457200" algn="l" defTabSz="825500" rtl="0" eaLnBrk="1" latinLnBrk="0" hangingPunct="1">
              <a:lnSpc>
                <a:spcPct val="100000"/>
              </a:lnSpc>
              <a:spcBef>
                <a:spcPts val="0"/>
              </a:spcBef>
              <a:buFont typeface="Arial" panose="020B0604020202020204" pitchFamily="34" charset="0"/>
              <a:buChar char="•"/>
              <a:defRPr sz="3600" b="1"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r>
              <a:rPr lang="it-IT" sz="1800" dirty="0"/>
              <a:t>Il Comune di Milano ha affrontato il tema del </a:t>
            </a:r>
            <a:r>
              <a:rPr lang="it-IT" sz="1800" dirty="0" err="1" smtClean="0"/>
              <a:t>MaaS</a:t>
            </a:r>
            <a:r>
              <a:rPr lang="it-IT" sz="1800" dirty="0" smtClean="0"/>
              <a:t>  definendo </a:t>
            </a:r>
            <a:r>
              <a:rPr lang="it-IT" sz="1800" dirty="0"/>
              <a:t>quali fossero gli obiettivi primari </a:t>
            </a:r>
            <a:r>
              <a:rPr lang="it-IT" sz="1800" dirty="0" smtClean="0"/>
              <a:t>ed individuando </a:t>
            </a:r>
            <a:r>
              <a:rPr lang="it-IT" sz="1800" dirty="0"/>
              <a:t>un modello di business che potesse garantire al meglio i propri obiettivi. </a:t>
            </a:r>
          </a:p>
        </p:txBody>
      </p:sp>
      <p:sp>
        <p:nvSpPr>
          <p:cNvPr id="22" name="Rettangolo 21"/>
          <p:cNvSpPr>
            <a:spLocks noChangeAspect="1"/>
          </p:cNvSpPr>
          <p:nvPr/>
        </p:nvSpPr>
        <p:spPr>
          <a:xfrm>
            <a:off x="422958" y="2354927"/>
            <a:ext cx="11198771" cy="1450158"/>
          </a:xfrm>
          <a:prstGeom prst="rect">
            <a:avLst/>
          </a:prstGeom>
          <a:solidFill>
            <a:schemeClr val="bg2">
              <a:lumMod val="90000"/>
            </a:schemeClr>
          </a:solidFill>
        </p:spPr>
        <p:txBody>
          <a:bodyPr wrap="square" numCol="2">
            <a:noAutofit/>
          </a:bodyPr>
          <a:lstStyle/>
          <a:p>
            <a:pPr marL="142875" indent="-142875">
              <a:buFont typeface="Arial" panose="020B0604020202020204" pitchFamily="34" charset="0"/>
              <a:buChar char="•"/>
              <a:defRPr/>
            </a:pPr>
            <a:r>
              <a:rPr lang="it-IT" sz="1600" b="1" dirty="0"/>
              <a:t>Gestire ed indirizzare la domanda di Mobilità</a:t>
            </a:r>
          </a:p>
          <a:p>
            <a:pPr marL="142875" indent="-142875">
              <a:buFont typeface="Arial" panose="020B0604020202020204" pitchFamily="34" charset="0"/>
              <a:buChar char="•"/>
              <a:defRPr/>
            </a:pPr>
            <a:r>
              <a:rPr lang="it-IT" sz="1600" b="1" dirty="0"/>
              <a:t>Qualità del Servizio e riduzione del </a:t>
            </a:r>
            <a:r>
              <a:rPr lang="it-IT" sz="1600" b="1" dirty="0" err="1"/>
              <a:t>Mobility</a:t>
            </a:r>
            <a:r>
              <a:rPr lang="it-IT" sz="1600" b="1" dirty="0"/>
              <a:t> Divide </a:t>
            </a:r>
          </a:p>
          <a:p>
            <a:pPr marL="142875" indent="-142875">
              <a:buFont typeface="Arial" panose="020B0604020202020204" pitchFamily="34" charset="0"/>
              <a:buChar char="•"/>
              <a:defRPr/>
            </a:pPr>
            <a:r>
              <a:rPr lang="it-IT" sz="1600" b="1" dirty="0"/>
              <a:t>Ridurre la congestione della città</a:t>
            </a:r>
          </a:p>
          <a:p>
            <a:pPr marL="142875" indent="-142875">
              <a:buFont typeface="Arial" panose="020B0604020202020204" pitchFamily="34" charset="0"/>
              <a:buChar char="•"/>
              <a:defRPr/>
            </a:pPr>
            <a:r>
              <a:rPr lang="it-IT" sz="1600" b="1" dirty="0"/>
              <a:t>Qualità ambientale  (aria e rumore)</a:t>
            </a:r>
          </a:p>
          <a:p>
            <a:pPr marL="142875" indent="-142875">
              <a:buFont typeface="Arial" panose="020B0604020202020204" pitchFamily="34" charset="0"/>
              <a:buChar char="•"/>
              <a:defRPr/>
            </a:pPr>
            <a:r>
              <a:rPr lang="it-IT" sz="1600" b="1" dirty="0"/>
              <a:t>Innovazione e Digitalizzazione</a:t>
            </a:r>
          </a:p>
          <a:p>
            <a:pPr marL="142875" indent="-142875">
              <a:buFont typeface="Arial" panose="020B0604020202020204" pitchFamily="34" charset="0"/>
              <a:buChar char="•"/>
              <a:defRPr/>
            </a:pPr>
            <a:r>
              <a:rPr lang="it-IT" sz="1600" b="1" dirty="0"/>
              <a:t>Sviluppo Sostenibile</a:t>
            </a:r>
          </a:p>
          <a:p>
            <a:pPr marL="142875" indent="-142875">
              <a:buFont typeface="Arial" panose="020B0604020202020204" pitchFamily="34" charset="0"/>
              <a:buChar char="•"/>
              <a:defRPr/>
            </a:pPr>
            <a:r>
              <a:rPr lang="it-IT" sz="1600" b="1" dirty="0"/>
              <a:t>Ottimizzazione delle risorse pubbliche</a:t>
            </a:r>
          </a:p>
          <a:p>
            <a:pPr marL="142875" indent="-142875">
              <a:buFont typeface="Arial" panose="020B0604020202020204" pitchFamily="34" charset="0"/>
              <a:buChar char="•"/>
              <a:defRPr/>
            </a:pPr>
            <a:r>
              <a:rPr lang="it-IT" sz="1600" b="1" dirty="0"/>
              <a:t>Garantire parità di trattamento e concorrenza</a:t>
            </a:r>
          </a:p>
          <a:p>
            <a:pPr marL="142875" indent="-142875">
              <a:buFont typeface="Arial" panose="020B0604020202020204" pitchFamily="34" charset="0"/>
              <a:buChar char="•"/>
              <a:defRPr/>
            </a:pPr>
            <a:r>
              <a:rPr lang="it-IT" sz="1600" b="1" dirty="0"/>
              <a:t>Equilibrio economico e attrattività (investimenti pubblici e attrarre investimenti)</a:t>
            </a:r>
          </a:p>
        </p:txBody>
      </p:sp>
      <p:sp>
        <p:nvSpPr>
          <p:cNvPr id="3" name="Triangolo isoscele 2"/>
          <p:cNvSpPr/>
          <p:nvPr/>
        </p:nvSpPr>
        <p:spPr>
          <a:xfrm rot="10800000">
            <a:off x="4557250" y="3996813"/>
            <a:ext cx="2344994" cy="516194"/>
          </a:xfrm>
          <a:prstGeom prst="triangle">
            <a:avLst/>
          </a:prstGeom>
          <a:solidFill>
            <a:srgbClr val="DD18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pic>
        <p:nvPicPr>
          <p:cNvPr id="4" name="Immagine 3"/>
          <p:cNvPicPr>
            <a:picLocks noChangeAspect="1"/>
          </p:cNvPicPr>
          <p:nvPr/>
        </p:nvPicPr>
        <p:blipFill>
          <a:blip r:embed="rId2"/>
          <a:stretch>
            <a:fillRect/>
          </a:stretch>
        </p:blipFill>
        <p:spPr>
          <a:xfrm>
            <a:off x="624658" y="5030684"/>
            <a:ext cx="5549887" cy="1202476"/>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ttangolo 4"/>
          <p:cNvSpPr/>
          <p:nvPr/>
        </p:nvSpPr>
        <p:spPr>
          <a:xfrm>
            <a:off x="6665959" y="5074618"/>
            <a:ext cx="4855481" cy="923330"/>
          </a:xfrm>
          <a:prstGeom prst="rect">
            <a:avLst/>
          </a:prstGeom>
        </p:spPr>
        <p:txBody>
          <a:bodyPr wrap="square">
            <a:spAutoFit/>
          </a:bodyPr>
          <a:lstStyle/>
          <a:p>
            <a:r>
              <a:rPr lang="it-IT" b="1" u="sng" dirty="0"/>
              <a:t>Il Comune di Milano si è orientato </a:t>
            </a:r>
            <a:r>
              <a:rPr lang="it-IT" b="1" u="sng" dirty="0" smtClean="0"/>
              <a:t>verso </a:t>
            </a:r>
            <a:r>
              <a:rPr lang="it-IT" b="1" u="sng" dirty="0"/>
              <a:t>un «mercato aperto» con più soggetti </a:t>
            </a:r>
            <a:r>
              <a:rPr lang="it-IT" b="1" u="sng" dirty="0" err="1" smtClean="0"/>
              <a:t>MaaS</a:t>
            </a:r>
            <a:r>
              <a:rPr lang="it-IT" b="1" u="sng" dirty="0" smtClean="0"/>
              <a:t>.</a:t>
            </a:r>
            <a:endParaRPr lang="it-IT" b="1" u="sng" dirty="0"/>
          </a:p>
          <a:p>
            <a:endParaRPr lang="it-IT" dirty="0"/>
          </a:p>
        </p:txBody>
      </p:sp>
      <p:sp>
        <p:nvSpPr>
          <p:cNvPr id="7" name="Segnaposto numero diapositiva 6"/>
          <p:cNvSpPr>
            <a:spLocks noGrp="1"/>
          </p:cNvSpPr>
          <p:nvPr>
            <p:ph type="sldNum" sz="quarter" idx="2"/>
          </p:nvPr>
        </p:nvSpPr>
        <p:spPr/>
        <p:txBody>
          <a:bodyPr/>
          <a:lstStyle/>
          <a:p>
            <a:fld id="{86CB4B4D-7CA3-9044-876B-883B54F8677D}" type="slidenum">
              <a:rPr lang="it-IT" smtClean="0">
                <a:solidFill>
                  <a:srgbClr val="FF0000"/>
                </a:solidFill>
              </a:rPr>
              <a:t>4</a:t>
            </a:fld>
            <a:endParaRPr lang="it-IT" dirty="0">
              <a:solidFill>
                <a:srgbClr val="FF0000"/>
              </a:solidFill>
            </a:endParaRPr>
          </a:p>
        </p:txBody>
      </p:sp>
    </p:spTree>
    <p:extLst>
      <p:ext uri="{BB962C8B-B14F-4D97-AF65-F5344CB8AC3E}">
        <p14:creationId xmlns:p14="http://schemas.microsoft.com/office/powerpoint/2010/main" val="103122234"/>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12192000" cy="1082868"/>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sp>
        <p:nvSpPr>
          <p:cNvPr id="162" name="Concetti chiave del progetto MaaS for Italy – Comune di Milano"/>
          <p:cNvSpPr txBox="1">
            <a:spLocks noGrp="1"/>
          </p:cNvSpPr>
          <p:nvPr>
            <p:ph type="title"/>
          </p:nvPr>
        </p:nvSpPr>
        <p:spPr>
          <a:xfrm>
            <a:off x="422958" y="302674"/>
            <a:ext cx="7082190" cy="477521"/>
          </a:xfrm>
          <a:prstGeom prst="rect">
            <a:avLst/>
          </a:prstGeom>
        </p:spPr>
        <p:txBody>
          <a:bodyPr vert="horz" lIns="22860" tIns="22860" rIns="22860" bIns="22860" rtlCol="0" anchor="ctr">
            <a:normAutofit/>
          </a:bodyPr>
          <a:lstStyle>
            <a:lvl1pPr defTabSz="685800">
              <a:lnSpc>
                <a:spcPct val="90000"/>
              </a:lnSpc>
              <a:defRPr sz="4275" b="0" spc="0">
                <a:latin typeface="Calibri Light"/>
                <a:ea typeface="Calibri Light"/>
                <a:cs typeface="Calibri Light"/>
                <a:sym typeface="Calibri Light"/>
              </a:defRPr>
            </a:lvl1pPr>
          </a:lstStyle>
          <a:p>
            <a:r>
              <a:rPr lang="it-IT" sz="2100" b="1" dirty="0" smtClean="0">
                <a:solidFill>
                  <a:schemeClr val="bg1"/>
                </a:solidFill>
              </a:rPr>
              <a:t>Progetto </a:t>
            </a:r>
            <a:r>
              <a:rPr lang="it-IT" sz="2100" b="1" dirty="0" err="1" smtClean="0">
                <a:solidFill>
                  <a:schemeClr val="bg1"/>
                </a:solidFill>
              </a:rPr>
              <a:t>Maas</a:t>
            </a:r>
            <a:r>
              <a:rPr lang="it-IT" sz="2100" b="1" dirty="0" smtClean="0">
                <a:solidFill>
                  <a:schemeClr val="bg1"/>
                </a:solidFill>
              </a:rPr>
              <a:t> </a:t>
            </a:r>
            <a:r>
              <a:rPr lang="it-IT" sz="2100" b="1" dirty="0">
                <a:solidFill>
                  <a:schemeClr val="bg1"/>
                </a:solidFill>
              </a:rPr>
              <a:t>– gli attori coinvolti</a:t>
            </a:r>
            <a:endParaRPr sz="2100" b="1" dirty="0">
              <a:solidFill>
                <a:schemeClr val="bg1"/>
              </a:solidFill>
            </a:endParaRPr>
          </a:p>
        </p:txBody>
      </p:sp>
      <p:sp>
        <p:nvSpPr>
          <p:cNvPr id="24" name="CasellaDiTesto 23"/>
          <p:cNvSpPr txBox="1">
            <a:spLocks/>
          </p:cNvSpPr>
          <p:nvPr/>
        </p:nvSpPr>
        <p:spPr>
          <a:xfrm>
            <a:off x="2438400" y="1421545"/>
            <a:ext cx="8458200" cy="1041101"/>
          </a:xfrm>
          <a:prstGeom prst="rect">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it-IT"/>
            </a:defPPr>
            <a:lvl1pPr marR="0" lvl="0" indent="0" fontAlgn="auto">
              <a:lnSpc>
                <a:spcPct val="100000"/>
              </a:lnSpc>
              <a:spcBef>
                <a:spcPct val="20000"/>
              </a:spcBef>
              <a:spcAft>
                <a:spcPts val="0"/>
              </a:spcAft>
              <a:buClrTx/>
              <a:buSzTx/>
              <a:buFont typeface="Arial" panose="020B0604020202020204" pitchFamily="34" charset="0"/>
              <a:buNone/>
              <a:tabLst/>
              <a:defRPr sz="1200" b="0">
                <a:solidFill>
                  <a:schemeClr val="tx1"/>
                </a:solidFill>
              </a:defRPr>
            </a:lvl1pPr>
          </a:lstStyle>
          <a:p>
            <a:pPr algn="just"/>
            <a:r>
              <a:rPr lang="it-IT" sz="1800" b="1" dirty="0"/>
              <a:t>Comune di Milano – </a:t>
            </a:r>
            <a:r>
              <a:rPr lang="it-IT" sz="1800" dirty="0"/>
              <a:t>con il ruolo di promotore dei servizi </a:t>
            </a:r>
            <a:r>
              <a:rPr lang="it-IT" sz="1800" dirty="0" err="1"/>
              <a:t>MaaS</a:t>
            </a:r>
            <a:r>
              <a:rPr lang="it-IT" sz="1800" dirty="0"/>
              <a:t> e di Garante della trasparenza e di indirizzo delle Policies Pubbliche, in grado di orientare le modalità di trasporto verso obiettivi di qualità e sostenibilità.</a:t>
            </a:r>
          </a:p>
        </p:txBody>
      </p:sp>
      <p:sp>
        <p:nvSpPr>
          <p:cNvPr id="25" name="CasellaDiTesto 24">
            <a:extLst>
              <a:ext uri="{FF2B5EF4-FFF2-40B4-BE49-F238E27FC236}">
                <a16:creationId xmlns:a16="http://schemas.microsoft.com/office/drawing/2014/main" id="{670C98A8-D4DF-4415-2E32-EE3E2D3E104D}"/>
              </a:ext>
            </a:extLst>
          </p:cNvPr>
          <p:cNvSpPr txBox="1">
            <a:spLocks/>
          </p:cNvSpPr>
          <p:nvPr/>
        </p:nvSpPr>
        <p:spPr>
          <a:xfrm>
            <a:off x="2438400" y="4215645"/>
            <a:ext cx="8458200" cy="1049154"/>
          </a:xfrm>
          <a:prstGeom prst="rect">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it-IT"/>
            </a:defPPr>
            <a:lvl1pPr marR="0" lvl="0" indent="0" fontAlgn="auto">
              <a:lnSpc>
                <a:spcPct val="100000"/>
              </a:lnSpc>
              <a:spcBef>
                <a:spcPct val="20000"/>
              </a:spcBef>
              <a:spcAft>
                <a:spcPts val="0"/>
              </a:spcAft>
              <a:buClrTx/>
              <a:buSzTx/>
              <a:buFont typeface="Arial" panose="020B0604020202020204" pitchFamily="34" charset="0"/>
              <a:buNone/>
              <a:tabLst/>
              <a:defRPr sz="1200" b="0">
                <a:solidFill>
                  <a:schemeClr val="tx1"/>
                </a:solidFill>
              </a:defRPr>
            </a:lvl1pPr>
          </a:lstStyle>
          <a:p>
            <a:pPr algn="just"/>
            <a:r>
              <a:rPr lang="it-IT" sz="1800" b="1" dirty="0"/>
              <a:t>Operatori di Trasporto </a:t>
            </a:r>
            <a:r>
              <a:rPr lang="it-IT" sz="1800" dirty="0"/>
              <a:t>– che vedono la loro capacità di offerta e di apertura del mercato aumentare attraverso l’opportunità offerta da questo canale innovativo. Il progetto ammette l’esistenza di più accordi commerciali con i vari </a:t>
            </a:r>
            <a:r>
              <a:rPr lang="it-IT" sz="1800" dirty="0" err="1"/>
              <a:t>MaaS</a:t>
            </a:r>
            <a:r>
              <a:rPr lang="it-IT" sz="1800" dirty="0"/>
              <a:t> Operator che devono garantire parità di trattamento e non discriminazione verso l’utente finale.</a:t>
            </a:r>
          </a:p>
        </p:txBody>
      </p:sp>
      <p:sp>
        <p:nvSpPr>
          <p:cNvPr id="26" name="CasellaDiTesto 25">
            <a:extLst>
              <a:ext uri="{FF2B5EF4-FFF2-40B4-BE49-F238E27FC236}">
                <a16:creationId xmlns:a16="http://schemas.microsoft.com/office/drawing/2014/main" id="{A995F753-7D1D-7FB1-08DA-240F8A0850C5}"/>
              </a:ext>
            </a:extLst>
          </p:cNvPr>
          <p:cNvSpPr txBox="1">
            <a:spLocks/>
          </p:cNvSpPr>
          <p:nvPr/>
        </p:nvSpPr>
        <p:spPr>
          <a:xfrm>
            <a:off x="2438400" y="2678386"/>
            <a:ext cx="8458200" cy="1321518"/>
          </a:xfrm>
          <a:prstGeom prst="rect">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it-IT"/>
            </a:defPPr>
            <a:lvl1pPr marR="0" lvl="0" indent="0" fontAlgn="auto">
              <a:lnSpc>
                <a:spcPct val="100000"/>
              </a:lnSpc>
              <a:spcBef>
                <a:spcPct val="20000"/>
              </a:spcBef>
              <a:spcAft>
                <a:spcPts val="0"/>
              </a:spcAft>
              <a:buClrTx/>
              <a:buSzTx/>
              <a:buFont typeface="Arial" panose="020B0604020202020204" pitchFamily="34" charset="0"/>
              <a:buNone/>
              <a:tabLst/>
              <a:defRPr sz="1200" b="0">
                <a:solidFill>
                  <a:schemeClr val="tx1"/>
                </a:solidFill>
              </a:defRPr>
            </a:lvl1pPr>
          </a:lstStyle>
          <a:p>
            <a:r>
              <a:rPr lang="it-IT" sz="1800" b="1" dirty="0" err="1"/>
              <a:t>MaaS</a:t>
            </a:r>
            <a:r>
              <a:rPr lang="it-IT" sz="1800" b="1" dirty="0"/>
              <a:t> Operator </a:t>
            </a:r>
            <a:r>
              <a:rPr lang="it-IT" sz="1800" dirty="0"/>
              <a:t>– soggetti erogatori di servizi che aggregano le varie opzioni di viaggio e trasporto e permettono all’utente di avere un accesso integrato all’offerta complessiva di trasporto esistente sul territorio. I </a:t>
            </a:r>
            <a:r>
              <a:rPr lang="it-IT" sz="1800" dirty="0" err="1"/>
              <a:t>MaaS</a:t>
            </a:r>
            <a:r>
              <a:rPr lang="it-IT" sz="1800" dirty="0"/>
              <a:t> Operator sono responsabili quindi anche delle piattaforme tecnologiche di erogazione dei servizi agli utenti (B2C).</a:t>
            </a:r>
          </a:p>
        </p:txBody>
      </p:sp>
      <p:sp>
        <p:nvSpPr>
          <p:cNvPr id="27" name="CasellaDiTesto 26">
            <a:extLst>
              <a:ext uri="{FF2B5EF4-FFF2-40B4-BE49-F238E27FC236}">
                <a16:creationId xmlns:a16="http://schemas.microsoft.com/office/drawing/2014/main" id="{A39F422E-DC21-7AA5-7860-D9B624D3DEFA}"/>
              </a:ext>
            </a:extLst>
          </p:cNvPr>
          <p:cNvSpPr txBox="1">
            <a:spLocks/>
          </p:cNvSpPr>
          <p:nvPr/>
        </p:nvSpPr>
        <p:spPr>
          <a:xfrm>
            <a:off x="2438400" y="5480538"/>
            <a:ext cx="8458200" cy="810658"/>
          </a:xfrm>
          <a:prstGeom prst="rect">
            <a:avLst/>
          </a:prstGeom>
          <a:solidFill>
            <a:schemeClr val="bg1"/>
          </a:soli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it-IT"/>
            </a:defPPr>
            <a:lvl1pPr marR="0" lvl="0" indent="0" fontAlgn="auto">
              <a:lnSpc>
                <a:spcPct val="100000"/>
              </a:lnSpc>
              <a:spcBef>
                <a:spcPct val="20000"/>
              </a:spcBef>
              <a:spcAft>
                <a:spcPts val="0"/>
              </a:spcAft>
              <a:buClrTx/>
              <a:buSzTx/>
              <a:buFont typeface="Arial" panose="020B0604020202020204" pitchFamily="34" charset="0"/>
              <a:buNone/>
              <a:tabLst/>
              <a:defRPr sz="1200" b="0">
                <a:solidFill>
                  <a:schemeClr val="tx1"/>
                </a:solidFill>
              </a:defRPr>
            </a:lvl1pPr>
          </a:lstStyle>
          <a:p>
            <a:pPr algn="just"/>
            <a:r>
              <a:rPr lang="it-IT" sz="1800" b="1" dirty="0"/>
              <a:t>Cittadini/city users </a:t>
            </a:r>
            <a:r>
              <a:rPr lang="it-IT" sz="1800" dirty="0"/>
              <a:t>– con il ruolo di attivi partecipanti alla sperimentazione, anche grazie a contributi che, sulla base di specifici cluster individuati, ricevono dal Comune di Milano per testare il sistema e incentivarne l’utilizzo</a:t>
            </a:r>
          </a:p>
        </p:txBody>
      </p:sp>
      <p:pic>
        <p:nvPicPr>
          <p:cNvPr id="28" name="Immagine 11">
            <a:extLst>
              <a:ext uri="{FF2B5EF4-FFF2-40B4-BE49-F238E27FC236}">
                <a16:creationId xmlns:a16="http://schemas.microsoft.com/office/drawing/2014/main" id="{288A6F6E-C591-055F-F499-970BE2A2A5D7}"/>
              </a:ext>
            </a:extLst>
          </p:cNvPr>
          <p:cNvPicPr>
            <a:picLocks noChangeAspect="1"/>
          </p:cNvPicPr>
          <p:nvPr/>
        </p:nvPicPr>
        <p:blipFill>
          <a:blip r:embed="rId2">
            <a:extLst>
              <a:ext uri="{28A0092B-C50C-407E-A947-70E740481C1C}">
                <a14:useLocalDpi xmlns:a14="http://schemas.microsoft.com/office/drawing/2010/main" val="0"/>
              </a:ext>
            </a:extLst>
          </a:blip>
          <a:srcRect t="35027" b="25925"/>
          <a:stretch>
            <a:fillRect/>
          </a:stretch>
        </p:blipFill>
        <p:spPr bwMode="auto">
          <a:xfrm>
            <a:off x="534569" y="1612585"/>
            <a:ext cx="1542284" cy="850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 name="Gruppo 28">
            <a:extLst>
              <a:ext uri="{FF2B5EF4-FFF2-40B4-BE49-F238E27FC236}">
                <a16:creationId xmlns:a16="http://schemas.microsoft.com/office/drawing/2014/main" id="{9DA1FFD0-7F6D-1624-4423-27C967B845B1}"/>
              </a:ext>
            </a:extLst>
          </p:cNvPr>
          <p:cNvGrpSpPr/>
          <p:nvPr/>
        </p:nvGrpSpPr>
        <p:grpSpPr>
          <a:xfrm>
            <a:off x="511858" y="4320736"/>
            <a:ext cx="1642028" cy="883102"/>
            <a:chOff x="538163" y="1038991"/>
            <a:chExt cx="3030852" cy="1209510"/>
          </a:xfrm>
        </p:grpSpPr>
        <p:sp>
          <p:nvSpPr>
            <p:cNvPr id="30" name="Rettangolo 29">
              <a:extLst>
                <a:ext uri="{FF2B5EF4-FFF2-40B4-BE49-F238E27FC236}">
                  <a16:creationId xmlns:a16="http://schemas.microsoft.com/office/drawing/2014/main" id="{6E5504A8-AAF6-99AD-83D6-A9D4156095F2}"/>
                </a:ext>
              </a:extLst>
            </p:cNvPr>
            <p:cNvSpPr/>
            <p:nvPr/>
          </p:nvSpPr>
          <p:spPr>
            <a:xfrm>
              <a:off x="538163" y="1038991"/>
              <a:ext cx="3030852" cy="1209510"/>
            </a:xfrm>
            <a:prstGeom prst="rect">
              <a:avLst/>
            </a:prstGeom>
            <a:solidFill>
              <a:schemeClr val="accent3">
                <a:lumMod val="60000"/>
                <a:lumOff val="40000"/>
              </a:schemeClr>
            </a:solidFill>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pic>
          <p:nvPicPr>
            <p:cNvPr id="31" name="Picture 4">
              <a:extLst>
                <a:ext uri="{FF2B5EF4-FFF2-40B4-BE49-F238E27FC236}">
                  <a16:creationId xmlns:a16="http://schemas.microsoft.com/office/drawing/2014/main" id="{6EE18639-65CD-89B2-E1D6-BF6C42E257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433" y="1125125"/>
              <a:ext cx="2632312" cy="1037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32" name="Immagine 31">
            <a:extLst>
              <a:ext uri="{FF2B5EF4-FFF2-40B4-BE49-F238E27FC236}">
                <a16:creationId xmlns:a16="http://schemas.microsoft.com/office/drawing/2014/main" id="{22A473DD-3B9A-6C70-48AD-F911EF79D8BB}"/>
              </a:ext>
            </a:extLst>
          </p:cNvPr>
          <p:cNvPicPr>
            <a:picLocks noChangeAspect="1"/>
          </p:cNvPicPr>
          <p:nvPr/>
        </p:nvPicPr>
        <p:blipFill>
          <a:blip r:embed="rId4"/>
          <a:stretch>
            <a:fillRect/>
          </a:stretch>
        </p:blipFill>
        <p:spPr>
          <a:xfrm>
            <a:off x="499158" y="5511018"/>
            <a:ext cx="1694536" cy="810658"/>
          </a:xfrm>
          <a:prstGeom prst="rect">
            <a:avLst/>
          </a:prstGeom>
        </p:spPr>
      </p:pic>
      <p:pic>
        <p:nvPicPr>
          <p:cNvPr id="33" name="Picture 2" descr="Trasporti: Roma vince il bando Maas, in arrivo 2,5 mln per la mobilità  cittadina - Radio Colonna">
            <a:extLst>
              <a:ext uri="{FF2B5EF4-FFF2-40B4-BE49-F238E27FC236}">
                <a16:creationId xmlns:a16="http://schemas.microsoft.com/office/drawing/2014/main" id="{E4FD5B49-C408-D791-9351-0FA630C559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809" y="2866885"/>
            <a:ext cx="1664078" cy="931884"/>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numero diapositiva 3"/>
          <p:cNvSpPr>
            <a:spLocks noGrp="1"/>
          </p:cNvSpPr>
          <p:nvPr>
            <p:ph type="sldNum" sz="quarter" idx="2"/>
          </p:nvPr>
        </p:nvSpPr>
        <p:spPr/>
        <p:txBody>
          <a:bodyPr/>
          <a:lstStyle/>
          <a:p>
            <a:fld id="{86CB4B4D-7CA3-9044-876B-883B54F8677D}" type="slidenum">
              <a:rPr lang="it-IT" smtClean="0">
                <a:solidFill>
                  <a:srgbClr val="FF0000"/>
                </a:solidFill>
              </a:rPr>
              <a:t>5</a:t>
            </a:fld>
            <a:endParaRPr lang="it-IT" dirty="0">
              <a:solidFill>
                <a:srgbClr val="FF0000"/>
              </a:solidFill>
            </a:endParaRPr>
          </a:p>
        </p:txBody>
      </p:sp>
    </p:spTree>
    <p:extLst>
      <p:ext uri="{BB962C8B-B14F-4D97-AF65-F5344CB8AC3E}">
        <p14:creationId xmlns:p14="http://schemas.microsoft.com/office/powerpoint/2010/main" val="1423784862"/>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358B9C38-B3CB-22D3-F406-D88220DC0B5F}"/>
              </a:ext>
            </a:extLst>
          </p:cNvPr>
          <p:cNvSpPr txBox="1"/>
          <p:nvPr/>
        </p:nvSpPr>
        <p:spPr>
          <a:xfrm>
            <a:off x="949452" y="5238497"/>
            <a:ext cx="9644061" cy="830997"/>
          </a:xfrm>
          <a:prstGeom prst="rect">
            <a:avLst/>
          </a:prstGeom>
          <a:noFill/>
          <a:ln>
            <a:noFill/>
          </a:ln>
        </p:spPr>
        <p:txBody>
          <a:bodyPr spcFirstLastPara="1" wrap="square" lIns="0" tIns="0" rIns="0" bIns="0" anchor="t" anchorCtr="0">
            <a:noAutofit/>
          </a:bodyPr>
          <a:lstStyle>
            <a:defPPr>
              <a:defRPr lang="en-US"/>
            </a:defPPr>
            <a:lvl1pPr algn="just" defTabSz="1219140">
              <a:defRPr sz="1200" b="1" u="sng">
                <a:latin typeface="Montserrat" panose="00000500000000000000" pitchFamily="2" charset="0"/>
                <a:cs typeface="Arial"/>
              </a:defRPr>
            </a:lvl1pPr>
          </a:lstStyle>
          <a:p>
            <a:pPr marL="171450" indent="-171450">
              <a:lnSpc>
                <a:spcPct val="150000"/>
              </a:lnSpc>
              <a:buFont typeface="Wingdings" panose="05000000000000000000" pitchFamily="2" charset="2"/>
              <a:buChar char="Ø"/>
            </a:pPr>
            <a:r>
              <a:rPr lang="it-IT" b="0" u="none" dirty="0"/>
              <a:t>Gli utenti potranno scegliere di spendere il proprio budget sui diversi </a:t>
            </a:r>
            <a:r>
              <a:rPr lang="it-IT" b="0" u="none" dirty="0" err="1"/>
              <a:t>MaaS</a:t>
            </a:r>
            <a:r>
              <a:rPr lang="it-IT" b="0" u="none" dirty="0"/>
              <a:t> Operator.</a:t>
            </a:r>
          </a:p>
          <a:p>
            <a:pPr marL="171450" indent="-171450">
              <a:lnSpc>
                <a:spcPct val="150000"/>
              </a:lnSpc>
              <a:buFont typeface="Wingdings" panose="05000000000000000000" pitchFamily="2" charset="2"/>
              <a:buChar char="Ø"/>
            </a:pPr>
            <a:r>
              <a:rPr lang="it-IT" b="0" u="none" dirty="0"/>
              <a:t>Ogni mese, il budget residuo si annullerà (non cumulabile) e potrà quindi essere reso nuovamente disponibile per altri sperimentatori</a:t>
            </a:r>
          </a:p>
          <a:p>
            <a:pPr marL="171450" indent="-171450">
              <a:lnSpc>
                <a:spcPct val="150000"/>
              </a:lnSpc>
              <a:buFont typeface="Wingdings" panose="05000000000000000000" pitchFamily="2" charset="2"/>
              <a:buChar char="Ø"/>
            </a:pPr>
            <a:r>
              <a:rPr lang="it-IT" b="0" u="none" dirty="0"/>
              <a:t>L’incentivo potrà coprire fino ad un massimo del 50% del costo del singolo viaggio.</a:t>
            </a:r>
          </a:p>
        </p:txBody>
      </p:sp>
      <p:graphicFrame>
        <p:nvGraphicFramePr>
          <p:cNvPr id="8" name="Table 15">
            <a:extLst>
              <a:ext uri="{FF2B5EF4-FFF2-40B4-BE49-F238E27FC236}">
                <a16:creationId xmlns:a16="http://schemas.microsoft.com/office/drawing/2014/main" id="{BF060707-12A9-C828-C7CE-BBDD82E824D0}"/>
              </a:ext>
            </a:extLst>
          </p:cNvPr>
          <p:cNvGraphicFramePr>
            <a:graphicFrameLocks noGrp="1"/>
          </p:cNvGraphicFramePr>
          <p:nvPr>
            <p:extLst>
              <p:ext uri="{D42A27DB-BD31-4B8C-83A1-F6EECF244321}">
                <p14:modId xmlns:p14="http://schemas.microsoft.com/office/powerpoint/2010/main" val="2202364997"/>
              </p:ext>
            </p:extLst>
          </p:nvPr>
        </p:nvGraphicFramePr>
        <p:xfrm>
          <a:off x="757237" y="781430"/>
          <a:ext cx="10677525" cy="4097356"/>
        </p:xfrm>
        <a:graphic>
          <a:graphicData uri="http://schemas.openxmlformats.org/drawingml/2006/table">
            <a:tbl>
              <a:tblPr firstRow="1" firstCol="1" bandRow="1"/>
              <a:tblGrid>
                <a:gridCol w="4691585">
                  <a:extLst>
                    <a:ext uri="{9D8B030D-6E8A-4147-A177-3AD203B41FA5}">
                      <a16:colId xmlns:a16="http://schemas.microsoft.com/office/drawing/2014/main" val="1127972683"/>
                    </a:ext>
                  </a:extLst>
                </a:gridCol>
                <a:gridCol w="2636673">
                  <a:extLst>
                    <a:ext uri="{9D8B030D-6E8A-4147-A177-3AD203B41FA5}">
                      <a16:colId xmlns:a16="http://schemas.microsoft.com/office/drawing/2014/main" val="2580256088"/>
                    </a:ext>
                  </a:extLst>
                </a:gridCol>
                <a:gridCol w="1786222">
                  <a:extLst>
                    <a:ext uri="{9D8B030D-6E8A-4147-A177-3AD203B41FA5}">
                      <a16:colId xmlns:a16="http://schemas.microsoft.com/office/drawing/2014/main" val="3301050898"/>
                    </a:ext>
                  </a:extLst>
                </a:gridCol>
                <a:gridCol w="1563045">
                  <a:extLst>
                    <a:ext uri="{9D8B030D-6E8A-4147-A177-3AD203B41FA5}">
                      <a16:colId xmlns:a16="http://schemas.microsoft.com/office/drawing/2014/main" val="583494387"/>
                    </a:ext>
                  </a:extLst>
                </a:gridCol>
              </a:tblGrid>
              <a:tr h="190247">
                <a:tc>
                  <a:txBody>
                    <a:bodyPr/>
                    <a:lstStyle/>
                    <a:p>
                      <a:pPr>
                        <a:lnSpc>
                          <a:spcPct val="107000"/>
                        </a:lnSpc>
                      </a:pPr>
                      <a:endParaRPr lang="en-US" sz="600">
                        <a:effectLst/>
                        <a:latin typeface="Calibri" panose="020F0502020204030204" pitchFamily="34" charset="0"/>
                        <a:cs typeface="Times New Roman" panose="02020603050405020304" pitchFamily="18" charset="0"/>
                      </a:endParaRPr>
                    </a:p>
                  </a:txBody>
                  <a:tcPr marL="24124" marR="24124"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600" dirty="0">
                        <a:effectLst/>
                        <a:latin typeface="Calibri" panose="020F0502020204030204" pitchFamily="34" charset="0"/>
                        <a:cs typeface="Times New Roman" panose="02020603050405020304" pitchFamily="18" charset="0"/>
                      </a:endParaRPr>
                    </a:p>
                  </a:txBody>
                  <a:tcPr marL="24124" marR="24124"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800"/>
                        </a:spcAft>
                      </a:pPr>
                      <a:r>
                        <a:rPr lang="en-US" sz="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34290" marB="3429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it-IT"/>
                    </a:p>
                  </a:txBody>
                  <a:tcPr/>
                </a:tc>
                <a:extLst>
                  <a:ext uri="{0D108BD9-81ED-4DB2-BD59-A6C34878D82A}">
                    <a16:rowId xmlns:a16="http://schemas.microsoft.com/office/drawing/2014/main" val="334355949"/>
                  </a:ext>
                </a:extLst>
              </a:tr>
              <a:tr h="708279">
                <a:tc>
                  <a:txBody>
                    <a:bodyPr/>
                    <a:lstStyle/>
                    <a:p>
                      <a:pPr algn="ctr">
                        <a:lnSpc>
                          <a:spcPct val="107000"/>
                        </a:lnSpc>
                        <a:spcAft>
                          <a:spcPts val="800"/>
                        </a:spcAft>
                      </a:pPr>
                      <a:r>
                        <a:rPr lang="it-IT" sz="14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Categorie di utenti</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4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Numero utenti</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4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Bonus primo accesso piattaforma (una tantum)*</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4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Budget mensile servizi </a:t>
                      </a:r>
                      <a:r>
                        <a:rPr lang="it-IT" sz="14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MaaS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06948732"/>
                  </a:ext>
                </a:extLst>
              </a:tr>
              <a:tr h="596803">
                <a:tc>
                  <a:txBody>
                    <a:bodyPr/>
                    <a:lstStyle/>
                    <a:p>
                      <a:pPr>
                        <a:lnSpc>
                          <a:spcPct val="107000"/>
                        </a:lnSpc>
                        <a:spcAft>
                          <a:spcPts val="800"/>
                        </a:spcAft>
                      </a:pPr>
                      <a:r>
                        <a:rPr lang="it-IT" sz="16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Studenti universitari residenti e non</a:t>
                      </a:r>
                      <a:r>
                        <a:rPr lang="it-IT" sz="1600" b="0" baseline="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residenti </a:t>
                      </a:r>
                      <a:r>
                        <a:rPr lang="it-IT" sz="16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 Milano</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4">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Indicativamente si prevedono 1250 sperimentatori per ciascun cluster, tuttavia, fermo un numero minimo di 500 soggetti per cluster, i valori saranno flessibili anche  in funzione della disponibilità di soggetti    sperimentatori per i diversi cluster</a:t>
                      </a:r>
                      <a:endParaRPr lang="en-US" sz="1400" kern="1200" dirty="0">
                        <a:solidFill>
                          <a:srgbClr val="000000"/>
                        </a:solidFill>
                        <a:effectLst/>
                        <a:latin typeface="Calibri" panose="020F0502020204030204" pitchFamily="34" charset="0"/>
                        <a:cs typeface="Calibri" panose="020F0502020204030204" pitchFamily="34"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800"/>
                        </a:spcAft>
                      </a:pPr>
                      <a:r>
                        <a:rPr lang="it-IT" sz="14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 </a:t>
                      </a: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94517616"/>
                  </a:ext>
                </a:extLst>
              </a:tr>
              <a:tr h="749931">
                <a:tc>
                  <a:txBody>
                    <a:bodyPr/>
                    <a:lstStyle/>
                    <a:p>
                      <a:r>
                        <a:rPr lang="it-IT" sz="16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Lavoratori non residenti a Milano la cui sede di lavoro sia a Milano</a:t>
                      </a:r>
                      <a:endParaRPr lang="it-IT" sz="1800" dirty="0"/>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it-IT"/>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44114505"/>
                  </a:ext>
                </a:extLst>
              </a:tr>
              <a:tr h="695059">
                <a:tc>
                  <a:txBody>
                    <a:bodyPr/>
                    <a:lstStyle/>
                    <a:p>
                      <a:r>
                        <a:rPr lang="it-IT" sz="16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Categorie deboli residenti a Milano</a:t>
                      </a:r>
                      <a:endParaRPr lang="it-IT" sz="1800" dirty="0"/>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it-IT"/>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61598329"/>
                  </a:ext>
                </a:extLst>
              </a:tr>
              <a:tr h="896115">
                <a:tc>
                  <a:txBody>
                    <a:bodyPr/>
                    <a:lstStyle/>
                    <a:p>
                      <a:pPr>
                        <a:lnSpc>
                          <a:spcPct val="107000"/>
                        </a:lnSpc>
                        <a:spcAft>
                          <a:spcPts val="800"/>
                        </a:spcAft>
                      </a:pPr>
                      <a:r>
                        <a:rPr lang="it-IT" sz="1600" b="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Residenti a Milano utilizzatori di auto in divieto di circolazione rispetto a ZTL ambientali</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pPr algn="ctr">
                        <a:lnSpc>
                          <a:spcPct val="107000"/>
                        </a:lnSpc>
                        <a:spcAft>
                          <a:spcPts val="800"/>
                        </a:spcAft>
                      </a:pPr>
                      <a:endParaRPr lang="en-US" sz="1400" kern="1200" dirty="0">
                        <a:solidFill>
                          <a:srgbClr val="000000"/>
                        </a:solidFill>
                        <a:effectLst/>
                        <a:latin typeface="Calibri" panose="020F0502020204030204" pitchFamily="34" charset="0"/>
                        <a:cs typeface="Calibri" panose="020F0502020204030204" pitchFamily="34" charset="0"/>
                      </a:endParaRPr>
                    </a:p>
                  </a:txBody>
                  <a:tcPr marL="32165" marR="32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DB5"/>
                    </a:solidFill>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800"/>
                        </a:spcAft>
                      </a:pPr>
                      <a:r>
                        <a:rPr lang="it-IT"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30 €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0716134"/>
                  </a:ext>
                </a:extLst>
              </a:tr>
              <a:tr h="256047">
                <a:tc>
                  <a:txBody>
                    <a:bodyPr/>
                    <a:lstStyle/>
                    <a:p>
                      <a:pPr algn="ctr">
                        <a:lnSpc>
                          <a:spcPct val="107000"/>
                        </a:lnSpc>
                        <a:spcBef>
                          <a:spcPts val="1800"/>
                        </a:spcBef>
                        <a:spcAft>
                          <a:spcPts val="1800"/>
                        </a:spcAft>
                      </a:pPr>
                      <a:r>
                        <a:rPr lang="it-IT" sz="16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Totale </a:t>
                      </a: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6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5.000</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600" b="1" strike="noStrike"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250.000 €</a:t>
                      </a:r>
                      <a:endParaRPr lang="en-US" sz="2000" strike="noStri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it-IT" sz="16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150.000 €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4124" marR="241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27834687"/>
                  </a:ext>
                </a:extLst>
              </a:tr>
            </a:tbl>
          </a:graphicData>
        </a:graphic>
      </p:graphicFrame>
      <p:sp>
        <p:nvSpPr>
          <p:cNvPr id="9" name="CasellaDiTesto 8">
            <a:extLst>
              <a:ext uri="{FF2B5EF4-FFF2-40B4-BE49-F238E27FC236}">
                <a16:creationId xmlns:a16="http://schemas.microsoft.com/office/drawing/2014/main" id="{358B9C38-B3CB-22D3-F406-D88220DC0B5F}"/>
              </a:ext>
            </a:extLst>
          </p:cNvPr>
          <p:cNvSpPr txBox="1"/>
          <p:nvPr/>
        </p:nvSpPr>
        <p:spPr>
          <a:xfrm>
            <a:off x="757237" y="4885172"/>
            <a:ext cx="10893135" cy="615105"/>
          </a:xfrm>
          <a:prstGeom prst="rect">
            <a:avLst/>
          </a:prstGeom>
          <a:noFill/>
          <a:ln>
            <a:noFill/>
          </a:ln>
        </p:spPr>
        <p:txBody>
          <a:bodyPr spcFirstLastPara="1" wrap="square" lIns="0" tIns="0" rIns="0" bIns="0" anchor="t" anchorCtr="0">
            <a:noAutofit/>
          </a:bodyPr>
          <a:lstStyle>
            <a:defPPr>
              <a:defRPr lang="en-US"/>
            </a:defPPr>
            <a:lvl1pPr marL="171450" indent="-171450" algn="just" defTabSz="1219140">
              <a:lnSpc>
                <a:spcPct val="150000"/>
              </a:lnSpc>
              <a:buFont typeface="Wingdings" panose="05000000000000000000" pitchFamily="2" charset="2"/>
              <a:buChar char="Ø"/>
              <a:defRPr sz="1200" b="0" u="none">
                <a:latin typeface="Montserrat" panose="00000500000000000000" pitchFamily="2" charset="0"/>
                <a:cs typeface="Arial"/>
              </a:defRPr>
            </a:lvl1pPr>
          </a:lstStyle>
          <a:p>
            <a:pPr marL="0" indent="0">
              <a:buNone/>
            </a:pPr>
            <a:r>
              <a:rPr lang="it-IT" sz="1050" dirty="0"/>
              <a:t>* 10 € di bonus per registrarsi sulla piattaforma di ciascun singolo </a:t>
            </a:r>
            <a:r>
              <a:rPr lang="it-IT" sz="1050" dirty="0" err="1"/>
              <a:t>MaaS</a:t>
            </a:r>
            <a:r>
              <a:rPr lang="it-IT" sz="1050" dirty="0"/>
              <a:t> Operator – spesa massima una tantum di 50 € ad utente (5 Maas Operator)</a:t>
            </a:r>
          </a:p>
        </p:txBody>
      </p:sp>
      <p:sp>
        <p:nvSpPr>
          <p:cNvPr id="5" name="Titolo 1">
            <a:extLst>
              <a:ext uri="{FF2B5EF4-FFF2-40B4-BE49-F238E27FC236}">
                <a16:creationId xmlns:a16="http://schemas.microsoft.com/office/drawing/2014/main" id="{7D7A2FE6-6D5B-B3DE-0418-44A5C5A2D41E}"/>
              </a:ext>
            </a:extLst>
          </p:cNvPr>
          <p:cNvSpPr>
            <a:spLocks noGrp="1"/>
          </p:cNvSpPr>
          <p:nvPr>
            <p:ph type="ctrTitle"/>
          </p:nvPr>
        </p:nvSpPr>
        <p:spPr>
          <a:xfrm>
            <a:off x="596759" y="206283"/>
            <a:ext cx="9144000" cy="424732"/>
          </a:xfrm>
        </p:spPr>
        <p:txBody>
          <a:bodyPr/>
          <a:lstStyle/>
          <a:p>
            <a:r>
              <a:rPr lang="it-IT" sz="2400" dirty="0"/>
              <a:t>La sperimentazione – il modello di incentivazione</a:t>
            </a:r>
          </a:p>
        </p:txBody>
      </p:sp>
      <p:sp>
        <p:nvSpPr>
          <p:cNvPr id="7" name="Segnaposto numero diapositiva 2">
            <a:extLst>
              <a:ext uri="{FF2B5EF4-FFF2-40B4-BE49-F238E27FC236}">
                <a16:creationId xmlns:a16="http://schemas.microsoft.com/office/drawing/2014/main" id="{C7514907-0AA9-8457-335A-744FEA17B5E1}"/>
              </a:ext>
            </a:extLst>
          </p:cNvPr>
          <p:cNvSpPr txBox="1">
            <a:spLocks/>
          </p:cNvSpPr>
          <p:nvPr/>
        </p:nvSpPr>
        <p:spPr>
          <a:xfrm>
            <a:off x="9091548" y="6210340"/>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FE58CFCD-0346-44E4-BD62-45603AB4A951}" type="slidenum">
              <a:rPr lang="en-US" sz="1400" smtClean="0">
                <a:solidFill>
                  <a:srgbClr val="FF0000"/>
                </a:solidFill>
              </a:rPr>
              <a:pPr algn="r"/>
              <a:t>6</a:t>
            </a:fld>
            <a:endParaRPr lang="en-US" sz="1400" dirty="0">
              <a:solidFill>
                <a:srgbClr val="FF0000"/>
              </a:solidFill>
            </a:endParaRPr>
          </a:p>
        </p:txBody>
      </p:sp>
    </p:spTree>
    <p:extLst>
      <p:ext uri="{BB962C8B-B14F-4D97-AF65-F5344CB8AC3E}">
        <p14:creationId xmlns:p14="http://schemas.microsoft.com/office/powerpoint/2010/main" val="1678296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a:extLst>
              <a:ext uri="{FF2B5EF4-FFF2-40B4-BE49-F238E27FC236}">
                <a16:creationId xmlns:a16="http://schemas.microsoft.com/office/drawing/2014/main" id="{B875A689-F4A6-2841-686D-6FDBB0341972}"/>
              </a:ext>
            </a:extLst>
          </p:cNvPr>
          <p:cNvSpPr>
            <a:spLocks noGrp="1"/>
          </p:cNvSpPr>
          <p:nvPr>
            <p:ph type="sldNum" sz="quarter" idx="12"/>
          </p:nvPr>
        </p:nvSpPr>
        <p:spPr/>
        <p:txBody>
          <a:bodyPr/>
          <a:lstStyle/>
          <a:p>
            <a:fld id="{FE58CFCD-0346-44E4-BD62-45603AB4A951}" type="slidenum">
              <a:rPr lang="en-US" smtClean="0"/>
              <a:pPr/>
              <a:t>7</a:t>
            </a:fld>
            <a:endParaRPr lang="en-US"/>
          </a:p>
        </p:txBody>
      </p:sp>
      <p:sp>
        <p:nvSpPr>
          <p:cNvPr id="5" name="CasellaDiTesto 4">
            <a:extLst>
              <a:ext uri="{FF2B5EF4-FFF2-40B4-BE49-F238E27FC236}">
                <a16:creationId xmlns:a16="http://schemas.microsoft.com/office/drawing/2014/main" id="{38A85294-17B9-F696-986B-A0FF4ECDF6FD}"/>
              </a:ext>
            </a:extLst>
          </p:cNvPr>
          <p:cNvSpPr txBox="1"/>
          <p:nvPr/>
        </p:nvSpPr>
        <p:spPr>
          <a:xfrm>
            <a:off x="1091044" y="1163782"/>
            <a:ext cx="4469247" cy="4247317"/>
          </a:xfrm>
          <a:prstGeom prst="rect">
            <a:avLst/>
          </a:prstGeom>
          <a:noFill/>
        </p:spPr>
        <p:txBody>
          <a:bodyPr wrap="square" rtlCol="0">
            <a:spAutoFit/>
          </a:bodyPr>
          <a:lstStyle/>
          <a:p>
            <a:pPr algn="just"/>
            <a:r>
              <a:rPr lang="it-IT" dirty="0"/>
              <a:t>Al </a:t>
            </a:r>
            <a:r>
              <a:rPr lang="it-IT" dirty="0" smtClean="0"/>
              <a:t>30 novembre sono pervenute 2183 </a:t>
            </a:r>
            <a:r>
              <a:rPr lang="it-IT" dirty="0"/>
              <a:t>richieste di adesione alla sperimentazione. Le richieste sono poi </a:t>
            </a:r>
            <a:r>
              <a:rPr lang="it-IT" dirty="0" smtClean="0"/>
              <a:t>state sottoposte </a:t>
            </a:r>
            <a:r>
              <a:rPr lang="it-IT" dirty="0"/>
              <a:t>alla verifica di </a:t>
            </a:r>
            <a:r>
              <a:rPr lang="it-IT" dirty="0" smtClean="0"/>
              <a:t>eleggibilità e controlli a campione. </a:t>
            </a:r>
            <a:endParaRPr lang="it-IT" dirty="0"/>
          </a:p>
          <a:p>
            <a:pPr algn="just"/>
            <a:endParaRPr lang="it-IT" dirty="0"/>
          </a:p>
          <a:p>
            <a:pPr algn="just"/>
            <a:r>
              <a:rPr lang="it-IT" dirty="0"/>
              <a:t>Sono verificati e quindi attivati alla </a:t>
            </a:r>
            <a:r>
              <a:rPr lang="it-IT" dirty="0" smtClean="0"/>
              <a:t>sperimentazione 2139 </a:t>
            </a:r>
            <a:r>
              <a:rPr lang="it-IT" dirty="0"/>
              <a:t>utenti. </a:t>
            </a:r>
            <a:endParaRPr lang="it-IT" dirty="0" smtClean="0"/>
          </a:p>
          <a:p>
            <a:pPr algn="just"/>
            <a:endParaRPr lang="it-IT" dirty="0"/>
          </a:p>
          <a:p>
            <a:pPr algn="just"/>
            <a:r>
              <a:rPr lang="it-IT" dirty="0" smtClean="0"/>
              <a:t>Gli utenti che hanno effettivamente effettuato i viaggi sono stati 1219.</a:t>
            </a:r>
          </a:p>
          <a:p>
            <a:pPr algn="just"/>
            <a:r>
              <a:rPr lang="it-IT" dirty="0" smtClean="0"/>
              <a:t>* La riconoscibilità dei soggetti ammessi a rendicontazione è stata fortemente condizionata dai requisiti e target fissati dal Dipartimento (es. aver compilato questionari ante e post viaggio)</a:t>
            </a:r>
            <a:endParaRPr lang="it-IT" dirty="0"/>
          </a:p>
        </p:txBody>
      </p:sp>
      <p:sp>
        <p:nvSpPr>
          <p:cNvPr id="6" name="CasellaDiTesto 5">
            <a:extLst>
              <a:ext uri="{FF2B5EF4-FFF2-40B4-BE49-F238E27FC236}">
                <a16:creationId xmlns:a16="http://schemas.microsoft.com/office/drawing/2014/main" id="{C300AE3E-6262-4DC1-027A-C7AEEC66E6B0}"/>
              </a:ext>
            </a:extLst>
          </p:cNvPr>
          <p:cNvSpPr txBox="1"/>
          <p:nvPr/>
        </p:nvSpPr>
        <p:spPr>
          <a:xfrm>
            <a:off x="1091044" y="5376107"/>
            <a:ext cx="10411691" cy="646331"/>
          </a:xfrm>
          <a:prstGeom prst="rect">
            <a:avLst/>
          </a:prstGeom>
          <a:noFill/>
        </p:spPr>
        <p:txBody>
          <a:bodyPr wrap="square" rtlCol="0">
            <a:spAutoFit/>
          </a:bodyPr>
          <a:lstStyle/>
          <a:p>
            <a:pPr algn="just"/>
            <a:r>
              <a:rPr lang="it-IT" dirty="0"/>
              <a:t>Sono </a:t>
            </a:r>
            <a:r>
              <a:rPr lang="it-IT" dirty="0" smtClean="0"/>
              <a:t>tutt’ora in </a:t>
            </a:r>
            <a:r>
              <a:rPr lang="it-IT" dirty="0"/>
              <a:t>corso le attività di verifica rispetto ai report di rendicontazione viaggi per permettere la gestione dei rimborsi degli incentivi.</a:t>
            </a:r>
          </a:p>
        </p:txBody>
      </p:sp>
      <p:sp>
        <p:nvSpPr>
          <p:cNvPr id="9" name="Titolo 1">
            <a:extLst>
              <a:ext uri="{FF2B5EF4-FFF2-40B4-BE49-F238E27FC236}">
                <a16:creationId xmlns:a16="http://schemas.microsoft.com/office/drawing/2014/main" id="{2AFB5D45-D6A2-FCBA-661F-9511292247DD}"/>
              </a:ext>
            </a:extLst>
          </p:cNvPr>
          <p:cNvSpPr>
            <a:spLocks noGrp="1"/>
          </p:cNvSpPr>
          <p:nvPr>
            <p:ph type="ctrTitle"/>
          </p:nvPr>
        </p:nvSpPr>
        <p:spPr>
          <a:xfrm>
            <a:off x="596759" y="206283"/>
            <a:ext cx="9144000" cy="424732"/>
          </a:xfrm>
        </p:spPr>
        <p:txBody>
          <a:bodyPr/>
          <a:lstStyle/>
          <a:p>
            <a:r>
              <a:rPr lang="it-IT" sz="2400" dirty="0"/>
              <a:t>La sperimentazione – gli sperimentatori iscritti</a:t>
            </a:r>
          </a:p>
        </p:txBody>
      </p:sp>
      <p:pic>
        <p:nvPicPr>
          <p:cNvPr id="2" name="Immagine 1"/>
          <p:cNvPicPr>
            <a:picLocks noChangeAspect="1"/>
          </p:cNvPicPr>
          <p:nvPr/>
        </p:nvPicPr>
        <p:blipFill>
          <a:blip r:embed="rId3"/>
          <a:stretch>
            <a:fillRect/>
          </a:stretch>
        </p:blipFill>
        <p:spPr>
          <a:xfrm>
            <a:off x="5665754" y="1294475"/>
            <a:ext cx="6088705" cy="3757815"/>
          </a:xfrm>
          <a:prstGeom prst="rect">
            <a:avLst/>
          </a:prstGeom>
        </p:spPr>
      </p:pic>
    </p:spTree>
    <p:extLst>
      <p:ext uri="{BB962C8B-B14F-4D97-AF65-F5344CB8AC3E}">
        <p14:creationId xmlns:p14="http://schemas.microsoft.com/office/powerpoint/2010/main" val="344916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a:extLst>
              <a:ext uri="{FF2B5EF4-FFF2-40B4-BE49-F238E27FC236}">
                <a16:creationId xmlns:a16="http://schemas.microsoft.com/office/drawing/2014/main" id="{D07F92CD-A62D-6B2F-8DCE-C1B3CF2B994F}"/>
              </a:ext>
            </a:extLst>
          </p:cNvPr>
          <p:cNvSpPr>
            <a:spLocks noGrp="1"/>
          </p:cNvSpPr>
          <p:nvPr>
            <p:ph type="sldNum" sz="quarter" idx="12"/>
          </p:nvPr>
        </p:nvSpPr>
        <p:spPr/>
        <p:txBody>
          <a:bodyPr/>
          <a:lstStyle/>
          <a:p>
            <a:fld id="{FE58CFCD-0346-44E4-BD62-45603AB4A951}" type="slidenum">
              <a:rPr lang="en-US" smtClean="0"/>
              <a:pPr/>
              <a:t>8</a:t>
            </a:fld>
            <a:endParaRPr lang="en-US"/>
          </a:p>
        </p:txBody>
      </p:sp>
      <p:sp>
        <p:nvSpPr>
          <p:cNvPr id="11" name="TextBox 10">
            <a:extLst>
              <a:ext uri="{FF2B5EF4-FFF2-40B4-BE49-F238E27FC236}">
                <a16:creationId xmlns:a16="http://schemas.microsoft.com/office/drawing/2014/main" id="{69842BC8-70C7-7F2D-3B02-F50EEF753DF0}"/>
              </a:ext>
            </a:extLst>
          </p:cNvPr>
          <p:cNvSpPr txBox="1"/>
          <p:nvPr/>
        </p:nvSpPr>
        <p:spPr>
          <a:xfrm>
            <a:off x="461555" y="1056639"/>
            <a:ext cx="11497398" cy="461665"/>
          </a:xfrm>
          <a:prstGeom prst="rect">
            <a:avLst/>
          </a:prstGeom>
          <a:noFill/>
          <a:ln>
            <a:noFill/>
          </a:ln>
        </p:spPr>
        <p:txBody>
          <a:bodyPr spcFirstLastPara="1" wrap="square" lIns="0" tIns="0" rIns="0" bIns="0" anchor="t" anchorCtr="0">
            <a:noAutofit/>
          </a:bodyPr>
          <a:lstStyle>
            <a:defPPr>
              <a:defRPr lang="en-US"/>
            </a:defPPr>
            <a:lvl1pPr defTabSz="1219140">
              <a:defRPr sz="1200">
                <a:latin typeface="Montserrat" panose="00000500000000000000" pitchFamily="2" charset="0"/>
                <a:cs typeface="Arial"/>
              </a:defRPr>
            </a:lvl1pPr>
          </a:lstStyle>
          <a:p>
            <a:r>
              <a:rPr lang="it-IT" dirty="0"/>
              <a:t>Di seguito, un quadro di riepilogo relativo agli eventi salienti della gestione sperimentazione del progetto «</a:t>
            </a:r>
            <a:r>
              <a:rPr lang="it-IT" dirty="0" err="1"/>
              <a:t>MaaS</a:t>
            </a:r>
            <a:r>
              <a:rPr lang="it-IT" dirty="0"/>
              <a:t> for </a:t>
            </a:r>
            <a:r>
              <a:rPr lang="it-IT" dirty="0" err="1"/>
              <a:t>Italy</a:t>
            </a:r>
            <a:r>
              <a:rPr lang="it-IT" dirty="0"/>
              <a:t> – Comune di Milano»:</a:t>
            </a:r>
          </a:p>
        </p:txBody>
      </p:sp>
      <p:cxnSp>
        <p:nvCxnSpPr>
          <p:cNvPr id="26" name="Straight Connector 38">
            <a:extLst>
              <a:ext uri="{FF2B5EF4-FFF2-40B4-BE49-F238E27FC236}">
                <a16:creationId xmlns:a16="http://schemas.microsoft.com/office/drawing/2014/main" id="{DFB7C55C-9353-E3F7-EDAA-9C97CD931205}"/>
              </a:ext>
            </a:extLst>
          </p:cNvPr>
          <p:cNvCxnSpPr>
            <a:cxnSpLocks/>
          </p:cNvCxnSpPr>
          <p:nvPr/>
        </p:nvCxnSpPr>
        <p:spPr>
          <a:xfrm>
            <a:off x="0" y="3339414"/>
            <a:ext cx="12192000"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 name="Oval 42">
            <a:extLst>
              <a:ext uri="{FF2B5EF4-FFF2-40B4-BE49-F238E27FC236}">
                <a16:creationId xmlns:a16="http://schemas.microsoft.com/office/drawing/2014/main" id="{FBF9EB83-28AE-3163-73DE-F570597EA934}"/>
              </a:ext>
            </a:extLst>
          </p:cNvPr>
          <p:cNvSpPr/>
          <p:nvPr/>
        </p:nvSpPr>
        <p:spPr>
          <a:xfrm>
            <a:off x="1828018" y="5798873"/>
            <a:ext cx="226323" cy="22632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Oval 43">
            <a:extLst>
              <a:ext uri="{FF2B5EF4-FFF2-40B4-BE49-F238E27FC236}">
                <a16:creationId xmlns:a16="http://schemas.microsoft.com/office/drawing/2014/main" id="{DAD9246B-93E1-E292-0D94-636ECD82A708}"/>
              </a:ext>
            </a:extLst>
          </p:cNvPr>
          <p:cNvSpPr/>
          <p:nvPr/>
        </p:nvSpPr>
        <p:spPr>
          <a:xfrm>
            <a:off x="1828018" y="6132766"/>
            <a:ext cx="226323" cy="226323"/>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2" name="TextBox 8">
            <a:extLst>
              <a:ext uri="{FF2B5EF4-FFF2-40B4-BE49-F238E27FC236}">
                <a16:creationId xmlns:a16="http://schemas.microsoft.com/office/drawing/2014/main" id="{EBC32204-49AF-867D-8F28-135B0ABD5897}"/>
              </a:ext>
            </a:extLst>
          </p:cNvPr>
          <p:cNvSpPr txBox="1"/>
          <p:nvPr/>
        </p:nvSpPr>
        <p:spPr>
          <a:xfrm>
            <a:off x="2122887" y="5783937"/>
            <a:ext cx="1261762" cy="261610"/>
          </a:xfrm>
          <a:prstGeom prst="rect">
            <a:avLst/>
          </a:prstGeom>
          <a:noFill/>
        </p:spPr>
        <p:txBody>
          <a:bodyPr wrap="square" rtlCol="0">
            <a:spAutoFit/>
          </a:bodyPr>
          <a:lstStyle/>
          <a:p>
            <a:r>
              <a:rPr lang="it-IT" sz="1100" i="1"/>
              <a:t>Attività terminate </a:t>
            </a:r>
            <a:endParaRPr lang="en-US" sz="1100" i="1"/>
          </a:p>
        </p:txBody>
      </p:sp>
      <p:sp>
        <p:nvSpPr>
          <p:cNvPr id="13" name="TextBox 8">
            <a:extLst>
              <a:ext uri="{FF2B5EF4-FFF2-40B4-BE49-F238E27FC236}">
                <a16:creationId xmlns:a16="http://schemas.microsoft.com/office/drawing/2014/main" id="{DF1398FE-EE52-FF10-75B3-3289BDC7FA37}"/>
              </a:ext>
            </a:extLst>
          </p:cNvPr>
          <p:cNvSpPr txBox="1"/>
          <p:nvPr/>
        </p:nvSpPr>
        <p:spPr>
          <a:xfrm>
            <a:off x="2122887" y="6106257"/>
            <a:ext cx="1261762" cy="261610"/>
          </a:xfrm>
          <a:prstGeom prst="rect">
            <a:avLst/>
          </a:prstGeom>
          <a:noFill/>
        </p:spPr>
        <p:txBody>
          <a:bodyPr wrap="square" rtlCol="0">
            <a:spAutoFit/>
          </a:bodyPr>
          <a:lstStyle/>
          <a:p>
            <a:r>
              <a:rPr lang="it-IT" sz="1100" i="1" dirty="0"/>
              <a:t>Attività in corso</a:t>
            </a:r>
            <a:endParaRPr lang="en-US" sz="1100" i="1" dirty="0"/>
          </a:p>
        </p:txBody>
      </p:sp>
      <p:grpSp>
        <p:nvGrpSpPr>
          <p:cNvPr id="78" name="Gruppo 77">
            <a:extLst>
              <a:ext uri="{FF2B5EF4-FFF2-40B4-BE49-F238E27FC236}">
                <a16:creationId xmlns:a16="http://schemas.microsoft.com/office/drawing/2014/main" id="{DC2452BB-23F0-F6B4-695C-04BE48508467}"/>
              </a:ext>
            </a:extLst>
          </p:cNvPr>
          <p:cNvGrpSpPr/>
          <p:nvPr/>
        </p:nvGrpSpPr>
        <p:grpSpPr>
          <a:xfrm>
            <a:off x="813791" y="3042135"/>
            <a:ext cx="509393" cy="594557"/>
            <a:chOff x="5636590" y="3462945"/>
            <a:chExt cx="509393" cy="594557"/>
          </a:xfrm>
        </p:grpSpPr>
        <p:sp>
          <p:nvSpPr>
            <p:cNvPr id="66" name="Google Shape;2163;p223">
              <a:extLst>
                <a:ext uri="{FF2B5EF4-FFF2-40B4-BE49-F238E27FC236}">
                  <a16:creationId xmlns:a16="http://schemas.microsoft.com/office/drawing/2014/main" id="{AA0AFB15-AE07-FE80-338E-1B685088EFF7}"/>
                </a:ext>
              </a:extLst>
            </p:cNvPr>
            <p:cNvSpPr/>
            <p:nvPr/>
          </p:nvSpPr>
          <p:spPr>
            <a:xfrm>
              <a:off x="5636590" y="3533225"/>
              <a:ext cx="509393" cy="524277"/>
            </a:xfrm>
            <a:prstGeom prst="ellipse">
              <a:avLst/>
            </a:prstGeom>
            <a:solidFill>
              <a:srgbClr val="00B050"/>
            </a:solidFill>
            <a:ln>
              <a:noFill/>
            </a:ln>
          </p:spPr>
          <p:txBody>
            <a:bodyPr spcFirstLastPara="1" wrap="square" lIns="121900" tIns="121900" rIns="121900" bIns="121900" anchor="ctr" anchorCtr="0">
              <a:noAutofit/>
            </a:bodyPr>
            <a:lstStyle/>
            <a:p>
              <a:pPr algn="ctr"/>
              <a:endParaRPr sz="800" b="1" i="1">
                <a:solidFill>
                  <a:schemeClr val="dk1"/>
                </a:solidFill>
                <a:highlight>
                  <a:srgbClr val="FFD686"/>
                </a:highlight>
                <a:latin typeface="Arial" panose="020B0604020202020204" pitchFamily="34" charset="0"/>
                <a:cs typeface="Arial" panose="020B0604020202020204" pitchFamily="34" charset="0"/>
                <a:sym typeface="Montserrat"/>
              </a:endParaRPr>
            </a:p>
          </p:txBody>
        </p:sp>
        <p:sp>
          <p:nvSpPr>
            <p:cNvPr id="67" name="Arrow: Chevron 14">
              <a:extLst>
                <a:ext uri="{FF2B5EF4-FFF2-40B4-BE49-F238E27FC236}">
                  <a16:creationId xmlns:a16="http://schemas.microsoft.com/office/drawing/2014/main" id="{FEC983E1-9859-7783-5A66-CBADC133390D}"/>
                </a:ext>
              </a:extLst>
            </p:cNvPr>
            <p:cNvSpPr/>
            <p:nvPr/>
          </p:nvSpPr>
          <p:spPr bwMode="gray">
            <a:xfrm rot="16200000">
              <a:off x="5811204" y="3434944"/>
              <a:ext cx="165876" cy="221877"/>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sp>
        <p:nvSpPr>
          <p:cNvPr id="68" name="Google Shape;3554;p88">
            <a:extLst>
              <a:ext uri="{FF2B5EF4-FFF2-40B4-BE49-F238E27FC236}">
                <a16:creationId xmlns:a16="http://schemas.microsoft.com/office/drawing/2014/main" id="{1AF06735-11C7-CCF7-26E6-2C1F54CF96DC}"/>
              </a:ext>
            </a:extLst>
          </p:cNvPr>
          <p:cNvSpPr/>
          <p:nvPr/>
        </p:nvSpPr>
        <p:spPr>
          <a:xfrm>
            <a:off x="-236754" y="2068099"/>
            <a:ext cx="2610483" cy="400259"/>
          </a:xfrm>
          <a:prstGeom prst="rect">
            <a:avLst/>
          </a:prstGeom>
          <a:noFill/>
          <a:ln>
            <a:noFill/>
          </a:ln>
        </p:spPr>
        <p:txBody>
          <a:bodyPr spcFirstLastPara="1" wrap="square" lIns="0" tIns="0" rIns="0" bIns="0" anchor="t" anchorCtr="0">
            <a:noAutofit/>
          </a:bodyPr>
          <a:lstStyle/>
          <a:p>
            <a:pPr algn="ctr" defTabSz="1219140"/>
            <a:r>
              <a:rPr lang="it-IT" sz="1200" dirty="0">
                <a:latin typeface="Montserrat" panose="00000500000000000000" pitchFamily="2" charset="0"/>
                <a:cs typeface="Arial"/>
              </a:rPr>
              <a:t>Pubblicazione Avviso per sperimentazione </a:t>
            </a:r>
            <a:r>
              <a:rPr lang="it-IT" sz="1200" dirty="0" err="1">
                <a:latin typeface="Montserrat" panose="00000500000000000000" pitchFamily="2" charset="0"/>
                <a:cs typeface="Arial"/>
              </a:rPr>
              <a:t>MaaS</a:t>
            </a:r>
            <a:endParaRPr lang="it-IT" sz="1200" dirty="0">
              <a:latin typeface="Montserrat" panose="00000500000000000000" pitchFamily="2" charset="0"/>
              <a:cs typeface="Arial"/>
            </a:endParaRPr>
          </a:p>
        </p:txBody>
      </p:sp>
      <p:sp>
        <p:nvSpPr>
          <p:cNvPr id="69" name="TextBox 19">
            <a:extLst>
              <a:ext uri="{FF2B5EF4-FFF2-40B4-BE49-F238E27FC236}">
                <a16:creationId xmlns:a16="http://schemas.microsoft.com/office/drawing/2014/main" id="{9FAB0FF9-9F57-4C8E-8810-61721B0A53F7}"/>
              </a:ext>
            </a:extLst>
          </p:cNvPr>
          <p:cNvSpPr txBox="1"/>
          <p:nvPr/>
        </p:nvSpPr>
        <p:spPr>
          <a:xfrm>
            <a:off x="-111451" y="2736577"/>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a:t>22 GIUGNO 2023</a:t>
            </a:r>
          </a:p>
        </p:txBody>
      </p:sp>
      <p:grpSp>
        <p:nvGrpSpPr>
          <p:cNvPr id="23" name="Group 37">
            <a:extLst>
              <a:ext uri="{FF2B5EF4-FFF2-40B4-BE49-F238E27FC236}">
                <a16:creationId xmlns:a16="http://schemas.microsoft.com/office/drawing/2014/main" id="{747553FB-4EA8-1642-DFA1-F9C80435A74D}"/>
              </a:ext>
            </a:extLst>
          </p:cNvPr>
          <p:cNvGrpSpPr/>
          <p:nvPr/>
        </p:nvGrpSpPr>
        <p:grpSpPr>
          <a:xfrm>
            <a:off x="2011472" y="3042135"/>
            <a:ext cx="509393" cy="594557"/>
            <a:chOff x="3419465" y="2700689"/>
            <a:chExt cx="863613" cy="1008000"/>
          </a:xfrm>
        </p:grpSpPr>
        <p:sp>
          <p:nvSpPr>
            <p:cNvPr id="24" name="Google Shape;2163;p223">
              <a:extLst>
                <a:ext uri="{FF2B5EF4-FFF2-40B4-BE49-F238E27FC236}">
                  <a16:creationId xmlns:a16="http://schemas.microsoft.com/office/drawing/2014/main" id="{8A4251CD-1400-2461-0C78-6A7D75EEC892}"/>
                </a:ext>
              </a:extLst>
            </p:cNvPr>
            <p:cNvSpPr/>
            <p:nvPr/>
          </p:nvSpPr>
          <p:spPr>
            <a:xfrm>
              <a:off x="3419465" y="2819841"/>
              <a:ext cx="863613" cy="888848"/>
            </a:xfrm>
            <a:prstGeom prst="ellipse">
              <a:avLst/>
            </a:prstGeom>
            <a:solidFill>
              <a:srgbClr val="00B050"/>
            </a:solidFill>
            <a:ln>
              <a:noFill/>
            </a:ln>
          </p:spPr>
          <p:txBody>
            <a:bodyPr spcFirstLastPara="1" wrap="square" lIns="121900" tIns="121900" rIns="121900" bIns="121900" anchor="ctr" anchorCtr="0">
              <a:noAutofit/>
            </a:bodyPr>
            <a:lstStyle/>
            <a:p>
              <a:pPr algn="ctr"/>
              <a:endParaRPr sz="800" b="1" i="1">
                <a:solidFill>
                  <a:schemeClr val="dk1"/>
                </a:solidFill>
                <a:highlight>
                  <a:srgbClr val="FFD686"/>
                </a:highlight>
                <a:latin typeface="Arial" panose="020B0604020202020204" pitchFamily="34" charset="0"/>
                <a:cs typeface="Arial" panose="020B0604020202020204" pitchFamily="34" charset="0"/>
                <a:sym typeface="Montserrat"/>
              </a:endParaRPr>
            </a:p>
          </p:txBody>
        </p:sp>
        <p:sp>
          <p:nvSpPr>
            <p:cNvPr id="25" name="Arrow: Chevron 14">
              <a:extLst>
                <a:ext uri="{FF2B5EF4-FFF2-40B4-BE49-F238E27FC236}">
                  <a16:creationId xmlns:a16="http://schemas.microsoft.com/office/drawing/2014/main" id="{24DFA444-CCB1-6ECC-E9BE-47813C9D2FC9}"/>
                </a:ext>
              </a:extLst>
            </p:cNvPr>
            <p:cNvSpPr/>
            <p:nvPr/>
          </p:nvSpPr>
          <p:spPr bwMode="gray">
            <a:xfrm rot="16200000">
              <a:off x="3715501" y="2653218"/>
              <a:ext cx="281223" cy="376165"/>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sp>
        <p:nvSpPr>
          <p:cNvPr id="43" name="Google Shape;3554;p88">
            <a:extLst>
              <a:ext uri="{FF2B5EF4-FFF2-40B4-BE49-F238E27FC236}">
                <a16:creationId xmlns:a16="http://schemas.microsoft.com/office/drawing/2014/main" id="{0719FA60-E21B-06B9-33A6-344A6F79FA60}"/>
              </a:ext>
            </a:extLst>
          </p:cNvPr>
          <p:cNvSpPr/>
          <p:nvPr/>
        </p:nvSpPr>
        <p:spPr>
          <a:xfrm>
            <a:off x="1435155" y="4086039"/>
            <a:ext cx="1662026" cy="400259"/>
          </a:xfrm>
          <a:prstGeom prst="rect">
            <a:avLst/>
          </a:prstGeom>
          <a:noFill/>
          <a:ln>
            <a:noFill/>
          </a:ln>
        </p:spPr>
        <p:txBody>
          <a:bodyPr spcFirstLastPara="1" wrap="square" lIns="0" tIns="0" rIns="0" bIns="0" anchor="t" anchorCtr="0">
            <a:noAutofit/>
          </a:bodyPr>
          <a:lstStyle/>
          <a:p>
            <a:pPr algn="ctr" defTabSz="1219140"/>
            <a:r>
              <a:rPr lang="it-IT" sz="1200" dirty="0">
                <a:latin typeface="Montserrat" panose="00000500000000000000" pitchFamily="2" charset="0"/>
                <a:cs typeface="Arial"/>
              </a:rPr>
              <a:t>Comunicato stampa rivolto ai cittadini per avvio iniziativa </a:t>
            </a:r>
            <a:r>
              <a:rPr lang="it-IT" sz="1200" dirty="0" err="1">
                <a:latin typeface="Montserrat" panose="00000500000000000000" pitchFamily="2" charset="0"/>
                <a:cs typeface="Arial"/>
              </a:rPr>
              <a:t>Maas</a:t>
            </a:r>
            <a:endParaRPr lang="it-IT" sz="1200" dirty="0">
              <a:latin typeface="Montserrat" panose="00000500000000000000" pitchFamily="2" charset="0"/>
              <a:cs typeface="Arial"/>
            </a:endParaRPr>
          </a:p>
        </p:txBody>
      </p:sp>
      <p:sp>
        <p:nvSpPr>
          <p:cNvPr id="44" name="TextBox 19">
            <a:extLst>
              <a:ext uri="{FF2B5EF4-FFF2-40B4-BE49-F238E27FC236}">
                <a16:creationId xmlns:a16="http://schemas.microsoft.com/office/drawing/2014/main" id="{301A4785-49E4-A4D9-F641-2DD83420646E}"/>
              </a:ext>
            </a:extLst>
          </p:cNvPr>
          <p:cNvSpPr txBox="1"/>
          <p:nvPr/>
        </p:nvSpPr>
        <p:spPr>
          <a:xfrm>
            <a:off x="1086230" y="3757721"/>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a:t>25 GIUGNO 2023</a:t>
            </a:r>
          </a:p>
        </p:txBody>
      </p:sp>
      <p:sp>
        <p:nvSpPr>
          <p:cNvPr id="15" name="Google Shape;3554;p88">
            <a:extLst>
              <a:ext uri="{FF2B5EF4-FFF2-40B4-BE49-F238E27FC236}">
                <a16:creationId xmlns:a16="http://schemas.microsoft.com/office/drawing/2014/main" id="{4886B4B8-B179-2C8E-63A8-3C54CAADA5C0}"/>
              </a:ext>
            </a:extLst>
          </p:cNvPr>
          <p:cNvSpPr/>
          <p:nvPr/>
        </p:nvSpPr>
        <p:spPr>
          <a:xfrm>
            <a:off x="3693881" y="4086039"/>
            <a:ext cx="2284761" cy="400259"/>
          </a:xfrm>
          <a:prstGeom prst="rect">
            <a:avLst/>
          </a:prstGeom>
          <a:noFill/>
          <a:ln>
            <a:noFill/>
          </a:ln>
        </p:spPr>
        <p:txBody>
          <a:bodyPr spcFirstLastPara="1" wrap="square" lIns="0" tIns="0" rIns="0" bIns="0" anchor="t" anchorCtr="0">
            <a:noAutofit/>
          </a:bodyPr>
          <a:lstStyle/>
          <a:p>
            <a:pPr algn="ctr" defTabSz="1219140"/>
            <a:endParaRPr lang="it-IT" sz="1200" dirty="0">
              <a:latin typeface="Montserrat" panose="00000500000000000000" pitchFamily="2" charset="0"/>
              <a:cs typeface="Arial"/>
            </a:endParaRPr>
          </a:p>
        </p:txBody>
      </p:sp>
      <p:sp>
        <p:nvSpPr>
          <p:cNvPr id="17" name="TextBox 19">
            <a:extLst>
              <a:ext uri="{FF2B5EF4-FFF2-40B4-BE49-F238E27FC236}">
                <a16:creationId xmlns:a16="http://schemas.microsoft.com/office/drawing/2014/main" id="{3BDDE888-C7EF-FFB4-1613-D378C21E8BCD}"/>
              </a:ext>
            </a:extLst>
          </p:cNvPr>
          <p:cNvSpPr txBox="1"/>
          <p:nvPr/>
        </p:nvSpPr>
        <p:spPr>
          <a:xfrm>
            <a:off x="5651132" y="3757721"/>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smtClean="0"/>
              <a:t>SETTEMBRE </a:t>
            </a:r>
            <a:r>
              <a:rPr lang="it-IT" dirty="0"/>
              <a:t>2023</a:t>
            </a:r>
          </a:p>
        </p:txBody>
      </p:sp>
      <p:grpSp>
        <p:nvGrpSpPr>
          <p:cNvPr id="30" name="Group 37">
            <a:extLst>
              <a:ext uri="{FF2B5EF4-FFF2-40B4-BE49-F238E27FC236}">
                <a16:creationId xmlns:a16="http://schemas.microsoft.com/office/drawing/2014/main" id="{82C5FD37-4E20-78B0-497A-B42992EBCEC5}"/>
              </a:ext>
            </a:extLst>
          </p:cNvPr>
          <p:cNvGrpSpPr/>
          <p:nvPr/>
        </p:nvGrpSpPr>
        <p:grpSpPr>
          <a:xfrm>
            <a:off x="3341544" y="3042135"/>
            <a:ext cx="509393" cy="594557"/>
            <a:chOff x="3419465" y="2700689"/>
            <a:chExt cx="863613" cy="1008000"/>
          </a:xfrm>
        </p:grpSpPr>
        <p:sp>
          <p:nvSpPr>
            <p:cNvPr id="31" name="Google Shape;2163;p223">
              <a:extLst>
                <a:ext uri="{FF2B5EF4-FFF2-40B4-BE49-F238E27FC236}">
                  <a16:creationId xmlns:a16="http://schemas.microsoft.com/office/drawing/2014/main" id="{C8F173A0-39AF-05FC-2870-EDE80697FC24}"/>
                </a:ext>
              </a:extLst>
            </p:cNvPr>
            <p:cNvSpPr/>
            <p:nvPr/>
          </p:nvSpPr>
          <p:spPr>
            <a:xfrm>
              <a:off x="3419465" y="2819841"/>
              <a:ext cx="863613" cy="888848"/>
            </a:xfrm>
            <a:prstGeom prst="ellipse">
              <a:avLst/>
            </a:prstGeom>
            <a:solidFill>
              <a:srgbClr val="00B050"/>
            </a:solidFill>
            <a:ln>
              <a:noFill/>
            </a:ln>
          </p:spPr>
          <p:txBody>
            <a:bodyPr spcFirstLastPara="1" wrap="square" lIns="121900" tIns="121900" rIns="121900" bIns="121900" anchor="ctr" anchorCtr="0">
              <a:noAutofit/>
            </a:bodyPr>
            <a:lstStyle/>
            <a:p>
              <a:pPr algn="ctr"/>
              <a:endParaRPr sz="800" b="1" i="1">
                <a:solidFill>
                  <a:schemeClr val="dk1"/>
                </a:solidFill>
                <a:highlight>
                  <a:srgbClr val="FFD686"/>
                </a:highlight>
                <a:latin typeface="Arial" panose="020B0604020202020204" pitchFamily="34" charset="0"/>
                <a:cs typeface="Arial" panose="020B0604020202020204" pitchFamily="34" charset="0"/>
                <a:sym typeface="Montserrat"/>
              </a:endParaRPr>
            </a:p>
          </p:txBody>
        </p:sp>
        <p:sp>
          <p:nvSpPr>
            <p:cNvPr id="32" name="Arrow: Chevron 14">
              <a:extLst>
                <a:ext uri="{FF2B5EF4-FFF2-40B4-BE49-F238E27FC236}">
                  <a16:creationId xmlns:a16="http://schemas.microsoft.com/office/drawing/2014/main" id="{28AA73D9-7F17-6FB0-B7D8-DBB13C2D43BC}"/>
                </a:ext>
              </a:extLst>
            </p:cNvPr>
            <p:cNvSpPr/>
            <p:nvPr/>
          </p:nvSpPr>
          <p:spPr bwMode="gray">
            <a:xfrm rot="16200000">
              <a:off x="3715501" y="2653218"/>
              <a:ext cx="281223" cy="376165"/>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sp>
        <p:nvSpPr>
          <p:cNvPr id="39" name="Google Shape;3554;p88">
            <a:extLst>
              <a:ext uri="{FF2B5EF4-FFF2-40B4-BE49-F238E27FC236}">
                <a16:creationId xmlns:a16="http://schemas.microsoft.com/office/drawing/2014/main" id="{74CC3D12-7E48-BBF2-288E-C448685D8921}"/>
              </a:ext>
            </a:extLst>
          </p:cNvPr>
          <p:cNvSpPr/>
          <p:nvPr/>
        </p:nvSpPr>
        <p:spPr>
          <a:xfrm>
            <a:off x="2519135" y="2068099"/>
            <a:ext cx="2359876" cy="400259"/>
          </a:xfrm>
          <a:prstGeom prst="rect">
            <a:avLst/>
          </a:prstGeom>
          <a:noFill/>
          <a:ln>
            <a:noFill/>
          </a:ln>
        </p:spPr>
        <p:txBody>
          <a:bodyPr spcFirstLastPara="1" wrap="square" lIns="0" tIns="0" rIns="0" bIns="0" anchor="t" anchorCtr="0">
            <a:noAutofit/>
          </a:bodyPr>
          <a:lstStyle/>
          <a:p>
            <a:pPr algn="ctr" defTabSz="1219140"/>
            <a:r>
              <a:rPr lang="it-IT" sz="1200" dirty="0">
                <a:latin typeface="Montserrat" panose="00000500000000000000" pitchFamily="2" charset="0"/>
                <a:cs typeface="Arial"/>
              </a:rPr>
              <a:t>Avvio sperimentazione</a:t>
            </a:r>
          </a:p>
          <a:p>
            <a:pPr algn="ctr" defTabSz="1219140"/>
            <a:r>
              <a:rPr lang="it-IT" sz="1200" dirty="0">
                <a:latin typeface="Montserrat" panose="00000500000000000000" pitchFamily="2" charset="0"/>
                <a:cs typeface="Arial"/>
              </a:rPr>
              <a:t>Con tutti e 5 i </a:t>
            </a:r>
            <a:r>
              <a:rPr lang="it-IT" sz="1200" dirty="0" err="1">
                <a:latin typeface="Montserrat" panose="00000500000000000000" pitchFamily="2" charset="0"/>
                <a:cs typeface="Arial"/>
              </a:rPr>
              <a:t>Maas</a:t>
            </a:r>
            <a:r>
              <a:rPr lang="it-IT" sz="1200" dirty="0">
                <a:latin typeface="Montserrat" panose="00000500000000000000" pitchFamily="2" charset="0"/>
                <a:cs typeface="Arial"/>
              </a:rPr>
              <a:t> </a:t>
            </a:r>
            <a:r>
              <a:rPr lang="it-IT" sz="1200" dirty="0" smtClean="0">
                <a:latin typeface="Montserrat" panose="00000500000000000000" pitchFamily="2" charset="0"/>
                <a:cs typeface="Arial"/>
              </a:rPr>
              <a:t>Operator</a:t>
            </a:r>
            <a:endParaRPr lang="it-IT" sz="1200" dirty="0">
              <a:latin typeface="Montserrat" panose="00000500000000000000" pitchFamily="2" charset="0"/>
              <a:cs typeface="Arial"/>
            </a:endParaRPr>
          </a:p>
        </p:txBody>
      </p:sp>
      <p:sp>
        <p:nvSpPr>
          <p:cNvPr id="40" name="TextBox 19">
            <a:extLst>
              <a:ext uri="{FF2B5EF4-FFF2-40B4-BE49-F238E27FC236}">
                <a16:creationId xmlns:a16="http://schemas.microsoft.com/office/drawing/2014/main" id="{58B6E7CD-C4B8-8D91-B398-1CB489746527}"/>
              </a:ext>
            </a:extLst>
          </p:cNvPr>
          <p:cNvSpPr txBox="1"/>
          <p:nvPr/>
        </p:nvSpPr>
        <p:spPr>
          <a:xfrm>
            <a:off x="2448835" y="2736577"/>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a:t>17 LUGLIO 2023</a:t>
            </a:r>
          </a:p>
        </p:txBody>
      </p:sp>
      <p:sp>
        <p:nvSpPr>
          <p:cNvPr id="49" name="Google Shape;3554;p88">
            <a:extLst>
              <a:ext uri="{FF2B5EF4-FFF2-40B4-BE49-F238E27FC236}">
                <a16:creationId xmlns:a16="http://schemas.microsoft.com/office/drawing/2014/main" id="{BA0E9E14-92F1-E499-17AB-4C5FD6D6DAB4}"/>
              </a:ext>
            </a:extLst>
          </p:cNvPr>
          <p:cNvSpPr/>
          <p:nvPr/>
        </p:nvSpPr>
        <p:spPr>
          <a:xfrm>
            <a:off x="6096000" y="4029028"/>
            <a:ext cx="1915205" cy="716084"/>
          </a:xfrm>
          <a:prstGeom prst="rect">
            <a:avLst/>
          </a:prstGeom>
          <a:noFill/>
          <a:ln>
            <a:noFill/>
          </a:ln>
        </p:spPr>
        <p:txBody>
          <a:bodyPr spcFirstLastPara="1" wrap="square" lIns="0" tIns="0" rIns="0" bIns="0" anchor="t" anchorCtr="0">
            <a:noAutofit/>
          </a:bodyPr>
          <a:lstStyle/>
          <a:p>
            <a:pPr algn="ctr" defTabSz="1219140"/>
            <a:r>
              <a:rPr lang="it-IT" sz="1200" dirty="0" smtClean="0">
                <a:latin typeface="Montserrat" panose="00000500000000000000" pitchFamily="2" charset="0"/>
                <a:cs typeface="Arial"/>
              </a:rPr>
              <a:t>Ampliamento cluster e incentivi e </a:t>
            </a:r>
            <a:r>
              <a:rPr lang="it-IT" sz="1200" dirty="0">
                <a:latin typeface="Montserrat" panose="00000500000000000000" pitchFamily="2" charset="0"/>
                <a:cs typeface="Arial"/>
              </a:rPr>
              <a:t>campagna di comunicazione a rilancio dell’iniziativa</a:t>
            </a:r>
          </a:p>
        </p:txBody>
      </p:sp>
      <p:sp>
        <p:nvSpPr>
          <p:cNvPr id="50" name="TextBox 19">
            <a:extLst>
              <a:ext uri="{FF2B5EF4-FFF2-40B4-BE49-F238E27FC236}">
                <a16:creationId xmlns:a16="http://schemas.microsoft.com/office/drawing/2014/main" id="{12F92967-DDCD-C067-F6EE-BDB23CE7378B}"/>
              </a:ext>
            </a:extLst>
          </p:cNvPr>
          <p:cNvSpPr txBox="1"/>
          <p:nvPr/>
        </p:nvSpPr>
        <p:spPr>
          <a:xfrm>
            <a:off x="3656323" y="3870958"/>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endParaRPr lang="it-IT" dirty="0"/>
          </a:p>
        </p:txBody>
      </p:sp>
      <p:sp>
        <p:nvSpPr>
          <p:cNvPr id="6" name="Freccia a destra 5"/>
          <p:cNvSpPr/>
          <p:nvPr/>
        </p:nvSpPr>
        <p:spPr>
          <a:xfrm>
            <a:off x="4156705" y="2560919"/>
            <a:ext cx="2849890" cy="645569"/>
          </a:xfrm>
          <a:prstGeom prst="rightArrow">
            <a:avLst>
              <a:gd name="adj1" fmla="val 100000"/>
              <a:gd name="adj2" fmla="val 28239"/>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solidFill>
                  <a:schemeClr val="tx1"/>
                </a:solidFill>
                <a:latin typeface="Monserrat"/>
                <a:cs typeface="Arial" panose="020B0604020202020204" pitchFamily="34" charset="0"/>
              </a:rPr>
              <a:t>Consolidamento </a:t>
            </a:r>
            <a:r>
              <a:rPr lang="it-IT" sz="1600" dirty="0" err="1">
                <a:solidFill>
                  <a:schemeClr val="tx1"/>
                </a:solidFill>
                <a:latin typeface="Monserrat"/>
                <a:cs typeface="Arial" panose="020B0604020202020204" pitchFamily="34" charset="0"/>
              </a:rPr>
              <a:t>operation</a:t>
            </a:r>
            <a:r>
              <a:rPr lang="it-IT" sz="1600" dirty="0">
                <a:solidFill>
                  <a:schemeClr val="tx1"/>
                </a:solidFill>
                <a:latin typeface="Monserrat"/>
                <a:cs typeface="Arial" panose="020B0604020202020204" pitchFamily="34" charset="0"/>
              </a:rPr>
              <a:t> e reporting</a:t>
            </a:r>
          </a:p>
        </p:txBody>
      </p:sp>
      <p:sp>
        <p:nvSpPr>
          <p:cNvPr id="54" name="Freccia a destra 53"/>
          <p:cNvSpPr/>
          <p:nvPr/>
        </p:nvSpPr>
        <p:spPr>
          <a:xfrm>
            <a:off x="7299988" y="2488810"/>
            <a:ext cx="1791560" cy="741754"/>
          </a:xfrm>
          <a:prstGeom prst="rightArrow">
            <a:avLst>
              <a:gd name="adj1" fmla="val 100000"/>
              <a:gd name="adj2" fmla="val 28239"/>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solidFill>
                  <a:schemeClr val="tx1"/>
                </a:solidFill>
                <a:latin typeface="Monserrat"/>
                <a:cs typeface="Arial" panose="020B0604020202020204" pitchFamily="34" charset="0"/>
              </a:rPr>
              <a:t>Incremento sperimentatori</a:t>
            </a:r>
          </a:p>
        </p:txBody>
      </p:sp>
      <p:sp>
        <p:nvSpPr>
          <p:cNvPr id="61" name="TextBox 19">
            <a:extLst>
              <a:ext uri="{FF2B5EF4-FFF2-40B4-BE49-F238E27FC236}">
                <a16:creationId xmlns:a16="http://schemas.microsoft.com/office/drawing/2014/main" id="{3BDDE888-C7EF-FFB4-1613-D378C21E8BCD}"/>
              </a:ext>
            </a:extLst>
          </p:cNvPr>
          <p:cNvSpPr txBox="1"/>
          <p:nvPr/>
        </p:nvSpPr>
        <p:spPr>
          <a:xfrm>
            <a:off x="7727364" y="3769138"/>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smtClean="0"/>
              <a:t>NOVEMBRE 2023</a:t>
            </a:r>
            <a:endParaRPr lang="it-IT" dirty="0"/>
          </a:p>
        </p:txBody>
      </p:sp>
      <p:sp>
        <p:nvSpPr>
          <p:cNvPr id="62" name="Google Shape;3554;p88">
            <a:extLst>
              <a:ext uri="{FF2B5EF4-FFF2-40B4-BE49-F238E27FC236}">
                <a16:creationId xmlns:a16="http://schemas.microsoft.com/office/drawing/2014/main" id="{BA0E9E14-92F1-E499-17AB-4C5FD6D6DAB4}"/>
              </a:ext>
            </a:extLst>
          </p:cNvPr>
          <p:cNvSpPr/>
          <p:nvPr/>
        </p:nvSpPr>
        <p:spPr>
          <a:xfrm>
            <a:off x="9338588" y="1972325"/>
            <a:ext cx="2042184" cy="633422"/>
          </a:xfrm>
          <a:prstGeom prst="rect">
            <a:avLst/>
          </a:prstGeom>
          <a:noFill/>
          <a:ln>
            <a:noFill/>
          </a:ln>
        </p:spPr>
        <p:txBody>
          <a:bodyPr spcFirstLastPara="1" wrap="square" lIns="0" tIns="0" rIns="0" bIns="0" anchor="t" anchorCtr="0">
            <a:noAutofit/>
          </a:bodyPr>
          <a:lstStyle/>
          <a:p>
            <a:pPr algn="ctr" defTabSz="1219140"/>
            <a:r>
              <a:rPr lang="it-IT" sz="1200" dirty="0">
                <a:latin typeface="Montserrat" panose="00000500000000000000" pitchFamily="2" charset="0"/>
                <a:cs typeface="Arial"/>
              </a:rPr>
              <a:t>Elaborazione </a:t>
            </a:r>
            <a:r>
              <a:rPr lang="it-IT" sz="1200" dirty="0" smtClean="0">
                <a:latin typeface="Montserrat" panose="00000500000000000000" pitchFamily="2" charset="0"/>
                <a:cs typeface="Arial"/>
              </a:rPr>
              <a:t>Rapporto per il Ministero e Proseguimento sperimentazione </a:t>
            </a:r>
            <a:endParaRPr lang="it-IT" sz="1200" dirty="0">
              <a:latin typeface="Montserrat" panose="00000500000000000000" pitchFamily="2" charset="0"/>
              <a:cs typeface="Arial"/>
            </a:endParaRPr>
          </a:p>
        </p:txBody>
      </p:sp>
      <p:sp>
        <p:nvSpPr>
          <p:cNvPr id="73" name="TextBox 19">
            <a:extLst>
              <a:ext uri="{FF2B5EF4-FFF2-40B4-BE49-F238E27FC236}">
                <a16:creationId xmlns:a16="http://schemas.microsoft.com/office/drawing/2014/main" id="{3BDDE888-C7EF-FFB4-1613-D378C21E8BCD}"/>
              </a:ext>
            </a:extLst>
          </p:cNvPr>
          <p:cNvSpPr txBox="1"/>
          <p:nvPr/>
        </p:nvSpPr>
        <p:spPr>
          <a:xfrm>
            <a:off x="9021097" y="2550400"/>
            <a:ext cx="2359876" cy="380352"/>
          </a:xfrm>
          <a:prstGeom prst="rect">
            <a:avLst/>
          </a:prstGeom>
          <a:noFill/>
          <a:ln>
            <a:noFill/>
          </a:ln>
        </p:spPr>
        <p:txBody>
          <a:bodyPr spcFirstLastPara="1" wrap="square" lIns="0" tIns="0" rIns="0" bIns="0" anchor="t" anchorCtr="0">
            <a:noAutofit/>
          </a:bodyPr>
          <a:lstStyle>
            <a:defPPr>
              <a:defRPr lang="en-US"/>
            </a:defPPr>
            <a:lvl1pPr algn="ctr" defTabSz="1219140">
              <a:defRPr sz="1200">
                <a:latin typeface="Montserrat" panose="00000500000000000000" pitchFamily="2" charset="0"/>
                <a:cs typeface="Arial"/>
              </a:defRPr>
            </a:lvl1pPr>
          </a:lstStyle>
          <a:p>
            <a:r>
              <a:rPr lang="it-IT" sz="1000" b="1" dirty="0" smtClean="0">
                <a:solidFill>
                  <a:srgbClr val="C00000"/>
                </a:solidFill>
              </a:rPr>
              <a:t>DICEMBRE</a:t>
            </a:r>
            <a:r>
              <a:rPr lang="it-IT" b="1" dirty="0" smtClean="0">
                <a:solidFill>
                  <a:srgbClr val="C00000"/>
                </a:solidFill>
              </a:rPr>
              <a:t> </a:t>
            </a:r>
            <a:r>
              <a:rPr lang="it-IT" sz="1000" b="1" dirty="0" smtClean="0">
                <a:solidFill>
                  <a:srgbClr val="C00000"/>
                </a:solidFill>
              </a:rPr>
              <a:t>2023 –</a:t>
            </a:r>
          </a:p>
          <a:p>
            <a:r>
              <a:rPr lang="it-IT" sz="1000" b="1" dirty="0" smtClean="0">
                <a:solidFill>
                  <a:srgbClr val="C00000"/>
                </a:solidFill>
              </a:rPr>
              <a:t>APRILE 2024</a:t>
            </a:r>
            <a:endParaRPr lang="it-IT" b="1" dirty="0">
              <a:solidFill>
                <a:srgbClr val="C00000"/>
              </a:solidFill>
            </a:endParaRPr>
          </a:p>
        </p:txBody>
      </p:sp>
      <p:sp>
        <p:nvSpPr>
          <p:cNvPr id="4" name="Titolo 1">
            <a:extLst>
              <a:ext uri="{FF2B5EF4-FFF2-40B4-BE49-F238E27FC236}">
                <a16:creationId xmlns:a16="http://schemas.microsoft.com/office/drawing/2014/main" id="{CFCB2281-D36F-A1F6-2ABA-14570EB8C81B}"/>
              </a:ext>
            </a:extLst>
          </p:cNvPr>
          <p:cNvSpPr>
            <a:spLocks noGrp="1"/>
          </p:cNvSpPr>
          <p:nvPr>
            <p:ph type="ctrTitle"/>
          </p:nvPr>
        </p:nvSpPr>
        <p:spPr>
          <a:xfrm>
            <a:off x="596759" y="206283"/>
            <a:ext cx="9144000" cy="424732"/>
          </a:xfrm>
        </p:spPr>
        <p:txBody>
          <a:bodyPr/>
          <a:lstStyle/>
          <a:p>
            <a:r>
              <a:rPr lang="it-IT" sz="2400" dirty="0"/>
              <a:t>La sperimentazione – </a:t>
            </a:r>
            <a:r>
              <a:rPr lang="it-IT" dirty="0"/>
              <a:t>Cronoprogramma di progetto</a:t>
            </a:r>
          </a:p>
        </p:txBody>
      </p:sp>
      <p:sp>
        <p:nvSpPr>
          <p:cNvPr id="18" name="Oval 42">
            <a:extLst>
              <a:ext uri="{FF2B5EF4-FFF2-40B4-BE49-F238E27FC236}">
                <a16:creationId xmlns:a16="http://schemas.microsoft.com/office/drawing/2014/main" id="{BCA6D6AC-3E7D-17B3-AE42-3BA52C89FF8A}"/>
              </a:ext>
            </a:extLst>
          </p:cNvPr>
          <p:cNvSpPr/>
          <p:nvPr/>
        </p:nvSpPr>
        <p:spPr>
          <a:xfrm>
            <a:off x="1828018" y="6462355"/>
            <a:ext cx="226323" cy="226323"/>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TextBox 8">
            <a:extLst>
              <a:ext uri="{FF2B5EF4-FFF2-40B4-BE49-F238E27FC236}">
                <a16:creationId xmlns:a16="http://schemas.microsoft.com/office/drawing/2014/main" id="{A10CCA90-0E48-044D-132B-EB648FFB4B1B}"/>
              </a:ext>
            </a:extLst>
          </p:cNvPr>
          <p:cNvSpPr txBox="1"/>
          <p:nvPr/>
        </p:nvSpPr>
        <p:spPr>
          <a:xfrm>
            <a:off x="2122887" y="6427068"/>
            <a:ext cx="1261762" cy="261610"/>
          </a:xfrm>
          <a:prstGeom prst="rect">
            <a:avLst/>
          </a:prstGeom>
          <a:noFill/>
        </p:spPr>
        <p:txBody>
          <a:bodyPr wrap="square" rtlCol="0">
            <a:spAutoFit/>
          </a:bodyPr>
          <a:lstStyle/>
          <a:p>
            <a:r>
              <a:rPr lang="it-IT" sz="1100" i="1" dirty="0"/>
              <a:t>Attività da avviare</a:t>
            </a:r>
            <a:endParaRPr lang="en-US" sz="1100" i="1" dirty="0"/>
          </a:p>
        </p:txBody>
      </p:sp>
      <p:sp>
        <p:nvSpPr>
          <p:cNvPr id="20" name="Google Shape;3554;p88">
            <a:extLst>
              <a:ext uri="{FF2B5EF4-FFF2-40B4-BE49-F238E27FC236}">
                <a16:creationId xmlns:a16="http://schemas.microsoft.com/office/drawing/2014/main" id="{B2752D81-084D-4AE3-01BA-6D5A2E2C2548}"/>
              </a:ext>
            </a:extLst>
          </p:cNvPr>
          <p:cNvSpPr/>
          <p:nvPr/>
        </p:nvSpPr>
        <p:spPr>
          <a:xfrm>
            <a:off x="8234213" y="4029775"/>
            <a:ext cx="1506546" cy="718907"/>
          </a:xfrm>
          <a:prstGeom prst="rect">
            <a:avLst/>
          </a:prstGeom>
          <a:noFill/>
          <a:ln>
            <a:noFill/>
          </a:ln>
        </p:spPr>
        <p:txBody>
          <a:bodyPr spcFirstLastPara="1" wrap="square" lIns="0" tIns="0" rIns="0" bIns="0" anchor="t" anchorCtr="0">
            <a:noAutofit/>
          </a:bodyPr>
          <a:lstStyle/>
          <a:p>
            <a:pPr algn="ctr" defTabSz="1219140"/>
            <a:r>
              <a:rPr lang="it-IT" sz="1200" dirty="0">
                <a:latin typeface="Montserrat" panose="00000500000000000000" pitchFamily="2" charset="0"/>
                <a:cs typeface="Arial"/>
              </a:rPr>
              <a:t>Fine </a:t>
            </a:r>
            <a:r>
              <a:rPr lang="it-IT" sz="1200" dirty="0" smtClean="0">
                <a:latin typeface="Montserrat" panose="00000500000000000000" pitchFamily="2" charset="0"/>
                <a:cs typeface="Arial"/>
              </a:rPr>
              <a:t>sperimentazione </a:t>
            </a:r>
          </a:p>
          <a:p>
            <a:pPr algn="ctr" defTabSz="1219140"/>
            <a:r>
              <a:rPr lang="it-IT" sz="1200" dirty="0" err="1" smtClean="0">
                <a:latin typeface="Montserrat" panose="00000500000000000000" pitchFamily="2" charset="0"/>
                <a:cs typeface="Arial"/>
              </a:rPr>
              <a:t>Milestone</a:t>
            </a:r>
            <a:r>
              <a:rPr lang="it-IT" sz="1200" dirty="0" smtClean="0">
                <a:latin typeface="Montserrat" panose="00000500000000000000" pitchFamily="2" charset="0"/>
                <a:cs typeface="Arial"/>
              </a:rPr>
              <a:t> 1 raggiunta</a:t>
            </a:r>
            <a:endParaRPr lang="it-IT" sz="1200" dirty="0">
              <a:latin typeface="Montserrat" panose="00000500000000000000" pitchFamily="2" charset="0"/>
              <a:cs typeface="Arial"/>
            </a:endParaRPr>
          </a:p>
        </p:txBody>
      </p:sp>
      <p:grpSp>
        <p:nvGrpSpPr>
          <p:cNvPr id="58" name="Gruppo 57">
            <a:extLst>
              <a:ext uri="{FF2B5EF4-FFF2-40B4-BE49-F238E27FC236}">
                <a16:creationId xmlns:a16="http://schemas.microsoft.com/office/drawing/2014/main" id="{A3523B2E-356B-FA6A-4035-137664295357}"/>
              </a:ext>
            </a:extLst>
          </p:cNvPr>
          <p:cNvGrpSpPr/>
          <p:nvPr/>
        </p:nvGrpSpPr>
        <p:grpSpPr>
          <a:xfrm>
            <a:off x="9910730" y="3026894"/>
            <a:ext cx="509393" cy="594556"/>
            <a:chOff x="10757366" y="2942409"/>
            <a:chExt cx="509393" cy="594556"/>
          </a:xfrm>
        </p:grpSpPr>
        <p:sp>
          <p:nvSpPr>
            <p:cNvPr id="59" name="Google Shape;2163;p223">
              <a:extLst>
                <a:ext uri="{FF2B5EF4-FFF2-40B4-BE49-F238E27FC236}">
                  <a16:creationId xmlns:a16="http://schemas.microsoft.com/office/drawing/2014/main" id="{5C200956-74CD-90AC-2D15-6310FB32F1BC}"/>
                </a:ext>
              </a:extLst>
            </p:cNvPr>
            <p:cNvSpPr/>
            <p:nvPr/>
          </p:nvSpPr>
          <p:spPr>
            <a:xfrm>
              <a:off x="10757366" y="3012688"/>
              <a:ext cx="509393" cy="524277"/>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latin typeface="Arial" panose="020B0604020202020204" pitchFamily="34" charset="0"/>
                <a:cs typeface="Arial" panose="020B0604020202020204" pitchFamily="34" charset="0"/>
                <a:sym typeface="Montserrat"/>
              </a:endParaRPr>
            </a:p>
          </p:txBody>
        </p:sp>
        <p:sp>
          <p:nvSpPr>
            <p:cNvPr id="60" name="Arrow: Chevron 14">
              <a:extLst>
                <a:ext uri="{FF2B5EF4-FFF2-40B4-BE49-F238E27FC236}">
                  <a16:creationId xmlns:a16="http://schemas.microsoft.com/office/drawing/2014/main" id="{BBFB7384-DF0A-2017-9EE6-1916670A1463}"/>
                </a:ext>
              </a:extLst>
            </p:cNvPr>
            <p:cNvSpPr/>
            <p:nvPr/>
          </p:nvSpPr>
          <p:spPr bwMode="gray">
            <a:xfrm rot="16200000">
              <a:off x="10931980" y="2914408"/>
              <a:ext cx="165876" cy="221877"/>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grpSp>
        <p:nvGrpSpPr>
          <p:cNvPr id="63" name="Group 37">
            <a:extLst>
              <a:ext uri="{FF2B5EF4-FFF2-40B4-BE49-F238E27FC236}">
                <a16:creationId xmlns:a16="http://schemas.microsoft.com/office/drawing/2014/main" id="{4FDF45C1-2771-E628-AD35-25D0B676584B}"/>
              </a:ext>
            </a:extLst>
          </p:cNvPr>
          <p:cNvGrpSpPr/>
          <p:nvPr/>
        </p:nvGrpSpPr>
        <p:grpSpPr>
          <a:xfrm>
            <a:off x="6684457" y="3036406"/>
            <a:ext cx="509393" cy="594557"/>
            <a:chOff x="3419465" y="2700689"/>
            <a:chExt cx="863613" cy="1008000"/>
          </a:xfrm>
        </p:grpSpPr>
        <p:sp>
          <p:nvSpPr>
            <p:cNvPr id="64" name="Google Shape;2163;p223">
              <a:extLst>
                <a:ext uri="{FF2B5EF4-FFF2-40B4-BE49-F238E27FC236}">
                  <a16:creationId xmlns:a16="http://schemas.microsoft.com/office/drawing/2014/main" id="{D95ADCCF-6896-7773-220A-5D3475B38818}"/>
                </a:ext>
              </a:extLst>
            </p:cNvPr>
            <p:cNvSpPr/>
            <p:nvPr/>
          </p:nvSpPr>
          <p:spPr>
            <a:xfrm>
              <a:off x="3419465" y="2819841"/>
              <a:ext cx="863613" cy="888848"/>
            </a:xfrm>
            <a:prstGeom prst="ellipse">
              <a:avLst/>
            </a:prstGeom>
            <a:solidFill>
              <a:srgbClr val="00B050"/>
            </a:solidFill>
            <a:ln>
              <a:noFill/>
            </a:ln>
          </p:spPr>
          <p:txBody>
            <a:bodyPr spcFirstLastPara="1" wrap="square" lIns="121900" tIns="121900" rIns="121900" bIns="121900" anchor="ctr" anchorCtr="0">
              <a:noAutofit/>
            </a:bodyPr>
            <a:lstStyle/>
            <a:p>
              <a:pPr algn="ctr"/>
              <a:endParaRPr sz="800" b="1" i="1">
                <a:solidFill>
                  <a:schemeClr val="dk1"/>
                </a:solidFill>
                <a:highlight>
                  <a:srgbClr val="FFD686"/>
                </a:highlight>
                <a:latin typeface="Arial" panose="020B0604020202020204" pitchFamily="34" charset="0"/>
                <a:cs typeface="Arial" panose="020B0604020202020204" pitchFamily="34" charset="0"/>
                <a:sym typeface="Montserrat"/>
              </a:endParaRPr>
            </a:p>
          </p:txBody>
        </p:sp>
        <p:sp>
          <p:nvSpPr>
            <p:cNvPr id="65" name="Arrow: Chevron 14">
              <a:extLst>
                <a:ext uri="{FF2B5EF4-FFF2-40B4-BE49-F238E27FC236}">
                  <a16:creationId xmlns:a16="http://schemas.microsoft.com/office/drawing/2014/main" id="{D41BD5EB-D328-1155-99FF-30B58223A079}"/>
                </a:ext>
              </a:extLst>
            </p:cNvPr>
            <p:cNvSpPr/>
            <p:nvPr/>
          </p:nvSpPr>
          <p:spPr bwMode="gray">
            <a:xfrm rot="16200000">
              <a:off x="3715501" y="2653218"/>
              <a:ext cx="281223" cy="376165"/>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grpSp>
        <p:nvGrpSpPr>
          <p:cNvPr id="74" name="Group 37">
            <a:extLst>
              <a:ext uri="{FF2B5EF4-FFF2-40B4-BE49-F238E27FC236}">
                <a16:creationId xmlns:a16="http://schemas.microsoft.com/office/drawing/2014/main" id="{4FDF45C1-2771-E628-AD35-25D0B676584B}"/>
              </a:ext>
            </a:extLst>
          </p:cNvPr>
          <p:cNvGrpSpPr/>
          <p:nvPr/>
        </p:nvGrpSpPr>
        <p:grpSpPr>
          <a:xfrm>
            <a:off x="8652606" y="3042135"/>
            <a:ext cx="509393" cy="594557"/>
            <a:chOff x="3419465" y="2700689"/>
            <a:chExt cx="863613" cy="1008000"/>
          </a:xfrm>
        </p:grpSpPr>
        <p:sp>
          <p:nvSpPr>
            <p:cNvPr id="75" name="Google Shape;2163;p223">
              <a:extLst>
                <a:ext uri="{FF2B5EF4-FFF2-40B4-BE49-F238E27FC236}">
                  <a16:creationId xmlns:a16="http://schemas.microsoft.com/office/drawing/2014/main" id="{D95ADCCF-6896-7773-220A-5D3475B38818}"/>
                </a:ext>
              </a:extLst>
            </p:cNvPr>
            <p:cNvSpPr/>
            <p:nvPr/>
          </p:nvSpPr>
          <p:spPr>
            <a:xfrm>
              <a:off x="3419465" y="2819841"/>
              <a:ext cx="863613" cy="888848"/>
            </a:xfrm>
            <a:prstGeom prst="ellipse">
              <a:avLst/>
            </a:prstGeom>
            <a:solidFill>
              <a:srgbClr val="00B050"/>
            </a:solidFill>
            <a:ln>
              <a:noFill/>
            </a:ln>
          </p:spPr>
          <p:txBody>
            <a:bodyPr spcFirstLastPara="1" wrap="square" lIns="121900" tIns="121900" rIns="121900" bIns="121900" anchor="ctr" anchorCtr="0">
              <a:noAutofit/>
            </a:bodyPr>
            <a:lstStyle/>
            <a:p>
              <a:pPr algn="ctr"/>
              <a:endParaRPr sz="800" b="1" i="1">
                <a:solidFill>
                  <a:schemeClr val="dk1"/>
                </a:solidFill>
                <a:highlight>
                  <a:srgbClr val="FFD686"/>
                </a:highlight>
                <a:latin typeface="Arial" panose="020B0604020202020204" pitchFamily="34" charset="0"/>
                <a:cs typeface="Arial" panose="020B0604020202020204" pitchFamily="34" charset="0"/>
                <a:sym typeface="Montserrat"/>
              </a:endParaRPr>
            </a:p>
          </p:txBody>
        </p:sp>
        <p:sp>
          <p:nvSpPr>
            <p:cNvPr id="76" name="Arrow: Chevron 14">
              <a:extLst>
                <a:ext uri="{FF2B5EF4-FFF2-40B4-BE49-F238E27FC236}">
                  <a16:creationId xmlns:a16="http://schemas.microsoft.com/office/drawing/2014/main" id="{D41BD5EB-D328-1155-99FF-30B58223A079}"/>
                </a:ext>
              </a:extLst>
            </p:cNvPr>
            <p:cNvSpPr/>
            <p:nvPr/>
          </p:nvSpPr>
          <p:spPr bwMode="gray">
            <a:xfrm rot="16200000">
              <a:off x="3715501" y="2653218"/>
              <a:ext cx="281223" cy="376165"/>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sp>
        <p:nvSpPr>
          <p:cNvPr id="81" name="Rectangle: Rounded Corners 23">
            <a:extLst>
              <a:ext uri="{FF2B5EF4-FFF2-40B4-BE49-F238E27FC236}">
                <a16:creationId xmlns:a16="http://schemas.microsoft.com/office/drawing/2014/main" id="{628D11C3-CBEC-5E6C-FC0A-116037DAD2F2}"/>
              </a:ext>
            </a:extLst>
          </p:cNvPr>
          <p:cNvSpPr/>
          <p:nvPr/>
        </p:nvSpPr>
        <p:spPr>
          <a:xfrm>
            <a:off x="4390051" y="5796337"/>
            <a:ext cx="6591612" cy="666018"/>
          </a:xfrm>
          <a:prstGeom prst="roundRect">
            <a:avLst>
              <a:gd name="adj" fmla="val 0"/>
            </a:avLst>
          </a:prstGeom>
          <a:solidFill>
            <a:schemeClr val="accent2">
              <a:lumMod val="60000"/>
              <a:lumOff val="40000"/>
            </a:schemeClr>
          </a:solidFill>
          <a:ln>
            <a:solidFill>
              <a:schemeClr val="bg1"/>
            </a:solidFill>
          </a:ln>
        </p:spPr>
        <p:txBody>
          <a:bodyPr spcFirstLastPara="1" wrap="square" lIns="0" tIns="0" rIns="0" bIns="0" anchor="t" anchorCtr="0">
            <a:noAutofit/>
          </a:bodyPr>
          <a:lstStyle/>
          <a:p>
            <a:pPr defTabSz="1219140"/>
            <a:r>
              <a:rPr lang="it-IT" sz="1400" dirty="0"/>
              <a:t>*al 30 </a:t>
            </a:r>
            <a:r>
              <a:rPr lang="it-IT" sz="1400" dirty="0" smtClean="0"/>
              <a:t>novembre 2023, ai fini del raggiungimento della Milestone1 , sono stati consolidati circa</a:t>
            </a:r>
            <a:r>
              <a:rPr lang="it-IT" sz="1400" b="1" dirty="0" smtClean="0"/>
              <a:t> 1219 </a:t>
            </a:r>
            <a:r>
              <a:rPr lang="it-IT" sz="1400" b="1" dirty="0"/>
              <a:t>utenti sperimentatori</a:t>
            </a:r>
            <a:r>
              <a:rPr lang="it-IT" sz="1400" dirty="0"/>
              <a:t>, con </a:t>
            </a:r>
            <a:r>
              <a:rPr lang="it-IT" sz="1400" dirty="0" smtClean="0"/>
              <a:t>almeno 1 viaggio ed una valutazione al questionario relativo ai </a:t>
            </a:r>
            <a:r>
              <a:rPr lang="it-IT" sz="1400" dirty="0"/>
              <a:t>singoli </a:t>
            </a:r>
            <a:r>
              <a:rPr lang="it-IT" sz="1400" dirty="0" smtClean="0"/>
              <a:t>viaggi effettuati</a:t>
            </a:r>
            <a:endParaRPr lang="it-IT" sz="1400" b="1" dirty="0"/>
          </a:p>
        </p:txBody>
      </p:sp>
      <p:grpSp>
        <p:nvGrpSpPr>
          <p:cNvPr id="82" name="Gruppo 20">
            <a:extLst>
              <a:ext uri="{FF2B5EF4-FFF2-40B4-BE49-F238E27FC236}">
                <a16:creationId xmlns:a16="http://schemas.microsoft.com/office/drawing/2014/main" id="{8C468762-70EB-B408-93BD-3C0C511123C2}"/>
              </a:ext>
            </a:extLst>
          </p:cNvPr>
          <p:cNvGrpSpPr/>
          <p:nvPr/>
        </p:nvGrpSpPr>
        <p:grpSpPr>
          <a:xfrm>
            <a:off x="11239305" y="2982798"/>
            <a:ext cx="509393" cy="594556"/>
            <a:chOff x="10757366" y="2942409"/>
            <a:chExt cx="509393" cy="594556"/>
          </a:xfrm>
        </p:grpSpPr>
        <p:sp>
          <p:nvSpPr>
            <p:cNvPr id="83" name="Google Shape;2163;p223">
              <a:extLst>
                <a:ext uri="{FF2B5EF4-FFF2-40B4-BE49-F238E27FC236}">
                  <a16:creationId xmlns:a16="http://schemas.microsoft.com/office/drawing/2014/main" id="{FE54461F-23D6-AC74-6396-6B63CB0F135D}"/>
                </a:ext>
              </a:extLst>
            </p:cNvPr>
            <p:cNvSpPr/>
            <p:nvPr/>
          </p:nvSpPr>
          <p:spPr>
            <a:xfrm>
              <a:off x="10757366" y="3012688"/>
              <a:ext cx="509393" cy="524277"/>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latin typeface="Arial" panose="020B0604020202020204" pitchFamily="34" charset="0"/>
                <a:cs typeface="Arial" panose="020B0604020202020204" pitchFamily="34" charset="0"/>
                <a:sym typeface="Montserrat"/>
              </a:endParaRPr>
            </a:p>
          </p:txBody>
        </p:sp>
        <p:sp>
          <p:nvSpPr>
            <p:cNvPr id="84" name="Arrow: Chevron 14">
              <a:extLst>
                <a:ext uri="{FF2B5EF4-FFF2-40B4-BE49-F238E27FC236}">
                  <a16:creationId xmlns:a16="http://schemas.microsoft.com/office/drawing/2014/main" id="{CF068838-B832-C77B-97BE-ACD4BD81DD13}"/>
                </a:ext>
              </a:extLst>
            </p:cNvPr>
            <p:cNvSpPr/>
            <p:nvPr/>
          </p:nvSpPr>
          <p:spPr bwMode="gray">
            <a:xfrm rot="16200000">
              <a:off x="10931980" y="2914408"/>
              <a:ext cx="165876" cy="221877"/>
            </a:xfrm>
            <a:prstGeom prst="chevron">
              <a:avLst/>
            </a:prstGeom>
            <a:solidFill>
              <a:srgbClr val="D9D9D9"/>
            </a:solidFill>
            <a:ln w="3175">
              <a:noFill/>
              <a:round/>
              <a:headEnd/>
              <a:tailEnd/>
            </a:ln>
          </p:spPr>
          <p:txBody>
            <a:bodyPr rtlCol="0" anchor="ctr"/>
            <a:lstStyle/>
            <a:p>
              <a:pPr defTabSz="1042395"/>
              <a:endParaRPr lang="it-IT" sz="1400" kern="0">
                <a:solidFill>
                  <a:sysClr val="windowText" lastClr="000000"/>
                </a:solidFill>
                <a:latin typeface="Arial" panose="020B0604020202020204" pitchFamily="34" charset="0"/>
                <a:cs typeface="Arial" panose="020B0604020202020204" pitchFamily="34" charset="0"/>
              </a:endParaRPr>
            </a:p>
          </p:txBody>
        </p:sp>
      </p:grpSp>
      <p:sp>
        <p:nvSpPr>
          <p:cNvPr id="85" name="TextBox 19">
            <a:extLst>
              <a:ext uri="{FF2B5EF4-FFF2-40B4-BE49-F238E27FC236}">
                <a16:creationId xmlns:a16="http://schemas.microsoft.com/office/drawing/2014/main" id="{3BDDE888-C7EF-FFB4-1613-D378C21E8BCD}"/>
              </a:ext>
            </a:extLst>
          </p:cNvPr>
          <p:cNvSpPr txBox="1"/>
          <p:nvPr/>
        </p:nvSpPr>
        <p:spPr>
          <a:xfrm>
            <a:off x="10220844" y="3764111"/>
            <a:ext cx="2359876" cy="246221"/>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dirty="0" smtClean="0"/>
              <a:t>Da definire</a:t>
            </a:r>
            <a:endParaRPr lang="it-IT" dirty="0"/>
          </a:p>
        </p:txBody>
      </p:sp>
      <p:sp>
        <p:nvSpPr>
          <p:cNvPr id="87" name="TextBox 19">
            <a:extLst>
              <a:ext uri="{FF2B5EF4-FFF2-40B4-BE49-F238E27FC236}">
                <a16:creationId xmlns:a16="http://schemas.microsoft.com/office/drawing/2014/main" id="{3BDDE888-C7EF-FFB4-1613-D378C21E8BCD}"/>
              </a:ext>
            </a:extLst>
          </p:cNvPr>
          <p:cNvSpPr txBox="1"/>
          <p:nvPr/>
        </p:nvSpPr>
        <p:spPr>
          <a:xfrm>
            <a:off x="10700549" y="4086039"/>
            <a:ext cx="1179938" cy="607833"/>
          </a:xfrm>
          <a:prstGeom prst="rect">
            <a:avLst/>
          </a:prstGeom>
          <a:noFill/>
          <a:ln>
            <a:noFill/>
          </a:ln>
        </p:spPr>
        <p:txBody>
          <a:bodyPr spcFirstLastPara="1" wrap="square" lIns="0" tIns="0" rIns="0" bIns="0" anchor="t" anchorCtr="0">
            <a:noAutofit/>
          </a:bodyPr>
          <a:lstStyle>
            <a:defPPr>
              <a:defRPr lang="en-US"/>
            </a:defPPr>
            <a:lvl1pPr algn="ctr" defTabSz="1219140">
              <a:defRPr sz="1000" b="1">
                <a:solidFill>
                  <a:srgbClr val="C00000"/>
                </a:solidFill>
                <a:latin typeface="Montserrat" panose="00000500000000000000" pitchFamily="2" charset="0"/>
                <a:cs typeface="Arial"/>
              </a:defRPr>
            </a:lvl1pPr>
          </a:lstStyle>
          <a:p>
            <a:r>
              <a:rPr lang="it-IT" sz="1200" b="0" dirty="0" smtClean="0">
                <a:solidFill>
                  <a:schemeClr val="tx1"/>
                </a:solidFill>
              </a:rPr>
              <a:t>rilancio </a:t>
            </a:r>
            <a:r>
              <a:rPr lang="it-IT" sz="1200" b="0" dirty="0">
                <a:solidFill>
                  <a:schemeClr val="tx1"/>
                </a:solidFill>
              </a:rPr>
              <a:t>sperimentazione</a:t>
            </a:r>
          </a:p>
        </p:txBody>
      </p:sp>
    </p:spTree>
    <p:extLst>
      <p:ext uri="{BB962C8B-B14F-4D97-AF65-F5344CB8AC3E}">
        <p14:creationId xmlns:p14="http://schemas.microsoft.com/office/powerpoint/2010/main" val="1345795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 name="CasellaDiTesto 4"/>
          <p:cNvSpPr txBox="1"/>
          <p:nvPr/>
        </p:nvSpPr>
        <p:spPr>
          <a:xfrm>
            <a:off x="829358" y="1606753"/>
            <a:ext cx="9616969" cy="3539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22860" rIns="22860">
            <a:spAutoFit/>
          </a:bodyPr>
          <a:lstStyle/>
          <a:p>
            <a:pPr marL="285750" indent="-285750" algn="just" defTabSz="457200">
              <a:buSzPct val="1000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r>
              <a:rPr lang="it-IT" sz="1600" dirty="0">
                <a:latin typeface="Monserrat"/>
              </a:rPr>
              <a:t>Le </a:t>
            </a:r>
            <a:r>
              <a:rPr lang="it-IT" sz="1600" dirty="0" err="1">
                <a:latin typeface="Monserrat"/>
              </a:rPr>
              <a:t>milestone</a:t>
            </a:r>
            <a:r>
              <a:rPr lang="it-IT" sz="1600" dirty="0">
                <a:latin typeface="Monserrat"/>
              </a:rPr>
              <a:t> di progetto hanno probabilmente ridotto l’efficacia della sperimentazione (Luglio – Novembre 2023) imponendo tempi troppo brevi e soprattutto in un periodo estivo di basso utilizzo e partecipazione.</a:t>
            </a:r>
          </a:p>
          <a:p>
            <a:pPr marL="285750" indent="-285750" algn="just" defTabSz="457200">
              <a:buSzPct val="1000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endParaRPr lang="it-IT" sz="1600" dirty="0">
              <a:latin typeface="Monserrat"/>
            </a:endParaRPr>
          </a:p>
          <a:p>
            <a:pPr marL="285750" indent="-285750" algn="just" defTabSz="457200">
              <a:buSzPct val="1000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r>
              <a:rPr lang="it-IT" sz="1600" dirty="0">
                <a:latin typeface="Monserrat"/>
              </a:rPr>
              <a:t>La partecipazione di 5 </a:t>
            </a:r>
            <a:r>
              <a:rPr lang="it-IT" sz="1600" dirty="0" err="1">
                <a:latin typeface="Monserrat"/>
              </a:rPr>
              <a:t>MaaS</a:t>
            </a:r>
            <a:r>
              <a:rPr lang="it-IT" sz="1600" dirty="0">
                <a:latin typeface="Monserrat"/>
              </a:rPr>
              <a:t> Operator di livello al progetto disegnato dal Comune di Milano sostiene l’ipotesi di un modello di business «a mercato aperto» che vede la Pubblica Amministrazione con un ruolo di facilitatore e policy maker.</a:t>
            </a:r>
          </a:p>
          <a:p>
            <a:pPr marL="285750" indent="-285750" algn="just" defTabSz="457200">
              <a:buSzPct val="1000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endParaRPr lang="it-IT" sz="1600" dirty="0">
              <a:latin typeface="Monserrat"/>
            </a:endParaRPr>
          </a:p>
          <a:p>
            <a:pPr marL="285750" indent="-285750" algn="just" defTabSz="4572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r>
              <a:rPr lang="it-IT" sz="1600" dirty="0">
                <a:latin typeface="Monserrat"/>
              </a:rPr>
              <a:t>Anche se la domanda di servizi </a:t>
            </a:r>
            <a:r>
              <a:rPr lang="it-IT" sz="1600" dirty="0" err="1">
                <a:latin typeface="Monserrat"/>
              </a:rPr>
              <a:t>MaaS</a:t>
            </a:r>
            <a:r>
              <a:rPr lang="it-IT" sz="1600" dirty="0">
                <a:latin typeface="Monserrat"/>
              </a:rPr>
              <a:t> non è altissima, si registra un tasso di digitalizzazione degli utenti superiore all’80% ( indagine ex-ante su + di 2.000 soggetti che utilizza titoli di viaggio digitali ) e chi ha utilizzato i servizi </a:t>
            </a:r>
            <a:r>
              <a:rPr lang="it-IT" sz="1600" dirty="0" err="1">
                <a:latin typeface="Monserrat"/>
              </a:rPr>
              <a:t>MaaS</a:t>
            </a:r>
            <a:r>
              <a:rPr lang="it-IT" sz="1600" dirty="0">
                <a:latin typeface="Monserrat"/>
              </a:rPr>
              <a:t> li ritiene utili con un fattore 4,2 (su una scala da 1 a 5)</a:t>
            </a:r>
          </a:p>
          <a:p>
            <a:pPr marL="285750" indent="-285750" algn="just" defTabSz="4572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endParaRPr lang="it-IT" sz="1600" dirty="0">
              <a:latin typeface="Monserrat"/>
            </a:endParaRPr>
          </a:p>
          <a:p>
            <a:pPr marL="285750" indent="-285750" algn="just" defTabSz="457200">
              <a:buFont typeface="Wingdings" panose="05000000000000000000" pitchFamily="2" charset="2"/>
              <a:buChar char="Ø"/>
              <a:defRPr sz="2200">
                <a:solidFill>
                  <a:srgbClr val="000000"/>
                </a:solidFill>
                <a:latin typeface="Montserrat Regular"/>
                <a:ea typeface="Montserrat Regular"/>
                <a:cs typeface="Montserrat Regular"/>
                <a:sym typeface="Montserrat Regular"/>
              </a:defRPr>
            </a:pPr>
            <a:r>
              <a:rPr lang="it-IT" sz="1600" dirty="0">
                <a:latin typeface="Monserrat"/>
              </a:rPr>
              <a:t>La complessità nella realizzazione di servizi </a:t>
            </a:r>
            <a:r>
              <a:rPr lang="it-IT" sz="1600" dirty="0" err="1">
                <a:latin typeface="Monserrat"/>
              </a:rPr>
              <a:t>MaaS</a:t>
            </a:r>
            <a:r>
              <a:rPr lang="it-IT" sz="1600" dirty="0">
                <a:latin typeface="Monserrat"/>
              </a:rPr>
              <a:t> integrati non risiede solo negli aspetti tecnologici ma è soprattutto legata alla numerosità dei soggetti coinvolti che non sempre hanno interessi convergenti.   </a:t>
            </a:r>
            <a:endParaRPr sz="1600" dirty="0">
              <a:latin typeface="Monserrat"/>
            </a:endParaRPr>
          </a:p>
        </p:txBody>
      </p:sp>
      <p:sp>
        <p:nvSpPr>
          <p:cNvPr id="7" name="Rettangolo 6"/>
          <p:cNvSpPr/>
          <p:nvPr/>
        </p:nvSpPr>
        <p:spPr>
          <a:xfrm>
            <a:off x="0" y="0"/>
            <a:ext cx="12192000" cy="1082868"/>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900"/>
          </a:p>
        </p:txBody>
      </p:sp>
      <p:sp>
        <p:nvSpPr>
          <p:cNvPr id="8" name="Concetti chiave del progetto MaaS for Italy – Comune di Milano"/>
          <p:cNvSpPr txBox="1">
            <a:spLocks/>
          </p:cNvSpPr>
          <p:nvPr/>
        </p:nvSpPr>
        <p:spPr>
          <a:xfrm>
            <a:off x="422958" y="302674"/>
            <a:ext cx="7082190" cy="477521"/>
          </a:xfrm>
          <a:prstGeom prst="rect">
            <a:avLst/>
          </a:prstGeom>
        </p:spPr>
        <p:txBody>
          <a:bodyPr vert="horz" lIns="22860" tIns="22860" rIns="22860" bIns="22860" rtlCol="0" anchor="ctr">
            <a:normAutofit/>
          </a:bodyPr>
          <a:lstStyle>
            <a:lvl1pPr algn="l" defTabSz="685800" rtl="0" eaLnBrk="1" latinLnBrk="0" hangingPunct="1">
              <a:lnSpc>
                <a:spcPct val="90000"/>
              </a:lnSpc>
              <a:spcBef>
                <a:spcPct val="0"/>
              </a:spcBef>
              <a:buNone/>
              <a:defRPr sz="4275" b="0" kern="1200" spc="0">
                <a:solidFill>
                  <a:schemeClr val="tx1"/>
                </a:solidFill>
                <a:latin typeface="Calibri Light"/>
                <a:ea typeface="Calibri Light"/>
                <a:cs typeface="Calibri Light"/>
                <a:sym typeface="Calibri Light"/>
              </a:defRPr>
            </a:lvl1pPr>
          </a:lstStyle>
          <a:p>
            <a:r>
              <a:rPr lang="it-IT" sz="2000" b="1" dirty="0" err="1">
                <a:solidFill>
                  <a:schemeClr val="bg1"/>
                </a:solidFill>
              </a:rPr>
              <a:t>MaasItaly</a:t>
            </a:r>
            <a:r>
              <a:rPr lang="it-IT" sz="2000" b="1" dirty="0">
                <a:solidFill>
                  <a:schemeClr val="bg1"/>
                </a:solidFill>
              </a:rPr>
              <a:t> - Alcune considerazioni finali</a:t>
            </a:r>
          </a:p>
        </p:txBody>
      </p:sp>
      <p:sp>
        <p:nvSpPr>
          <p:cNvPr id="3" name="Segnaposto numero diapositiva 2"/>
          <p:cNvSpPr>
            <a:spLocks noGrp="1"/>
          </p:cNvSpPr>
          <p:nvPr>
            <p:ph type="sldNum" sz="quarter" idx="2"/>
          </p:nvPr>
        </p:nvSpPr>
        <p:spPr/>
        <p:txBody>
          <a:bodyPr/>
          <a:lstStyle/>
          <a:p>
            <a:fld id="{86CB4B4D-7CA3-9044-876B-883B54F8677D}" type="slidenum">
              <a:rPr lang="it-IT" smtClean="0"/>
              <a:t>9</a:t>
            </a:fld>
            <a:endParaRPr lang="it-IT"/>
          </a:p>
        </p:txBody>
      </p:sp>
    </p:spTree>
    <p:extLst>
      <p:ext uri="{BB962C8B-B14F-4D97-AF65-F5344CB8AC3E}">
        <p14:creationId xmlns:p14="http://schemas.microsoft.com/office/powerpoint/2010/main" val="2886613554"/>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65093b2-1806-4a6a-947d-fa2696582b20">
      <Terms xmlns="http://schemas.microsoft.com/office/infopath/2007/PartnerControls"/>
    </lcf76f155ced4ddcb4097134ff3c332f>
    <TaxCatchAll xmlns="4218e797-4724-4083-9c6c-40f014168c8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AA9384398038A42A4DDF6CC57A7E9BA" ma:contentTypeVersion="11" ma:contentTypeDescription="Create a new document." ma:contentTypeScope="" ma:versionID="95485cf6b0ce612a1f7acc9b85c78a2f">
  <xsd:schema xmlns:xsd="http://www.w3.org/2001/XMLSchema" xmlns:xs="http://www.w3.org/2001/XMLSchema" xmlns:p="http://schemas.microsoft.com/office/2006/metadata/properties" xmlns:ns2="e65093b2-1806-4a6a-947d-fa2696582b20" xmlns:ns3="4218e797-4724-4083-9c6c-40f014168c81" targetNamespace="http://schemas.microsoft.com/office/2006/metadata/properties" ma:root="true" ma:fieldsID="81625c3a7cf6736051db7ed2043a70e5" ns2:_="" ns3:_="">
    <xsd:import namespace="e65093b2-1806-4a6a-947d-fa2696582b20"/>
    <xsd:import namespace="4218e797-4724-4083-9c6c-40f014168c8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5093b2-1806-4a6a-947d-fa2696582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a98f0a-f547-4eed-b884-85c87cd8416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8e797-4724-4083-9c6c-40f014168c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b4f6f55c-14c6-4096-aa63-9140bfbea646}" ma:internalName="TaxCatchAll" ma:showField="CatchAllData" ma:web="4218e797-4724-4083-9c6c-40f014168c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01EFFA-1ECE-47BF-A605-83BEA7CB848D}">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e65093b2-1806-4a6a-947d-fa2696582b20"/>
    <ds:schemaRef ds:uri="http://schemas.microsoft.com/office/infopath/2007/PartnerControls"/>
    <ds:schemaRef ds:uri="4218e797-4724-4083-9c6c-40f014168c81"/>
    <ds:schemaRef ds:uri="http://www.w3.org/XML/1998/namespace"/>
    <ds:schemaRef ds:uri="http://purl.org/dc/terms/"/>
  </ds:schemaRefs>
</ds:datastoreItem>
</file>

<file path=customXml/itemProps2.xml><?xml version="1.0" encoding="utf-8"?>
<ds:datastoreItem xmlns:ds="http://schemas.openxmlformats.org/officeDocument/2006/customXml" ds:itemID="{8A9190AC-F9B2-43AB-94DC-F64201F2265F}">
  <ds:schemaRefs>
    <ds:schemaRef ds:uri="4218e797-4724-4083-9c6c-40f014168c81"/>
    <ds:schemaRef ds:uri="e65093b2-1806-4a6a-947d-fa2696582b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918426F-A1D9-4282-BC07-F43DFCE5D3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975</TotalTime>
  <Words>1369</Words>
  <Application>Microsoft Office PowerPoint</Application>
  <PresentationFormat>Widescreen</PresentationFormat>
  <Paragraphs>126</Paragraphs>
  <Slides>9</Slides>
  <Notes>1</Notes>
  <HiddenSlides>0</HiddenSlides>
  <MMClips>0</MMClips>
  <ScaleCrop>false</ScaleCrop>
  <HeadingPairs>
    <vt:vector size="6" baseType="variant">
      <vt:variant>
        <vt:lpstr>Caratteri utilizzati</vt:lpstr>
      </vt:variant>
      <vt:variant>
        <vt:i4>11</vt:i4>
      </vt:variant>
      <vt:variant>
        <vt:lpstr>Tema</vt:lpstr>
      </vt:variant>
      <vt:variant>
        <vt:i4>2</vt:i4>
      </vt:variant>
      <vt:variant>
        <vt:lpstr>Titoli diapositive</vt:lpstr>
      </vt:variant>
      <vt:variant>
        <vt:i4>9</vt:i4>
      </vt:variant>
    </vt:vector>
  </HeadingPairs>
  <TitlesOfParts>
    <vt:vector size="22" baseType="lpstr">
      <vt:lpstr>Aharoni</vt:lpstr>
      <vt:lpstr>Arial</vt:lpstr>
      <vt:lpstr>Calibri</vt:lpstr>
      <vt:lpstr>Calibri Light</vt:lpstr>
      <vt:lpstr>Georgia</vt:lpstr>
      <vt:lpstr>Monserrat</vt:lpstr>
      <vt:lpstr>Montserrat</vt:lpstr>
      <vt:lpstr>Montserrat Regular</vt:lpstr>
      <vt:lpstr>Times New Roman</vt:lpstr>
      <vt:lpstr>Titillium Web</vt:lpstr>
      <vt:lpstr>Wingdings</vt:lpstr>
      <vt:lpstr>Office Theme</vt:lpstr>
      <vt:lpstr>Office Theme</vt:lpstr>
      <vt:lpstr>Presentazione standard di PowerPoint</vt:lpstr>
      <vt:lpstr>Presentazione standard di PowerPoint</vt:lpstr>
      <vt:lpstr>Panoramica e gli obbiettivi del progetto "Maas4Italy" PNRR </vt:lpstr>
      <vt:lpstr>MaaS – Obiettivi del Comune di Milano e modello di business</vt:lpstr>
      <vt:lpstr>Progetto Maas – gli attori coinvolti</vt:lpstr>
      <vt:lpstr>La sperimentazione – il modello di incentivazione</vt:lpstr>
      <vt:lpstr>La sperimentazione – gli sperimentatori iscritti</vt:lpstr>
      <vt:lpstr>La sperimentazione – Cronoprogramma di progetto</vt:lpstr>
      <vt:lpstr>Presentazione standard di PowerPoint</vt:lpstr>
    </vt:vector>
  </TitlesOfParts>
  <Company>Intellera Consulting S.r.l.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Francesco Nicoletti</dc:creator>
  <cp:lastModifiedBy>Mara Pala</cp:lastModifiedBy>
  <cp:revision>97</cp:revision>
  <dcterms:created xsi:type="dcterms:W3CDTF">2022-08-25T10:27:23Z</dcterms:created>
  <dcterms:modified xsi:type="dcterms:W3CDTF">2024-04-12T10:43:01Z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0x0101006AA9384398038A42A4DDF6CC57A7E9BA</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