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9291CF-B7A5-4288-B8A8-175B8E3D136B}" v="5210" dt="2022-05-23T17:12:08.3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89" d="100"/>
          <a:sy n="89" d="100"/>
        </p:scale>
        <p:origin x="28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A888A-CB02-4E22-8231-963BD7A1F78F}" type="datetimeFigureOut">
              <a:rPr lang="it-IT" smtClean="0"/>
              <a:t>24/05/2022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44FD4-0095-450C-BEB3-7DACBB5317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6236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24.05.2022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619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24.05.2022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46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24.05.2022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84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24.05.2022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31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24.05.2022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9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24.05.2022</a:t>
            </a:fld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4089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24.05.2022</a:t>
            </a:fld>
            <a:endParaRPr lang="de-DE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98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24.05.2022</a:t>
            </a:fld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8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24.05.2022</a:t>
            </a:fld>
            <a:endParaRPr lang="de-DE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09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24.05.2022</a:t>
            </a:fld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81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8E5F-40E5-4553-9F3C-699F1A5B8145}" type="datetimeFigureOut">
              <a:rPr lang="de-DE" smtClean="0"/>
              <a:t>24.05.2022</a:t>
            </a:fld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57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A8E5F-40E5-4553-9F3C-699F1A5B8145}" type="datetimeFigureOut">
              <a:rPr lang="de-DE" smtClean="0"/>
              <a:t>24.05.2022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D45B7-DFE2-4393-8D37-380FC36BF3AA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93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FA0874E2-C607-DE52-1AF9-72473040658D}"/>
              </a:ext>
            </a:extLst>
          </p:cNvPr>
          <p:cNvCxnSpPr/>
          <p:nvPr/>
        </p:nvCxnSpPr>
        <p:spPr>
          <a:xfrm flipH="1">
            <a:off x="1514060" y="-1655"/>
            <a:ext cx="1" cy="6857997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A32A2824-2FD4-564D-9E83-FC22CBBB1394}"/>
              </a:ext>
            </a:extLst>
          </p:cNvPr>
          <p:cNvCxnSpPr/>
          <p:nvPr/>
        </p:nvCxnSpPr>
        <p:spPr>
          <a:xfrm flipV="1">
            <a:off x="415" y="1391892"/>
            <a:ext cx="12191999" cy="1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8">
            <a:extLst>
              <a:ext uri="{FF2B5EF4-FFF2-40B4-BE49-F238E27FC236}">
                <a16:creationId xmlns:a16="http://schemas.microsoft.com/office/drawing/2014/main" xmlns="" id="{63BE1808-F908-90D9-D577-C435945403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82" t="9890" r="49711" b="14655"/>
          <a:stretch/>
        </p:blipFill>
        <p:spPr>
          <a:xfrm>
            <a:off x="163994" y="1435673"/>
            <a:ext cx="1140282" cy="12830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E3BF0FE-EEFD-C450-1951-FF73F2417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813" t="22500" r="17678" b="31500"/>
          <a:stretch/>
        </p:blipFill>
        <p:spPr>
          <a:xfrm>
            <a:off x="301487" y="590847"/>
            <a:ext cx="1052449" cy="7632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D565067-2456-A02C-4011-90A92321CCA4}"/>
              </a:ext>
            </a:extLst>
          </p:cNvPr>
          <p:cNvSpPr txBox="1"/>
          <p:nvPr/>
        </p:nvSpPr>
        <p:spPr>
          <a:xfrm>
            <a:off x="4761672" y="645215"/>
            <a:ext cx="366256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/>
              <a:t>DIREZIONE CASA</a:t>
            </a:r>
            <a:endParaRPr lang="en-US" sz="3600" b="1"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E635C70-0A5F-B38C-7643-93678A777562}"/>
              </a:ext>
            </a:extLst>
          </p:cNvPr>
          <p:cNvSpPr txBox="1"/>
          <p:nvPr/>
        </p:nvSpPr>
        <p:spPr>
          <a:xfrm>
            <a:off x="1514890" y="3602106"/>
            <a:ext cx="10677937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dirty="0"/>
              <a:t>BILANCIO DI PREVISIONE 2022</a:t>
            </a:r>
            <a:endParaRPr lang="en-US" sz="4400" b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2583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FA0874E2-C607-DE52-1AF9-72473040658D}"/>
              </a:ext>
            </a:extLst>
          </p:cNvPr>
          <p:cNvCxnSpPr/>
          <p:nvPr/>
        </p:nvCxnSpPr>
        <p:spPr>
          <a:xfrm flipH="1">
            <a:off x="1514060" y="-1655"/>
            <a:ext cx="1" cy="6857997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A32A2824-2FD4-564D-9E83-FC22CBBB1394}"/>
              </a:ext>
            </a:extLst>
          </p:cNvPr>
          <p:cNvCxnSpPr/>
          <p:nvPr/>
        </p:nvCxnSpPr>
        <p:spPr>
          <a:xfrm flipV="1">
            <a:off x="415" y="1391892"/>
            <a:ext cx="12191999" cy="1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8">
            <a:extLst>
              <a:ext uri="{FF2B5EF4-FFF2-40B4-BE49-F238E27FC236}">
                <a16:creationId xmlns:a16="http://schemas.microsoft.com/office/drawing/2014/main" xmlns="" id="{63BE1808-F908-90D9-D577-C435945403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82" t="9890" r="49711" b="14655"/>
          <a:stretch/>
        </p:blipFill>
        <p:spPr>
          <a:xfrm>
            <a:off x="163994" y="1435673"/>
            <a:ext cx="1140282" cy="12830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E3BF0FE-EEFD-C450-1951-FF73F2417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813" t="22500" r="17678" b="31500"/>
          <a:stretch/>
        </p:blipFill>
        <p:spPr>
          <a:xfrm>
            <a:off x="301487" y="590847"/>
            <a:ext cx="1052449" cy="7632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D565067-2456-A02C-4011-90A92321CCA4}"/>
              </a:ext>
            </a:extLst>
          </p:cNvPr>
          <p:cNvSpPr txBox="1"/>
          <p:nvPr/>
        </p:nvSpPr>
        <p:spPr>
          <a:xfrm>
            <a:off x="1556303" y="645215"/>
            <a:ext cx="1063652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/>
              <a:t>GESTIONE ALLOGGI</a:t>
            </a:r>
            <a:endParaRPr lang="en-US" b="1">
              <a:cs typeface="Calibri"/>
            </a:endParaRP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xmlns="" id="{27E0CD75-B87E-4C32-F034-5DF6FF3A9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5919"/>
              </p:ext>
            </p:extLst>
          </p:nvPr>
        </p:nvGraphicFramePr>
        <p:xfrm>
          <a:off x="1589049" y="1477536"/>
          <a:ext cx="10501159" cy="53095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9499">
                  <a:extLst>
                    <a:ext uri="{9D8B030D-6E8A-4147-A177-3AD203B41FA5}">
                      <a16:colId xmlns:a16="http://schemas.microsoft.com/office/drawing/2014/main" xmlns="" val="531689519"/>
                    </a:ext>
                  </a:extLst>
                </a:gridCol>
                <a:gridCol w="1159565">
                  <a:extLst>
                    <a:ext uri="{9D8B030D-6E8A-4147-A177-3AD203B41FA5}">
                      <a16:colId xmlns:a16="http://schemas.microsoft.com/office/drawing/2014/main" xmlns="" val="2229471972"/>
                    </a:ext>
                  </a:extLst>
                </a:gridCol>
                <a:gridCol w="1628222">
                  <a:extLst>
                    <a:ext uri="{9D8B030D-6E8A-4147-A177-3AD203B41FA5}">
                      <a16:colId xmlns:a16="http://schemas.microsoft.com/office/drawing/2014/main" xmlns="" val="1537952800"/>
                    </a:ext>
                  </a:extLst>
                </a:gridCol>
                <a:gridCol w="1993640">
                  <a:extLst>
                    <a:ext uri="{9D8B030D-6E8A-4147-A177-3AD203B41FA5}">
                      <a16:colId xmlns:a16="http://schemas.microsoft.com/office/drawing/2014/main" xmlns="" val="1690608677"/>
                    </a:ext>
                  </a:extLst>
                </a:gridCol>
                <a:gridCol w="2100233">
                  <a:extLst>
                    <a:ext uri="{9D8B030D-6E8A-4147-A177-3AD203B41FA5}">
                      <a16:colId xmlns:a16="http://schemas.microsoft.com/office/drawing/2014/main" xmlns="" val="3791655407"/>
                    </a:ext>
                  </a:extLst>
                </a:gridCol>
              </a:tblGrid>
              <a:tr h="758503">
                <a:tc>
                  <a:txBody>
                    <a:bodyPr/>
                    <a:lstStyle/>
                    <a:p>
                      <a:pPr algn="ctr"/>
                      <a:endParaRPr lang="it-IT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PREV.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REND.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PREV. 2022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03217823"/>
                  </a:ext>
                </a:extLst>
              </a:tr>
              <a:tr h="758503"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Spese Legali e Oneri da Contenzioso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Bilancio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€ 275.000,00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€ 225.232,00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€ 155.000,00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171863"/>
                  </a:ext>
                </a:extLst>
              </a:tr>
              <a:tr h="758503"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Imposta di registro, imposta di bollo e commissioni di riscossione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Bilancio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€ 1.250.000,00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€ 1.100.000,00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€ 1.325.000,00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88472681"/>
                  </a:ext>
                </a:extLst>
              </a:tr>
              <a:tr h="758503"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Rimborso spese per servizi accessori anticipati dal Gestore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Vincolate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€ 35.000.000,00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€ 31.570.416,00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€ 35.000.000,00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3709382"/>
                  </a:ext>
                </a:extLst>
              </a:tr>
              <a:tr h="758503"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Manutenzione Ordinaria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i="0" u="none" strike="noStrike" noProof="0" dirty="0">
                          <a:latin typeface="Calibri"/>
                        </a:rPr>
                        <a:t>Bilancio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€5.550.000,00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€ 5.550.000,00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€ 6.300.000,00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19389823"/>
                  </a:ext>
                </a:extLst>
              </a:tr>
              <a:tr h="758503"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Corrispettivo al Gestore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i="0" u="none" strike="noStrike" noProof="0" dirty="0">
                          <a:latin typeface="Calibri"/>
                        </a:rPr>
                        <a:t>Bilancio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€ 16.500.000,00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€ 16.500.000,00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€16.700.000,00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09434330"/>
                  </a:ext>
                </a:extLst>
              </a:tr>
              <a:tr h="758503"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Rimborsi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i="0" u="none" strike="noStrike" noProof="0" dirty="0">
                          <a:latin typeface="Calibri"/>
                        </a:rPr>
                        <a:t>Bilancio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€ 465.000,00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€ 3.392.999,00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€ 585.000,00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3378710198"/>
                  </a:ext>
                </a:extLst>
              </a:tr>
            </a:tbl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414" y="6438122"/>
            <a:ext cx="151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65095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FA0874E2-C607-DE52-1AF9-72473040658D}"/>
              </a:ext>
            </a:extLst>
          </p:cNvPr>
          <p:cNvCxnSpPr/>
          <p:nvPr/>
        </p:nvCxnSpPr>
        <p:spPr>
          <a:xfrm flipH="1">
            <a:off x="1514060" y="-1655"/>
            <a:ext cx="1" cy="6857997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A32A2824-2FD4-564D-9E83-FC22CBBB1394}"/>
              </a:ext>
            </a:extLst>
          </p:cNvPr>
          <p:cNvCxnSpPr/>
          <p:nvPr/>
        </p:nvCxnSpPr>
        <p:spPr>
          <a:xfrm flipV="1">
            <a:off x="415" y="1391892"/>
            <a:ext cx="12191999" cy="1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8">
            <a:extLst>
              <a:ext uri="{FF2B5EF4-FFF2-40B4-BE49-F238E27FC236}">
                <a16:creationId xmlns:a16="http://schemas.microsoft.com/office/drawing/2014/main" xmlns="" id="{63BE1808-F908-90D9-D577-C435945403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82" t="9890" r="49711" b="14655"/>
          <a:stretch/>
        </p:blipFill>
        <p:spPr>
          <a:xfrm>
            <a:off x="163994" y="1435673"/>
            <a:ext cx="1140282" cy="12830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E3BF0FE-EEFD-C450-1951-FF73F2417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813" t="22500" r="17678" b="31500"/>
          <a:stretch/>
        </p:blipFill>
        <p:spPr>
          <a:xfrm>
            <a:off x="301487" y="590847"/>
            <a:ext cx="1052449" cy="7632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D565067-2456-A02C-4011-90A92321CCA4}"/>
              </a:ext>
            </a:extLst>
          </p:cNvPr>
          <p:cNvSpPr txBox="1"/>
          <p:nvPr/>
        </p:nvSpPr>
        <p:spPr>
          <a:xfrm>
            <a:off x="1556303" y="645215"/>
            <a:ext cx="1063652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/>
              <a:t>GESTIONE ALLOGGI</a:t>
            </a:r>
            <a:endParaRPr lang="en-US" b="1">
              <a:cs typeface="Calibri"/>
            </a:endParaRP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xmlns="" id="{27E0CD75-B87E-4C32-F034-5DF6FF3A9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062536"/>
              </p:ext>
            </p:extLst>
          </p:nvPr>
        </p:nvGraphicFramePr>
        <p:xfrm>
          <a:off x="1589049" y="1477536"/>
          <a:ext cx="10501158" cy="5415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9499">
                  <a:extLst>
                    <a:ext uri="{9D8B030D-6E8A-4147-A177-3AD203B41FA5}">
                      <a16:colId xmlns:a16="http://schemas.microsoft.com/office/drawing/2014/main" xmlns="" val="531689519"/>
                    </a:ext>
                  </a:extLst>
                </a:gridCol>
                <a:gridCol w="1060173">
                  <a:extLst>
                    <a:ext uri="{9D8B030D-6E8A-4147-A177-3AD203B41FA5}">
                      <a16:colId xmlns:a16="http://schemas.microsoft.com/office/drawing/2014/main" xmlns="" val="2229471972"/>
                    </a:ext>
                  </a:extLst>
                </a:gridCol>
                <a:gridCol w="1621020">
                  <a:extLst>
                    <a:ext uri="{9D8B030D-6E8A-4147-A177-3AD203B41FA5}">
                      <a16:colId xmlns:a16="http://schemas.microsoft.com/office/drawing/2014/main" xmlns="" val="1537952800"/>
                    </a:ext>
                  </a:extLst>
                </a:gridCol>
                <a:gridCol w="2100233">
                  <a:extLst>
                    <a:ext uri="{9D8B030D-6E8A-4147-A177-3AD203B41FA5}">
                      <a16:colId xmlns:a16="http://schemas.microsoft.com/office/drawing/2014/main" xmlns="" val="1690608677"/>
                    </a:ext>
                  </a:extLst>
                </a:gridCol>
                <a:gridCol w="2100233">
                  <a:extLst>
                    <a:ext uri="{9D8B030D-6E8A-4147-A177-3AD203B41FA5}">
                      <a16:colId xmlns:a16="http://schemas.microsoft.com/office/drawing/2014/main" xmlns="" val="3791655407"/>
                    </a:ext>
                  </a:extLst>
                </a:gridCol>
              </a:tblGrid>
              <a:tr h="724824">
                <a:tc>
                  <a:txBody>
                    <a:bodyPr/>
                    <a:lstStyle/>
                    <a:p>
                      <a:pPr algn="ctr"/>
                      <a:endParaRPr lang="it-IT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PREV.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REND.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PREV. 2022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03217823"/>
                  </a:ext>
                </a:extLst>
              </a:tr>
              <a:tr h="1000572"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Spese a carico della Proprietà (compensi amministratore, sfratti, autogestione, portierato, verifica idoneità statica, accatastamento, </a:t>
                      </a:r>
                      <a:r>
                        <a:rPr lang="it-IT" sz="1600" b="1" noProof="0" dirty="0" err="1"/>
                        <a:t>etc</a:t>
                      </a:r>
                      <a:r>
                        <a:rPr lang="it-IT" sz="1600" b="1" noProof="0" dirty="0"/>
                        <a:t>)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Bilancio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€ 11.400.000,00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€ 11.022.377,00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€ 12.269.000,00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171863"/>
                  </a:ext>
                </a:extLst>
              </a:tr>
              <a:tr h="724824"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Prestazioni </a:t>
                      </a:r>
                      <a:r>
                        <a:rPr lang="it-IT" sz="1600" b="1" noProof="0" dirty="0" smtClean="0"/>
                        <a:t>Prof.li Specialistiche</a:t>
                      </a:r>
                      <a:endParaRPr lang="it-IT" sz="1600" b="1" noProof="0" dirty="0"/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Bilancio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€ 40.000,00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€ 30.461,67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€ 25.000,00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88472681"/>
                  </a:ext>
                </a:extLst>
              </a:tr>
              <a:tr h="724824">
                <a:tc rowSpan="2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Contributi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0" i="0" u="none" strike="noStrike" noProof="0" dirty="0">
                          <a:latin typeface="Calibri"/>
                        </a:rPr>
                        <a:t>Bilancio</a:t>
                      </a:r>
                      <a:endParaRPr lang="it-IT" sz="1600" noProof="0" dirty="0"/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€ 102.000,00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€ 86.025,00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€ 115.000,00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3709382"/>
                  </a:ext>
                </a:extLst>
              </a:tr>
              <a:tr h="7248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i="0" u="none" strike="noStrike" noProof="0" dirty="0"/>
                        <a:t>Vincolate</a:t>
                      </a:r>
                      <a:endParaRPr lang="it-IT" sz="1600" b="0" i="0" u="none" strike="noStrike" noProof="0" dirty="0">
                        <a:latin typeface="Calibri"/>
                      </a:endParaRP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€3.400.000,00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€ 3.089.700,00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€ 3.400.000,00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19389823"/>
                  </a:ext>
                </a:extLst>
              </a:tr>
              <a:tr h="724824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latin typeface="Calibri"/>
                        </a:rPr>
                        <a:t>Condomini</a:t>
                      </a:r>
                      <a:endParaRPr lang="it-IT" sz="1600" b="0" i="0" u="none" strike="noStrike" noProof="0" dirty="0">
                        <a:latin typeface="Calibri"/>
                      </a:endParaRP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i="0" u="none" strike="noStrike" noProof="0" dirty="0">
                          <a:latin typeface="Calibri"/>
                        </a:rPr>
                        <a:t>Bilancio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€ 2.100.000,00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€ 1.207.968,00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€2.350.000,00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09434330"/>
                  </a:ext>
                </a:extLst>
              </a:tr>
              <a:tr h="724824">
                <a:tc>
                  <a:txBody>
                    <a:bodyPr/>
                    <a:lstStyle/>
                    <a:p>
                      <a:pPr algn="ctr"/>
                      <a:endParaRPr lang="it-IT" sz="1600" b="1" noProof="0" dirty="0"/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i="0" u="none" strike="noStrike" noProof="0" dirty="0">
                          <a:latin typeface="Calibri"/>
                        </a:rPr>
                        <a:t>Totale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€ 76.082.000,00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€ 73.775.178,00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€ 78.224.000,00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8710198"/>
                  </a:ext>
                </a:extLst>
              </a:tr>
            </a:tbl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414" y="6438122"/>
            <a:ext cx="151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40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FA0874E2-C607-DE52-1AF9-72473040658D}"/>
              </a:ext>
            </a:extLst>
          </p:cNvPr>
          <p:cNvCxnSpPr/>
          <p:nvPr/>
        </p:nvCxnSpPr>
        <p:spPr>
          <a:xfrm flipH="1">
            <a:off x="1514060" y="-1655"/>
            <a:ext cx="1" cy="6857997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A32A2824-2FD4-564D-9E83-FC22CBBB1394}"/>
              </a:ext>
            </a:extLst>
          </p:cNvPr>
          <p:cNvCxnSpPr/>
          <p:nvPr/>
        </p:nvCxnSpPr>
        <p:spPr>
          <a:xfrm flipV="1">
            <a:off x="415" y="1391892"/>
            <a:ext cx="12191999" cy="1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8">
            <a:extLst>
              <a:ext uri="{FF2B5EF4-FFF2-40B4-BE49-F238E27FC236}">
                <a16:creationId xmlns:a16="http://schemas.microsoft.com/office/drawing/2014/main" xmlns="" id="{63BE1808-F908-90D9-D577-C435945403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82" t="9890" r="49711" b="14655"/>
          <a:stretch/>
        </p:blipFill>
        <p:spPr>
          <a:xfrm>
            <a:off x="163994" y="1435673"/>
            <a:ext cx="1140282" cy="12830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E3BF0FE-EEFD-C450-1951-FF73F2417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813" t="22500" r="17678" b="31500"/>
          <a:stretch/>
        </p:blipFill>
        <p:spPr>
          <a:xfrm>
            <a:off x="301487" y="590847"/>
            <a:ext cx="1052449" cy="7632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D565067-2456-A02C-4011-90A92321CCA4}"/>
              </a:ext>
            </a:extLst>
          </p:cNvPr>
          <p:cNvSpPr txBox="1"/>
          <p:nvPr/>
        </p:nvSpPr>
        <p:spPr>
          <a:xfrm>
            <a:off x="1556303" y="94890"/>
            <a:ext cx="1063652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b="1" dirty="0"/>
              <a:t>DIREZIONE – ATTIVITA' TRASVERSALI</a:t>
            </a:r>
            <a:endParaRPr lang="en-US" sz="3600" b="1" dirty="0">
              <a:cs typeface="Calibri"/>
            </a:endParaRPr>
          </a:p>
          <a:p>
            <a:pPr marL="571500" indent="-571500">
              <a:buFont typeface="Arial"/>
              <a:buChar char="•"/>
            </a:pPr>
            <a:r>
              <a:rPr lang="en-US" sz="3600" b="1" dirty="0">
                <a:cs typeface="Calibri"/>
              </a:rPr>
              <a:t>ASSEGNAZIONE ALLOGGI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xmlns="" id="{27E0CD75-B87E-4C32-F034-5DF6FF3A9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810620"/>
              </p:ext>
            </p:extLst>
          </p:nvPr>
        </p:nvGraphicFramePr>
        <p:xfrm>
          <a:off x="1589049" y="1477536"/>
          <a:ext cx="10501158" cy="38998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9499">
                  <a:extLst>
                    <a:ext uri="{9D8B030D-6E8A-4147-A177-3AD203B41FA5}">
                      <a16:colId xmlns:a16="http://schemas.microsoft.com/office/drawing/2014/main" xmlns="" val="531689519"/>
                    </a:ext>
                  </a:extLst>
                </a:gridCol>
                <a:gridCol w="1060173">
                  <a:extLst>
                    <a:ext uri="{9D8B030D-6E8A-4147-A177-3AD203B41FA5}">
                      <a16:colId xmlns:a16="http://schemas.microsoft.com/office/drawing/2014/main" xmlns="" val="2229471972"/>
                    </a:ext>
                  </a:extLst>
                </a:gridCol>
                <a:gridCol w="1621020">
                  <a:extLst>
                    <a:ext uri="{9D8B030D-6E8A-4147-A177-3AD203B41FA5}">
                      <a16:colId xmlns:a16="http://schemas.microsoft.com/office/drawing/2014/main" xmlns="" val="1537952800"/>
                    </a:ext>
                  </a:extLst>
                </a:gridCol>
                <a:gridCol w="2100233">
                  <a:extLst>
                    <a:ext uri="{9D8B030D-6E8A-4147-A177-3AD203B41FA5}">
                      <a16:colId xmlns:a16="http://schemas.microsoft.com/office/drawing/2014/main" xmlns="" val="1690608677"/>
                    </a:ext>
                  </a:extLst>
                </a:gridCol>
                <a:gridCol w="2100233">
                  <a:extLst>
                    <a:ext uri="{9D8B030D-6E8A-4147-A177-3AD203B41FA5}">
                      <a16:colId xmlns:a16="http://schemas.microsoft.com/office/drawing/2014/main" xmlns="" val="3791655407"/>
                    </a:ext>
                  </a:extLst>
                </a:gridCol>
              </a:tblGrid>
              <a:tr h="724824">
                <a:tc>
                  <a:txBody>
                    <a:bodyPr/>
                    <a:lstStyle/>
                    <a:p>
                      <a:pPr algn="ctr"/>
                      <a:endParaRPr lang="it-IT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PREV.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REND.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PREV. 2022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03217823"/>
                  </a:ext>
                </a:extLst>
              </a:tr>
              <a:tr h="1000572"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Direzione - Attività trasversali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Bilancio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€ 24.150,00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€ 21.314,00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€ 37.150,00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171863"/>
                  </a:ext>
                </a:extLst>
              </a:tr>
              <a:tr h="724824"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Assegnazione Alloggi – Manutenzione archivio elettronico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Bilancio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€ 8.500,00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€ 5.480,85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€ 8.500,00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88472681"/>
                  </a:ext>
                </a:extLst>
              </a:tr>
              <a:tr h="724824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i="0" u="none" strike="noStrike" noProof="0" dirty="0">
                          <a:latin typeface="Calibri"/>
                        </a:rPr>
                        <a:t>Assegnazione Alloggi – Commissione Assegnazione</a:t>
                      </a:r>
                      <a:endParaRPr lang="it-IT" sz="1600" b="1" noProof="0" dirty="0"/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0" i="0" u="none" strike="noStrike" noProof="0" dirty="0">
                          <a:latin typeface="Calibri"/>
                        </a:rPr>
                        <a:t>Bilancio</a:t>
                      </a:r>
                      <a:endParaRPr lang="it-IT" sz="1600" noProof="0" dirty="0"/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€ 4.000,00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3709382"/>
                  </a:ext>
                </a:extLst>
              </a:tr>
              <a:tr h="724824">
                <a:tc>
                  <a:txBody>
                    <a:bodyPr/>
                    <a:lstStyle/>
                    <a:p>
                      <a:pPr algn="ctr"/>
                      <a:endParaRPr lang="it-IT" sz="16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i="0" u="none" strike="noStrike" noProof="0" dirty="0">
                          <a:latin typeface="Calibri"/>
                        </a:rPr>
                        <a:t>Totale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€ 36.650,00</a:t>
                      </a:r>
                      <a:endParaRPr lang="it-IT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€ 26.794,85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€ 45.650,00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8710198"/>
                  </a:ext>
                </a:extLst>
              </a:tr>
            </a:tbl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414" y="6438122"/>
            <a:ext cx="151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43906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FA0874E2-C607-DE52-1AF9-72473040658D}"/>
              </a:ext>
            </a:extLst>
          </p:cNvPr>
          <p:cNvCxnSpPr/>
          <p:nvPr/>
        </p:nvCxnSpPr>
        <p:spPr>
          <a:xfrm flipH="1">
            <a:off x="1514060" y="-1655"/>
            <a:ext cx="1" cy="6857997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A32A2824-2FD4-564D-9E83-FC22CBBB1394}"/>
              </a:ext>
            </a:extLst>
          </p:cNvPr>
          <p:cNvCxnSpPr/>
          <p:nvPr/>
        </p:nvCxnSpPr>
        <p:spPr>
          <a:xfrm flipV="1">
            <a:off x="415" y="1391892"/>
            <a:ext cx="12191999" cy="1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8">
            <a:extLst>
              <a:ext uri="{FF2B5EF4-FFF2-40B4-BE49-F238E27FC236}">
                <a16:creationId xmlns:a16="http://schemas.microsoft.com/office/drawing/2014/main" xmlns="" id="{63BE1808-F908-90D9-D577-C435945403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82" t="9890" r="49711" b="14655"/>
          <a:stretch/>
        </p:blipFill>
        <p:spPr>
          <a:xfrm>
            <a:off x="163994" y="1435673"/>
            <a:ext cx="1140282" cy="12830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E3BF0FE-EEFD-C450-1951-FF73F2417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813" t="22500" r="17678" b="31500"/>
          <a:stretch/>
        </p:blipFill>
        <p:spPr>
          <a:xfrm>
            <a:off x="301487" y="590847"/>
            <a:ext cx="1052449" cy="763251"/>
          </a:xfrm>
          <a:prstGeom prst="rect">
            <a:avLst/>
          </a:prstGeom>
        </p:spPr>
      </p:pic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xmlns="" id="{27E0CD75-B87E-4C32-F034-5DF6FF3A9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36149"/>
              </p:ext>
            </p:extLst>
          </p:nvPr>
        </p:nvGraphicFramePr>
        <p:xfrm>
          <a:off x="1589049" y="1477536"/>
          <a:ext cx="10501158" cy="53404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9499">
                  <a:extLst>
                    <a:ext uri="{9D8B030D-6E8A-4147-A177-3AD203B41FA5}">
                      <a16:colId xmlns:a16="http://schemas.microsoft.com/office/drawing/2014/main" xmlns="" val="531689519"/>
                    </a:ext>
                  </a:extLst>
                </a:gridCol>
                <a:gridCol w="1060173">
                  <a:extLst>
                    <a:ext uri="{9D8B030D-6E8A-4147-A177-3AD203B41FA5}">
                      <a16:colId xmlns:a16="http://schemas.microsoft.com/office/drawing/2014/main" xmlns="" val="2229471972"/>
                    </a:ext>
                  </a:extLst>
                </a:gridCol>
                <a:gridCol w="1621020">
                  <a:extLst>
                    <a:ext uri="{9D8B030D-6E8A-4147-A177-3AD203B41FA5}">
                      <a16:colId xmlns:a16="http://schemas.microsoft.com/office/drawing/2014/main" xmlns="" val="1537952800"/>
                    </a:ext>
                  </a:extLst>
                </a:gridCol>
                <a:gridCol w="2100233">
                  <a:extLst>
                    <a:ext uri="{9D8B030D-6E8A-4147-A177-3AD203B41FA5}">
                      <a16:colId xmlns:a16="http://schemas.microsoft.com/office/drawing/2014/main" xmlns="" val="1690608677"/>
                    </a:ext>
                  </a:extLst>
                </a:gridCol>
                <a:gridCol w="2100233">
                  <a:extLst>
                    <a:ext uri="{9D8B030D-6E8A-4147-A177-3AD203B41FA5}">
                      <a16:colId xmlns:a16="http://schemas.microsoft.com/office/drawing/2014/main" xmlns="" val="3791655407"/>
                    </a:ext>
                  </a:extLst>
                </a:gridCol>
              </a:tblGrid>
              <a:tr h="514655">
                <a:tc>
                  <a:txBody>
                    <a:bodyPr/>
                    <a:lstStyle/>
                    <a:p>
                      <a:pPr algn="ctr"/>
                      <a:endParaRPr lang="it-IT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PREV.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REND.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PREV. 2022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03217823"/>
                  </a:ext>
                </a:extLst>
              </a:tr>
              <a:tr h="708582">
                <a:tc rowSpan="2"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Accompagnamento Sociale</a:t>
                      </a:r>
                      <a:endParaRPr lang="en-US"/>
                    </a:p>
                  </a:txBody>
                  <a:tcPr anchor="ctr">
                    <a:lnB w="9524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Bilancio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€ 165.000,00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€ 32.710,00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€ 245.000,00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171863"/>
                  </a:ext>
                </a:extLst>
              </a:tr>
              <a:tr h="5146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noProof="0" dirty="0"/>
                        <a:t>Vincolate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€ 462.620,00</a:t>
                      </a:r>
                      <a:endParaRPr lang="en-US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€ 316.266,00</a:t>
                      </a:r>
                      <a:endParaRPr lang="en-US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€ 310.000,00</a:t>
                      </a:r>
                      <a:endParaRPr lang="en-US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40041823"/>
                  </a:ext>
                </a:extLst>
              </a:tr>
              <a:tr h="514655">
                <a:tc rowSpan="2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Emergenza Abitativa</a:t>
                      </a:r>
                      <a:endParaRPr lang="en-US"/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0" i="0" u="none" strike="noStrike" noProof="0" dirty="0">
                          <a:latin typeface="Calibri"/>
                        </a:rPr>
                        <a:t>Bilancio</a:t>
                      </a:r>
                      <a:endParaRPr lang="en-US" dirty="0"/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€ 160.000,00</a:t>
                      </a:r>
                      <a:endParaRPr lang="en-US" dirty="0"/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€ 241.104,00</a:t>
                      </a:r>
                      <a:endParaRPr lang="en-US" dirty="0"/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€ 991.240,00</a:t>
                      </a:r>
                      <a:endParaRPr lang="en-US" dirty="0"/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87799871"/>
                  </a:ext>
                </a:extLst>
              </a:tr>
              <a:tr h="5146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i="0" u="none" strike="noStrike" noProof="0" dirty="0">
                          <a:latin typeface="Calibri"/>
                        </a:rPr>
                        <a:t>Vincolate</a:t>
                      </a:r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€ 270.000,00</a:t>
                      </a:r>
                      <a:endParaRPr lang="en-US" dirty="0"/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€ 180.500,00</a:t>
                      </a:r>
                      <a:endParaRPr lang="en-US" dirty="0"/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€ 2.132.000,00</a:t>
                      </a:r>
                      <a:endParaRPr lang="en-US" dirty="0"/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33556970"/>
                  </a:ext>
                </a:extLst>
              </a:tr>
              <a:tr h="514655">
                <a:tc rowSpan="2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Agenzia Sociale per la Locazione</a:t>
                      </a:r>
                      <a:endParaRPr lang="en-US"/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/>
                        <a:t>Bilancio</a:t>
                      </a:r>
                    </a:p>
                  </a:txBody>
                  <a:tcPr anchor="ctr">
                    <a:lnT w="9524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€ 101.000,00</a:t>
                      </a:r>
                    </a:p>
                  </a:txBody>
                  <a:tcPr anchor="ctr">
                    <a:lnT w="9524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€ 0</a:t>
                      </a:r>
                    </a:p>
                  </a:txBody>
                  <a:tcPr anchor="ctr">
                    <a:lnT w="9524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€ 0</a:t>
                      </a:r>
                    </a:p>
                  </a:txBody>
                  <a:tcPr anchor="ctr">
                    <a:lnT w="9524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88472681"/>
                  </a:ext>
                </a:extLst>
              </a:tr>
              <a:tr h="5146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i="0" u="none" strike="noStrike" noProof="0" dirty="0"/>
                        <a:t>Vincolate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€ 10.000.000,00</a:t>
                      </a:r>
                      <a:endParaRPr lang="en-US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€ 587.179,00</a:t>
                      </a:r>
                      <a:endParaRPr lang="en-US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€ 22.019.264,00</a:t>
                      </a:r>
                      <a:endParaRPr lang="en-US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88140436"/>
                  </a:ext>
                </a:extLst>
              </a:tr>
              <a:tr h="514655">
                <a:tc rowSpan="2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i="0" u="none" strike="noStrike" noProof="0" dirty="0">
                          <a:latin typeface="Calibri"/>
                        </a:rPr>
                        <a:t>Altre spese per servizi (prestazioni specialistiche e incarichi professionali)</a:t>
                      </a:r>
                      <a:endParaRPr lang="en-US"/>
                    </a:p>
                  </a:txBody>
                  <a:tcPr anchor="ctr">
                    <a:lnT w="9524">
                      <a:solidFill>
                        <a:schemeClr val="tx1"/>
                      </a:solidFill>
                    </a:lnT>
                    <a:lnB w="9524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0" i="0" u="none" strike="noStrike" noProof="0" dirty="0">
                          <a:latin typeface="Calibri"/>
                        </a:rPr>
                        <a:t>Bilancio</a:t>
                      </a:r>
                      <a:endParaRPr lang="it-IT" sz="1600" noProof="0" dirty="0"/>
                    </a:p>
                  </a:txBody>
                  <a:tcPr anchor="ctr">
                    <a:lnT w="9524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€ 193.000,00</a:t>
                      </a:r>
                    </a:p>
                  </a:txBody>
                  <a:tcPr anchor="ctr">
                    <a:lnT w="9524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€ 51.719,00</a:t>
                      </a:r>
                    </a:p>
                  </a:txBody>
                  <a:tcPr anchor="ctr">
                    <a:lnT w="9524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€ 176.000,00</a:t>
                      </a:r>
                    </a:p>
                  </a:txBody>
                  <a:tcPr anchor="ctr">
                    <a:lnT w="9524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3709382"/>
                  </a:ext>
                </a:extLst>
              </a:tr>
              <a:tr h="5146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9524">
                      <a:solidFill>
                        <a:schemeClr val="tx1"/>
                      </a:solidFill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i="0" u="none" strike="noStrike" noProof="0" dirty="0"/>
                        <a:t>Vincolate</a:t>
                      </a:r>
                      <a:endParaRPr lang="en-US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€ 220.000,00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€ 0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€ 70.000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82482045"/>
                  </a:ext>
                </a:extLst>
              </a:tr>
              <a:tr h="514655">
                <a:tc>
                  <a:txBody>
                    <a:bodyPr/>
                    <a:lstStyle/>
                    <a:p>
                      <a:pPr algn="ctr"/>
                      <a:endParaRPr lang="it-IT" sz="1600" b="1" noProof="0" dirty="0"/>
                    </a:p>
                  </a:txBody>
                  <a:tcPr anchor="ctr">
                    <a:lnT w="9524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i="0" u="none" strike="noStrike" noProof="0" dirty="0">
                          <a:latin typeface="Calibri"/>
                        </a:rPr>
                        <a:t>Totale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€ 11.571.620,00</a:t>
                      </a:r>
                      <a:endParaRPr lang="it-IT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€ 1.409.478,00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 noProof="0" dirty="0"/>
                        <a:t>€ 25.943.504,00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871019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69875BD-D56F-C6BA-B0B7-F595400D5185}"/>
              </a:ext>
            </a:extLst>
          </p:cNvPr>
          <p:cNvSpPr txBox="1"/>
          <p:nvPr/>
        </p:nvSpPr>
        <p:spPr>
          <a:xfrm>
            <a:off x="1556303" y="645215"/>
            <a:ext cx="1063652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 smtClean="0"/>
              <a:t>POLITICHE PER L’ABITARE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F04B4E0-7DD1-610A-BE16-8D4F1F4C0424}"/>
              </a:ext>
            </a:extLst>
          </p:cNvPr>
          <p:cNvSpPr txBox="1"/>
          <p:nvPr/>
        </p:nvSpPr>
        <p:spPr>
          <a:xfrm>
            <a:off x="1556302" y="1490041"/>
            <a:ext cx="1063652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/>
              <a:t>SPESE IN CONTO CAPITALE</a:t>
            </a:r>
            <a:endParaRPr lang="en-US" sz="2000">
              <a:cs typeface="Calibri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14" y="6438122"/>
            <a:ext cx="151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2161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FA0874E2-C607-DE52-1AF9-72473040658D}"/>
              </a:ext>
            </a:extLst>
          </p:cNvPr>
          <p:cNvCxnSpPr/>
          <p:nvPr/>
        </p:nvCxnSpPr>
        <p:spPr>
          <a:xfrm flipH="1">
            <a:off x="1514060" y="-1655"/>
            <a:ext cx="1" cy="6857997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A32A2824-2FD4-564D-9E83-FC22CBBB1394}"/>
              </a:ext>
            </a:extLst>
          </p:cNvPr>
          <p:cNvCxnSpPr/>
          <p:nvPr/>
        </p:nvCxnSpPr>
        <p:spPr>
          <a:xfrm flipV="1">
            <a:off x="415" y="1391892"/>
            <a:ext cx="12191999" cy="1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8">
            <a:extLst>
              <a:ext uri="{FF2B5EF4-FFF2-40B4-BE49-F238E27FC236}">
                <a16:creationId xmlns:a16="http://schemas.microsoft.com/office/drawing/2014/main" xmlns="" id="{63BE1808-F908-90D9-D577-C435945403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82" t="9890" r="49711" b="14655"/>
          <a:stretch/>
        </p:blipFill>
        <p:spPr>
          <a:xfrm>
            <a:off x="163994" y="1435673"/>
            <a:ext cx="1140282" cy="12830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E3BF0FE-EEFD-C450-1951-FF73F2417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813" t="22500" r="17678" b="31500"/>
          <a:stretch/>
        </p:blipFill>
        <p:spPr>
          <a:xfrm>
            <a:off x="301487" y="590847"/>
            <a:ext cx="1052449" cy="7632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D565067-2456-A02C-4011-90A92321CCA4}"/>
              </a:ext>
            </a:extLst>
          </p:cNvPr>
          <p:cNvSpPr txBox="1"/>
          <p:nvPr/>
        </p:nvSpPr>
        <p:spPr>
          <a:xfrm>
            <a:off x="1556303" y="645215"/>
            <a:ext cx="1063652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/>
              <a:t>GESTIONE ALLOGGI</a:t>
            </a:r>
            <a:endParaRPr lang="en-US" b="1">
              <a:cs typeface="Calibri"/>
            </a:endParaRP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xmlns="" id="{27E0CD75-B87E-4C32-F034-5DF6FF3A9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886692"/>
              </p:ext>
            </p:extLst>
          </p:nvPr>
        </p:nvGraphicFramePr>
        <p:xfrm>
          <a:off x="1589049" y="1477539"/>
          <a:ext cx="10503426" cy="53007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00396">
                  <a:extLst>
                    <a:ext uri="{9D8B030D-6E8A-4147-A177-3AD203B41FA5}">
                      <a16:colId xmlns:a16="http://schemas.microsoft.com/office/drawing/2014/main" xmlns="" val="531689519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xmlns="" val="1690608677"/>
                    </a:ext>
                  </a:extLst>
                </a:gridCol>
                <a:gridCol w="1660849">
                  <a:extLst>
                    <a:ext uri="{9D8B030D-6E8A-4147-A177-3AD203B41FA5}">
                      <a16:colId xmlns:a16="http://schemas.microsoft.com/office/drawing/2014/main" xmlns="" val="3791655407"/>
                    </a:ext>
                  </a:extLst>
                </a:gridCol>
                <a:gridCol w="1548882">
                  <a:extLst>
                    <a:ext uri="{9D8B030D-6E8A-4147-A177-3AD203B41FA5}">
                      <a16:colId xmlns:a16="http://schemas.microsoft.com/office/drawing/2014/main" xmlns="" val="3369681236"/>
                    </a:ext>
                  </a:extLst>
                </a:gridCol>
                <a:gridCol w="1507549">
                  <a:extLst>
                    <a:ext uri="{9D8B030D-6E8A-4147-A177-3AD203B41FA5}">
                      <a16:colId xmlns:a16="http://schemas.microsoft.com/office/drawing/2014/main" xmlns="" val="1191057218"/>
                    </a:ext>
                  </a:extLst>
                </a:gridCol>
                <a:gridCol w="1562224">
                  <a:extLst>
                    <a:ext uri="{9D8B030D-6E8A-4147-A177-3AD203B41FA5}">
                      <a16:colId xmlns:a16="http://schemas.microsoft.com/office/drawing/2014/main" xmlns="" val="447741256"/>
                    </a:ext>
                  </a:extLst>
                </a:gridCol>
              </a:tblGrid>
              <a:tr h="672158">
                <a:tc>
                  <a:txBody>
                    <a:bodyPr/>
                    <a:lstStyle/>
                    <a:p>
                      <a:pPr algn="ctr"/>
                      <a:endParaRPr lang="it-IT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REND.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PREV.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noProof="0" dirty="0" smtClean="0"/>
                        <a:t>di cui OBBLIGAZIONI ANNI PRECEDENTI</a:t>
                      </a:r>
                      <a:endParaRPr lang="it-IT" sz="13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noProof="0" dirty="0" smtClean="0"/>
                        <a:t>di cui</a:t>
                      </a:r>
                    </a:p>
                    <a:p>
                      <a:pPr algn="ctr"/>
                      <a:r>
                        <a:rPr lang="it-IT" sz="1300" b="1" noProof="0" dirty="0" smtClean="0"/>
                        <a:t>PTO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1" noProof="0" dirty="0" smtClean="0"/>
                        <a:t>di cui NUOVI</a:t>
                      </a:r>
                      <a:r>
                        <a:rPr lang="it-IT" sz="1300" b="1" baseline="0" noProof="0" dirty="0" smtClean="0"/>
                        <a:t> STANZIAMENTI</a:t>
                      </a:r>
                      <a:endParaRPr lang="it-IT" sz="1300" b="1" noProof="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03217823"/>
                  </a:ext>
                </a:extLst>
              </a:tr>
              <a:tr h="69144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300" b="1" noProof="0" dirty="0"/>
                        <a:t>RISTRUTTURAZIONI – SPESE ORDINARIE SU STABILI COMUNALI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/>
                        <a:t>€ 234.150,60</a:t>
                      </a:r>
                    </a:p>
                  </a:txBody>
                  <a:tcPr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/>
                        <a:t>€ 750.000,00</a:t>
                      </a:r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1" noProof="0" dirty="0"/>
                    </a:p>
                  </a:txBody>
                  <a:tcPr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1" noProof="0" dirty="0"/>
                    </a:p>
                  </a:txBody>
                  <a:tcPr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1" noProof="0" dirty="0"/>
                    </a:p>
                  </a:txBody>
                  <a:tcPr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171863"/>
                  </a:ext>
                </a:extLst>
              </a:tr>
              <a:tr h="521266">
                <a:tc>
                  <a:txBody>
                    <a:bodyPr/>
                    <a:lstStyle/>
                    <a:p>
                      <a:pPr algn="ctr"/>
                      <a:r>
                        <a:rPr lang="it-IT" sz="1300" b="1" noProof="0" dirty="0"/>
                        <a:t>RIPRISTINO ALLOGGI – LAVORI ALLOGGI MINIMI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/>
                        <a:t>€ 0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/>
                        <a:t>€ 200.000,00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88472681"/>
                  </a:ext>
                </a:extLst>
              </a:tr>
              <a:tr h="547394">
                <a:tc>
                  <a:txBody>
                    <a:bodyPr/>
                    <a:lstStyle/>
                    <a:p>
                      <a:pPr algn="ctr"/>
                      <a:r>
                        <a:rPr lang="it-IT" sz="1300" b="1" noProof="0" dirty="0"/>
                        <a:t>MANUTENZIONE </a:t>
                      </a:r>
                      <a:r>
                        <a:rPr lang="it-IT" sz="1300" b="1" noProof="0" dirty="0" smtClean="0"/>
                        <a:t>STRAORDINARIA</a:t>
                      </a:r>
                      <a:endParaRPr lang="it-IT" sz="1300" b="1" noProof="0" dirty="0"/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€ 13.282.784,53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€ 197.302.801,00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 smtClean="0"/>
                        <a:t>€ 112.277.801,96</a:t>
                      </a: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 smtClean="0"/>
                        <a:t>€</a:t>
                      </a:r>
                      <a:r>
                        <a:rPr lang="it-IT" sz="1400" b="1" baseline="0" noProof="0" dirty="0" smtClean="0"/>
                        <a:t> 75.025.000,00</a:t>
                      </a: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 smtClean="0"/>
                        <a:t>€ 10.000.000,00</a:t>
                      </a: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3709382"/>
                  </a:ext>
                </a:extLst>
              </a:tr>
              <a:tr h="1094788">
                <a:tc>
                  <a:txBody>
                    <a:bodyPr/>
                    <a:lstStyle/>
                    <a:p>
                      <a:pPr algn="ctr"/>
                      <a:r>
                        <a:rPr lang="it-IT" sz="1300" b="1" noProof="0" dirty="0"/>
                        <a:t>INTERVENTI DI MANUTENZIONE ORDINARIA, ADEGUAMENTO NORMATIVO E RIPRISTINO ALLOGGI SFITTI SUL PATRIMONIO ERP COFINANZIATI DA REGIONE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€ 0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€ 6.708.255,48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19389823"/>
                  </a:ext>
                </a:extLst>
              </a:tr>
              <a:tr h="521266">
                <a:tc>
                  <a:txBody>
                    <a:bodyPr/>
                    <a:lstStyle/>
                    <a:p>
                      <a:pPr algn="ctr"/>
                      <a:r>
                        <a:rPr lang="it-IT" sz="1300" b="1" noProof="0" dirty="0"/>
                        <a:t>PROGETTAZIONI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€ 197.989,55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€545.178,00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09434330"/>
                  </a:ext>
                </a:extLst>
              </a:tr>
              <a:tr h="69144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300" b="1" noProof="0" dirty="0"/>
                        <a:t>EDILIZIA RESIDENZIALE PUBBLICA – SPESE DI MANUTENZIONE </a:t>
                      </a:r>
                      <a:r>
                        <a:rPr lang="it-IT" sz="1300" b="1" noProof="0" dirty="0" smtClean="0"/>
                        <a:t>STRAORDINARIA -CONDOMINI</a:t>
                      </a:r>
                      <a:endParaRPr lang="it-IT" sz="1300" b="1" noProof="0" dirty="0"/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€ 1.143.444,98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€ 20.000.000,00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78710198"/>
                  </a:ext>
                </a:extLst>
              </a:tr>
              <a:tr h="547394"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it-IT" sz="1300" b="1" noProof="0" dirty="0"/>
                        <a:t>Totale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€ 14.858.369,66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 </a:t>
                      </a:r>
                      <a:r>
                        <a:rPr lang="it-IT" sz="1400" b="1" i="0" u="none" strike="noStrike" noProof="0" dirty="0">
                          <a:latin typeface="Calibri"/>
                        </a:rPr>
                        <a:t>225.506.234,48</a:t>
                      </a: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7285257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092610F-D595-CA68-242E-A4D7496EF77C}"/>
              </a:ext>
            </a:extLst>
          </p:cNvPr>
          <p:cNvSpPr txBox="1"/>
          <p:nvPr/>
        </p:nvSpPr>
        <p:spPr>
          <a:xfrm>
            <a:off x="1514060" y="1492239"/>
            <a:ext cx="244212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/>
              <a:t>SPESE IN CONTO CAPITALE</a:t>
            </a:r>
            <a:endParaRPr lang="en-US" sz="1600" dirty="0">
              <a:cs typeface="Calibri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14" y="6438122"/>
            <a:ext cx="151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51291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FA0874E2-C607-DE52-1AF9-72473040658D}"/>
              </a:ext>
            </a:extLst>
          </p:cNvPr>
          <p:cNvCxnSpPr/>
          <p:nvPr/>
        </p:nvCxnSpPr>
        <p:spPr>
          <a:xfrm flipH="1">
            <a:off x="1514060" y="-1655"/>
            <a:ext cx="1" cy="6857997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A32A2824-2FD4-564D-9E83-FC22CBBB1394}"/>
              </a:ext>
            </a:extLst>
          </p:cNvPr>
          <p:cNvCxnSpPr/>
          <p:nvPr/>
        </p:nvCxnSpPr>
        <p:spPr>
          <a:xfrm flipV="1">
            <a:off x="415" y="1391892"/>
            <a:ext cx="12191999" cy="1"/>
          </a:xfrm>
          <a:prstGeom prst="straightConnector1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8">
            <a:extLst>
              <a:ext uri="{FF2B5EF4-FFF2-40B4-BE49-F238E27FC236}">
                <a16:creationId xmlns:a16="http://schemas.microsoft.com/office/drawing/2014/main" xmlns="" id="{63BE1808-F908-90D9-D577-C435945403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82" t="9890" r="49711" b="14655"/>
          <a:stretch/>
        </p:blipFill>
        <p:spPr>
          <a:xfrm>
            <a:off x="163994" y="1435673"/>
            <a:ext cx="1140282" cy="12830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E3BF0FE-EEFD-C450-1951-FF73F2417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813" t="22500" r="17678" b="31500"/>
          <a:stretch/>
        </p:blipFill>
        <p:spPr>
          <a:xfrm>
            <a:off x="301487" y="590847"/>
            <a:ext cx="1052449" cy="763251"/>
          </a:xfrm>
          <a:prstGeom prst="rect">
            <a:avLst/>
          </a:prstGeom>
        </p:spPr>
      </p:pic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xmlns="" id="{27E0CD75-B87E-4C32-F034-5DF6FF3A9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989680"/>
              </p:ext>
            </p:extLst>
          </p:nvPr>
        </p:nvGraphicFramePr>
        <p:xfrm>
          <a:off x="1589049" y="1477539"/>
          <a:ext cx="10488494" cy="52654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88479">
                  <a:extLst>
                    <a:ext uri="{9D8B030D-6E8A-4147-A177-3AD203B41FA5}">
                      <a16:colId xmlns:a16="http://schemas.microsoft.com/office/drawing/2014/main" xmlns="" val="531689519"/>
                    </a:ext>
                  </a:extLst>
                </a:gridCol>
                <a:gridCol w="1560003">
                  <a:extLst>
                    <a:ext uri="{9D8B030D-6E8A-4147-A177-3AD203B41FA5}">
                      <a16:colId xmlns:a16="http://schemas.microsoft.com/office/drawing/2014/main" xmlns="" val="1690608677"/>
                    </a:ext>
                  </a:extLst>
                </a:gridCol>
                <a:gridCol w="1560003">
                  <a:extLst>
                    <a:ext uri="{9D8B030D-6E8A-4147-A177-3AD203B41FA5}">
                      <a16:colId xmlns:a16="http://schemas.microsoft.com/office/drawing/2014/main" xmlns="" val="3791655407"/>
                    </a:ext>
                  </a:extLst>
                </a:gridCol>
                <a:gridCol w="1560003">
                  <a:extLst>
                    <a:ext uri="{9D8B030D-6E8A-4147-A177-3AD203B41FA5}">
                      <a16:colId xmlns:a16="http://schemas.microsoft.com/office/drawing/2014/main" xmlns="" val="1132369431"/>
                    </a:ext>
                  </a:extLst>
                </a:gridCol>
                <a:gridCol w="1560003">
                  <a:extLst>
                    <a:ext uri="{9D8B030D-6E8A-4147-A177-3AD203B41FA5}">
                      <a16:colId xmlns:a16="http://schemas.microsoft.com/office/drawing/2014/main" xmlns="" val="3050828227"/>
                    </a:ext>
                  </a:extLst>
                </a:gridCol>
                <a:gridCol w="1560003">
                  <a:extLst>
                    <a:ext uri="{9D8B030D-6E8A-4147-A177-3AD203B41FA5}">
                      <a16:colId xmlns:a16="http://schemas.microsoft.com/office/drawing/2014/main" xmlns="" val="890423806"/>
                    </a:ext>
                  </a:extLst>
                </a:gridCol>
              </a:tblGrid>
              <a:tr h="670208">
                <a:tc>
                  <a:txBody>
                    <a:bodyPr/>
                    <a:lstStyle/>
                    <a:p>
                      <a:pPr algn="ctr"/>
                      <a:endParaRPr lang="it-IT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REND.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PREV.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noProof="0" dirty="0" smtClean="0"/>
                        <a:t>di cui OBBLIGAZIONI ANNI PRECEDENTI</a:t>
                      </a:r>
                      <a:endParaRPr lang="it-IT" sz="13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noProof="0" dirty="0" smtClean="0"/>
                        <a:t>di cui</a:t>
                      </a:r>
                    </a:p>
                    <a:p>
                      <a:pPr algn="ctr"/>
                      <a:r>
                        <a:rPr lang="it-IT" sz="1300" b="1" noProof="0" dirty="0" smtClean="0"/>
                        <a:t>PTO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1" noProof="0" dirty="0" smtClean="0"/>
                        <a:t>di cui NUOVI</a:t>
                      </a:r>
                      <a:r>
                        <a:rPr lang="it-IT" sz="1300" b="1" baseline="0" noProof="0" dirty="0" smtClean="0"/>
                        <a:t> STANZIAMENTI</a:t>
                      </a:r>
                      <a:endParaRPr lang="it-IT" sz="1300" b="1" noProof="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03217823"/>
                  </a:ext>
                </a:extLst>
              </a:tr>
              <a:tr h="1017753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300" b="1" dirty="0" smtClean="0"/>
                        <a:t>RIQUALIFICAZIONE QUARTIERI ERP</a:t>
                      </a:r>
                      <a:endParaRPr lang="en-US" sz="1300" b="1" dirty="0"/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/>
                        <a:t>€ 0</a:t>
                      </a:r>
                    </a:p>
                  </a:txBody>
                  <a:tcPr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/>
                        <a:t>€ </a:t>
                      </a:r>
                      <a:r>
                        <a:rPr lang="it-IT" sz="1400" b="1" noProof="0" dirty="0" smtClean="0"/>
                        <a:t>60.642.775,25</a:t>
                      </a:r>
                      <a:endParaRPr lang="it-IT" sz="1400" b="1" noProof="0" dirty="0"/>
                    </a:p>
                  </a:txBody>
                  <a:tcPr anchor="ctr"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 smtClean="0"/>
                        <a:t>€ 8.182.875,25</a:t>
                      </a:r>
                      <a:endParaRPr lang="it-IT" sz="1400" b="1" noProof="0" dirty="0"/>
                    </a:p>
                  </a:txBody>
                  <a:tcPr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 smtClean="0"/>
                        <a:t>€ 51.459.900,00</a:t>
                      </a:r>
                      <a:endParaRPr lang="it-IT" sz="1400" b="1" noProof="0" dirty="0"/>
                    </a:p>
                  </a:txBody>
                  <a:tcPr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 smtClean="0"/>
                        <a:t>€ 1.000.000,00</a:t>
                      </a:r>
                      <a:endParaRPr lang="it-IT" sz="1400" b="1" noProof="0" dirty="0"/>
                    </a:p>
                  </a:txBody>
                  <a:tcPr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171863"/>
                  </a:ext>
                </a:extLst>
              </a:tr>
              <a:tr h="1831901">
                <a:tc>
                  <a:txBody>
                    <a:bodyPr/>
                    <a:lstStyle/>
                    <a:p>
                      <a:pPr algn="ctr"/>
                      <a:r>
                        <a:rPr lang="it-IT" sz="1300" b="1" noProof="0" dirty="0" smtClean="0"/>
                        <a:t>INCARICHI PROF.LI PER LA REALIZZAZIONE DI NUOVI INVESTIMENTI</a:t>
                      </a:r>
                      <a:endParaRPr lang="it-IT" sz="1300" b="1" noProof="0" dirty="0"/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/>
                        <a:t>€ </a:t>
                      </a:r>
                      <a:r>
                        <a:rPr lang="it-IT" sz="1400" b="1" noProof="0" dirty="0" smtClean="0"/>
                        <a:t>532.956,22</a:t>
                      </a: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 smtClean="0"/>
                        <a:t>€ 3. 279.434,00</a:t>
                      </a:r>
                      <a:endParaRPr lang="it-IT" sz="1400" b="1" noProof="0" dirty="0"/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 smtClean="0"/>
                        <a:t>€ 979.434,00</a:t>
                      </a: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 smtClean="0"/>
                        <a:t>€ 0,00</a:t>
                      </a: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noProof="0" dirty="0" smtClean="0"/>
                        <a:t>€ 2.300.000,00</a:t>
                      </a: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88472681"/>
                  </a:ext>
                </a:extLst>
              </a:tr>
              <a:tr h="564888">
                <a:tc>
                  <a:txBody>
                    <a:bodyPr/>
                    <a:lstStyle/>
                    <a:p>
                      <a:pPr algn="ctr"/>
                      <a:r>
                        <a:rPr lang="it-IT" sz="1300" b="1" noProof="0" dirty="0" smtClean="0"/>
                        <a:t>BENI</a:t>
                      </a:r>
                      <a:r>
                        <a:rPr lang="it-IT" sz="1300" b="1" baseline="0" noProof="0" dirty="0" smtClean="0"/>
                        <a:t> IMMOBILI NUOVE COSTRUZIONI</a:t>
                      </a:r>
                      <a:endParaRPr lang="it-IT" sz="1300" b="1" noProof="0" dirty="0"/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€ 13.282.784,53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€ 67.565,10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3709382"/>
                  </a:ext>
                </a:extLst>
              </a:tr>
              <a:tr h="600195">
                <a:tc>
                  <a:txBody>
                    <a:bodyPr/>
                    <a:lstStyle/>
                    <a:p>
                      <a:pPr algn="ctr"/>
                      <a:r>
                        <a:rPr lang="it-IT" sz="1300" b="1" noProof="0" dirty="0"/>
                        <a:t>MOBILI E ARREDI SAT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€ 14.148,11</a:t>
                      </a:r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€ 555.851,89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lnB w="9525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19389823"/>
                  </a:ext>
                </a:extLst>
              </a:tr>
              <a:tr h="564888"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it-IT" sz="1300" b="1" noProof="0" dirty="0"/>
                        <a:t>Totale</a:t>
                      </a:r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 </a:t>
                      </a:r>
                      <a:r>
                        <a:rPr lang="it-IT" sz="1400" b="1" i="0" u="none" strike="noStrike" noProof="0" dirty="0">
                          <a:latin typeface="Calibri"/>
                        </a:rPr>
                        <a:t>13.296.932,64</a:t>
                      </a: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400" b="1" noProof="0" dirty="0"/>
                        <a:t>€ </a:t>
                      </a:r>
                      <a:r>
                        <a:rPr lang="it-IT" sz="1400" b="1" noProof="0" dirty="0" smtClean="0"/>
                        <a:t>64.545.626,24</a:t>
                      </a:r>
                      <a:endParaRPr lang="it-IT" sz="1400" b="1" noProof="0" dirty="0"/>
                    </a:p>
                  </a:txBody>
                  <a:tcPr anchor="ctr">
                    <a:lnT w="9525">
                      <a:solidFill>
                        <a:schemeClr val="tx1"/>
                      </a:solidFill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it-IT" sz="1400" b="1" noProof="0" dirty="0"/>
                    </a:p>
                  </a:txBody>
                  <a:tcPr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7285257"/>
                  </a:ext>
                </a:extLst>
              </a:tr>
            </a:tbl>
          </a:graphicData>
        </a:graphic>
      </p:graphicFrame>
      <p:sp>
        <p:nvSpPr>
          <p:cNvPr id="11" name="TextBox 1">
            <a:extLst>
              <a:ext uri="{FF2B5EF4-FFF2-40B4-BE49-F238E27FC236}">
                <a16:creationId xmlns:a16="http://schemas.microsoft.com/office/drawing/2014/main" xmlns="" id="{6092610F-D595-CA68-242E-A4D7496EF77C}"/>
              </a:ext>
            </a:extLst>
          </p:cNvPr>
          <p:cNvSpPr txBox="1"/>
          <p:nvPr/>
        </p:nvSpPr>
        <p:spPr>
          <a:xfrm>
            <a:off x="1514060" y="1492239"/>
            <a:ext cx="244212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/>
              <a:t>SPESE IN CONTO CAPITALE</a:t>
            </a:r>
            <a:endParaRPr lang="en-US" sz="1600" dirty="0">
              <a:cs typeface="Calibri"/>
            </a:endParaRP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xmlns="" id="{B69875BD-D56F-C6BA-B0B7-F595400D5185}"/>
              </a:ext>
            </a:extLst>
          </p:cNvPr>
          <p:cNvSpPr txBox="1"/>
          <p:nvPr/>
        </p:nvSpPr>
        <p:spPr>
          <a:xfrm>
            <a:off x="1556303" y="645215"/>
            <a:ext cx="1063652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 smtClean="0"/>
              <a:t>POLITICHE PER L’ABITARE</a:t>
            </a:r>
            <a:endParaRPr lang="en-US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14" y="6438122"/>
            <a:ext cx="151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36520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514</Words>
  <Application>Microsoft Office PowerPoint</Application>
  <PresentationFormat>Widescreen</PresentationFormat>
  <Paragraphs>204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Giovanna Ippolito</cp:lastModifiedBy>
  <cp:revision>435</cp:revision>
  <dcterms:created xsi:type="dcterms:W3CDTF">2022-05-23T15:39:24Z</dcterms:created>
  <dcterms:modified xsi:type="dcterms:W3CDTF">2022-05-24T12:51:55Z</dcterms:modified>
</cp:coreProperties>
</file>