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alpha val="2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A5E2149-0396-8034-9F28-6A5BA6606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BEF9E1-C153-6F5F-251F-9BBE459DDE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5CF8B-D233-4619-A3D9-E5395EA46FA4}" type="datetimeFigureOut">
              <a:rPr lang="it-IT" smtClean="0"/>
              <a:t>07/06/2022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92FCE4-4AE7-FF2E-325D-00F6A5BB60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4356CB-37BE-2B9B-CCFF-BCB5FD6599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B64BE-6E98-4585-BE55-9249A6CF2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886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126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541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rup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0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1" name="Corpo livello uno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40" cy="10515601"/>
          </a:xfrm>
          <a:prstGeom prst="rect">
            <a:avLst/>
          </a:prstGeom>
        </p:spPr>
        <p:txBody>
          <a:bodyPr/>
          <a:lstStyle>
            <a:lvl1pPr indent="-3429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indent="-40005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08760" indent="-48006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19300" indent="-533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76500" indent="-533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7" name="Immagine 6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EC15C45E-314B-61BF-00DA-0DF551FA9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1" name="Titolo Testo"/>
          <p:cNvSpPr txBox="1">
            <a:spLocks noGrp="1"/>
          </p:cNvSpPr>
          <p:nvPr>
            <p:ph type="title"/>
          </p:nvPr>
        </p:nvSpPr>
        <p:spPr>
          <a:xfrm rot="5400000">
            <a:off x="7133431" y="1956592"/>
            <a:ext cx="5811840" cy="2628902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Corpo livello uno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>
            <a:lvl1pPr indent="-3429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indent="-40005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08760" indent="-48006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19300" indent="-533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76500" indent="-533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7" name="Immagine 6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92A54FBB-AC5E-B7BE-F995-B99F9BCEDB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2" name="Corpo livello uno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6" name="Immagine 5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C4B6FD80-DC50-A216-7137-417DB009F1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588094" y="6311379"/>
            <a:ext cx="225396" cy="223833"/>
          </a:xfrm>
          <a:prstGeom prst="rect">
            <a:avLst/>
          </a:prstGeom>
        </p:spPr>
        <p:txBody>
          <a:bodyPr lIns="35716" tIns="35716" rIns="35716" bIns="35716" anchor="t"/>
          <a:lstStyle>
            <a:lvl1pPr algn="ctr" defTabSz="584200">
              <a:defRPr sz="1000">
                <a:solidFill>
                  <a:srgbClr val="535353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4" name="Google Shape;15;p30" descr="Google Shape;15;p30">
            <a:extLst>
              <a:ext uri="{FF2B5EF4-FFF2-40B4-BE49-F238E27FC236}">
                <a16:creationId xmlns:a16="http://schemas.microsoft.com/office/drawing/2014/main" id="{13D62F59-4CE6-CD73-CD85-6457B74DE2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A0CE8426-755F-55C9-0B6E-43618A545F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Intro capitolo _ no occhi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9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>
            <a:lvl1pPr indent="-406400">
              <a:buClr>
                <a:srgbClr val="000000"/>
              </a:buClr>
            </a:lvl1pPr>
            <a:lvl2pPr marL="866775" indent="-333375">
              <a:buClr>
                <a:srgbClr val="000000"/>
              </a:buClr>
            </a:lvl2pPr>
            <a:lvl3pPr marL="1638300" indent="-622300">
              <a:buClr>
                <a:srgbClr val="000000"/>
              </a:buClr>
            </a:lvl3pPr>
            <a:lvl4pPr>
              <a:buClr>
                <a:srgbClr val="000000"/>
              </a:buClr>
            </a:lvl4pPr>
            <a:lvl5pPr>
              <a:buClr>
                <a:srgbClr val="000000"/>
              </a:buClr>
            </a:lvl5pPr>
          </a:lstStyle>
          <a:p>
            <a:r>
              <a:t>Fare clic per modificare lo stile del titolo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597153" y="6507649"/>
            <a:ext cx="259488" cy="256499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Google Shape;15;p30" descr="Google Shape;15;p30">
            <a:extLst>
              <a:ext uri="{FF2B5EF4-FFF2-40B4-BE49-F238E27FC236}">
                <a16:creationId xmlns:a16="http://schemas.microsoft.com/office/drawing/2014/main" id="{1F2967E4-AC73-4B7E-1093-6D3C542A12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5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23DB795D-DC79-7FF3-71FA-1A4A82D1D7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8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866775" indent="-333375">
              <a:buClrTx/>
              <a:buFontTx/>
            </a:lvl2pPr>
            <a:lvl3pPr marL="1638300" indent="-622300"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Fare clic per modificare lo stile del titolo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9" name="Connettore 1 5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Connettore 1 5"/>
          <p:cNvSpPr/>
          <p:nvPr/>
        </p:nvSpPr>
        <p:spPr>
          <a:xfrm>
            <a:off x="-270087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8" name="Google Shape;15;p30" descr="Google Shape;15;p30">
            <a:extLst>
              <a:ext uri="{FF2B5EF4-FFF2-40B4-BE49-F238E27FC236}">
                <a16:creationId xmlns:a16="http://schemas.microsoft.com/office/drawing/2014/main" id="{4C2A4310-C58A-9508-C854-31125ACFC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8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837B72FA-4E6F-3031-05DE-ABD15D108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0" name="Titolo Test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17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355600" indent="-304800" algn="ctr">
              <a:buClrTx/>
              <a:buSzTx/>
              <a:buFontTx/>
              <a:buNone/>
              <a:defRPr sz="2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55600" indent="50800" algn="ctr">
              <a:buClrTx/>
              <a:buSzTx/>
              <a:buFontTx/>
              <a:buNone/>
              <a:defRPr sz="2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55600" indent="50800" algn="ctr">
              <a:buClrTx/>
              <a:buSzTx/>
              <a:buFontTx/>
              <a:buNone/>
              <a:defRPr sz="2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55600" indent="50800" algn="ctr">
              <a:buClrTx/>
              <a:buSzTx/>
              <a:buFontTx/>
              <a:buNone/>
              <a:defRPr sz="2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55600" indent="50800" algn="ctr">
              <a:buClrTx/>
              <a:buSzTx/>
              <a:buFontTx/>
              <a:buNone/>
              <a:defRPr sz="2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6" name="Google Shape;15;p30" descr="Google Shape;15;p30">
            <a:extLst>
              <a:ext uri="{FF2B5EF4-FFF2-40B4-BE49-F238E27FC236}">
                <a16:creationId xmlns:a16="http://schemas.microsoft.com/office/drawing/2014/main" id="{2EBD7CE8-1BC0-E356-C292-DD0E56A21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B11B8C5F-69D2-DFC5-4F59-CA29F59B3D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tro capitolo _ no occhi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597153" y="6507649"/>
            <a:ext cx="259488" cy="256499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Immagine 4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9AD5C3B3-2D5A-B2B2-FB60-72C33CBB3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Intro capitolo _ no occhi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rpo livello uno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4" name="Google Shape;15;p30" descr="Google Shape;15;p30">
            <a:extLst>
              <a:ext uri="{FF2B5EF4-FFF2-40B4-BE49-F238E27FC236}">
                <a16:creationId xmlns:a16="http://schemas.microsoft.com/office/drawing/2014/main" id="{AAC24B51-DB83-EDFA-E8DC-EC6796D79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30B81273-3ABC-7449-42FC-5B48E0B76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indent="-3429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1550" indent="-40005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08760" indent="-48006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19300" indent="-533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76500" indent="-533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" name="Google Shape;50;p37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indent="-406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3" name="Titolo Test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228600"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228600"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28600"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Google Shape;57;p38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 indent="-406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" name="Google Shape;58;p38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 indent="-406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" name="Google Shape;59;p38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indent="-406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7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6" name="Immagine 5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748F934C-C63D-4FCB-649E-DC9F9A7B19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Immagine 4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CDBB2AEA-4971-1A7E-EB4B-BC44466814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6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8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indent="-431800">
              <a:buClr>
                <a:srgbClr val="000000"/>
              </a:buClr>
              <a:buSzPts val="3200"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2457" indent="-464457">
              <a:buClr>
                <a:srgbClr val="000000"/>
              </a:buClr>
              <a:buSzPts val="3200"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98600" indent="-508000">
              <a:buClr>
                <a:srgbClr val="000000"/>
              </a:buClr>
              <a:buSzPts val="3200"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42160" indent="-568960">
              <a:buClr>
                <a:srgbClr val="000000"/>
              </a:buClr>
              <a:buSzPts val="3200"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99360" indent="-568960">
              <a:buClr>
                <a:srgbClr val="000000"/>
              </a:buClr>
              <a:buSzPts val="3200"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8" name="Google Shape;75;p41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indent="-406400">
              <a:buClr>
                <a:srgbClr val="000000"/>
              </a:buClr>
              <a:buSzPts val="2800"/>
              <a:defRPr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8" name="Immagine 7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79B245E1-0299-881B-D9EA-D1CD2A6B78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15;p30" descr="Google Shape;15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8" y="6356350"/>
            <a:ext cx="690064" cy="371199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Google Shape;16;p30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99" name="Google Shape;81;p4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>
              <a:buClrTx/>
              <a:buSzTx/>
              <a:buFontTx/>
              <a:buNone/>
              <a:defRPr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228600">
              <a:buClrTx/>
              <a:buSzTx/>
              <a:buFontTx/>
              <a:buNone/>
              <a:defRPr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228600">
              <a:buClrTx/>
              <a:buSzTx/>
              <a:buFontTx/>
              <a:buNone/>
              <a:defRPr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28600">
              <a:buClrTx/>
              <a:buSzTx/>
              <a:buFontTx/>
              <a:buNone/>
              <a:defRPr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8" name="Immagine 7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id="{52A06E93-AAD8-0A73-6772-E9C585BA3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6427922"/>
            <a:ext cx="690064" cy="27394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71475" y="188638"/>
            <a:ext cx="11485565" cy="79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Titolo Testo"/>
          <p:cNvSpPr txBox="1">
            <a:spLocks noGrp="1"/>
          </p:cNvSpPr>
          <p:nvPr>
            <p:ph type="title"/>
          </p:nvPr>
        </p:nvSpPr>
        <p:spPr>
          <a:xfrm>
            <a:off x="1826683" y="980728"/>
            <a:ext cx="9753601" cy="1246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79018" y="6232218"/>
            <a:ext cx="258582" cy="248264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508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1pPr>
      <a:lvl2pPr marL="854075" marR="0" indent="-4222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2pPr>
      <a:lvl3pPr marL="1628775" marR="0" indent="-6000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3pPr>
      <a:lvl4pPr marL="2152650" marR="0" indent="-6667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4pPr>
      <a:lvl5pPr marL="2609850" marR="0" indent="-6667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5pPr>
      <a:lvl6pPr marL="3067050" marR="0" indent="-6667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6pPr>
      <a:lvl7pPr marL="3524250" marR="0" indent="-6667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7pPr>
      <a:lvl8pPr marL="3981450" marR="0" indent="-6667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8pPr>
      <a:lvl9pPr marL="4438650" marR="0" indent="-6667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10B28"/>
        </a:buClr>
        <a:buSzPts val="3500"/>
        <a:buFont typeface="Arial"/>
        <a:buChar char="•"/>
        <a:tabLst/>
        <a:defRPr sz="3500" b="1" i="0" u="none" strike="noStrike" cap="none" spc="0" baseline="0">
          <a:solidFill>
            <a:srgbClr val="010B28"/>
          </a:solidFill>
          <a:uFillTx/>
          <a:latin typeface="Titillium Web"/>
          <a:ea typeface="Titillium Web"/>
          <a:cs typeface="Titillium Web"/>
          <a:sym typeface="Titillium Web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999">
              <a:srgbClr val="F6F8FC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exels-francesco-ungaro-409127.jpg" descr="pexels-francesco-ungaro-409127.jpg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" y="-1315602"/>
            <a:ext cx="12260407" cy="817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Google Shape;106;p1"/>
          <p:cNvSpPr txBox="1"/>
          <p:nvPr/>
        </p:nvSpPr>
        <p:spPr>
          <a:xfrm>
            <a:off x="2885643" y="1118869"/>
            <a:ext cx="8158411" cy="3952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defTabSz="457200">
              <a:defRPr sz="3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Piano di Azione per l'Energia Sostenibile</a:t>
            </a:r>
          </a:p>
          <a:p>
            <a:pPr defTabSz="457200">
              <a:defRPr sz="3000">
                <a:latin typeface="Rockwell Bold"/>
                <a:ea typeface="Rockwell Bold"/>
                <a:cs typeface="Rockwell Bold"/>
                <a:sym typeface="Rockwell Bold"/>
              </a:defRPr>
            </a:pPr>
            <a:endParaRPr/>
          </a:p>
          <a:p>
            <a:pPr defTabSz="457200">
              <a:defRPr sz="3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Report finale di monitoraggio </a:t>
            </a:r>
          </a:p>
          <a:p>
            <a:pPr defTabSz="457200">
              <a:defRPr sz="3000" i="1">
                <a:latin typeface="Rockwell Bold"/>
                <a:ea typeface="Rockwell Bold"/>
                <a:cs typeface="Rockwell Bold"/>
                <a:sym typeface="Rockwell Bold"/>
              </a:defRPr>
            </a:pPr>
            <a:endParaRPr/>
          </a:p>
          <a:p>
            <a:pPr defTabSz="457200">
              <a:defRPr sz="2400" i="1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Processo integrato di Piano e Valutazione Ambientale Strategica</a:t>
            </a:r>
            <a:endParaRPr sz="3000"/>
          </a:p>
          <a:p>
            <a:pPr defTabSz="457200">
              <a:defRPr sz="3000" i="1">
                <a:latin typeface="Rockwell Bold"/>
                <a:ea typeface="Rockwell Bold"/>
                <a:cs typeface="Rockwell Bold"/>
                <a:sym typeface="Rockwell Bold"/>
              </a:defRPr>
            </a:pPr>
            <a:endParaRPr sz="3000"/>
          </a:p>
          <a:p>
            <a:pPr defTabSz="457200">
              <a:defRPr sz="3000" i="1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Maggio 2022</a:t>
            </a:r>
          </a:p>
        </p:txBody>
      </p:sp>
      <p:sp>
        <p:nvSpPr>
          <p:cNvPr id="183" name="Google Shape;107;p1"/>
          <p:cNvSpPr/>
          <p:nvPr/>
        </p:nvSpPr>
        <p:spPr>
          <a:xfrm flipH="1">
            <a:off x="2733039" y="0"/>
            <a:ext cx="1" cy="6848410"/>
          </a:xfrm>
          <a:prstGeom prst="line">
            <a:avLst/>
          </a:prstGeom>
          <a:ln w="12700">
            <a:solidFill>
              <a:srgbClr val="E0202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5" name="Google Shape;109;p1"/>
          <p:cNvSpPr/>
          <p:nvPr/>
        </p:nvSpPr>
        <p:spPr>
          <a:xfrm flipH="1" flipV="1">
            <a:off x="-2" y="1118868"/>
            <a:ext cx="12192003" cy="4"/>
          </a:xfrm>
          <a:prstGeom prst="line">
            <a:avLst/>
          </a:prstGeom>
          <a:ln w="12700">
            <a:solidFill>
              <a:srgbClr val="E0202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86" name="Google Shape;110;p1" descr="Google Shape;110;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189" y="230188"/>
            <a:ext cx="1045224" cy="562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93"/>
          <p:cNvSpPr/>
          <p:nvPr/>
        </p:nvSpPr>
        <p:spPr>
          <a:xfrm>
            <a:off x="1079690" y="2652795"/>
            <a:ext cx="3938463" cy="393865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endParaRPr/>
          </a:p>
        </p:txBody>
      </p:sp>
      <p:sp>
        <p:nvSpPr>
          <p:cNvPr id="254" name="Shape 98"/>
          <p:cNvSpPr txBox="1"/>
          <p:nvPr/>
        </p:nvSpPr>
        <p:spPr>
          <a:xfrm>
            <a:off x="1854797" y="3667105"/>
            <a:ext cx="2388250" cy="191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09570">
              <a:defRPr sz="1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Ridurre i consumi di energia negli usi finali, </a:t>
            </a:r>
            <a:r>
              <a:rPr>
                <a:latin typeface="Rockwell"/>
                <a:ea typeface="Rockwell"/>
                <a:cs typeface="Rockwell"/>
                <a:sym typeface="Rockwell"/>
              </a:rPr>
              <a:t>con particolare riferimento al comparto civile e al settore dei trasporti</a:t>
            </a:r>
          </a:p>
        </p:txBody>
      </p:sp>
      <p:sp>
        <p:nvSpPr>
          <p:cNvPr id="255" name="Shape 101"/>
          <p:cNvSpPr txBox="1"/>
          <p:nvPr/>
        </p:nvSpPr>
        <p:spPr>
          <a:xfrm>
            <a:off x="6867973" y="1434857"/>
            <a:ext cx="16925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09570">
              <a:defRPr sz="27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PGT</a:t>
            </a:r>
          </a:p>
          <a:p>
            <a:pPr algn="ctr" defTabSz="609570">
              <a:defRPr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Piano Governo  del Territori</a:t>
            </a:r>
          </a:p>
        </p:txBody>
      </p:sp>
      <p:sp>
        <p:nvSpPr>
          <p:cNvPr id="256" name="Google Shape;306;p11"/>
          <p:cNvSpPr txBox="1"/>
          <p:nvPr/>
        </p:nvSpPr>
        <p:spPr>
          <a:xfrm>
            <a:off x="413320" y="214926"/>
            <a:ext cx="9416476" cy="54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Obiettivi generali</a:t>
            </a:r>
          </a:p>
        </p:txBody>
      </p:sp>
      <p:sp>
        <p:nvSpPr>
          <p:cNvPr id="257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20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58" name="Shape 93"/>
          <p:cNvSpPr/>
          <p:nvPr/>
        </p:nvSpPr>
        <p:spPr>
          <a:xfrm>
            <a:off x="7294760" y="255667"/>
            <a:ext cx="3938463" cy="393866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endParaRPr/>
          </a:p>
        </p:txBody>
      </p:sp>
      <p:sp>
        <p:nvSpPr>
          <p:cNvPr id="259" name="Shape 93"/>
          <p:cNvSpPr/>
          <p:nvPr/>
        </p:nvSpPr>
        <p:spPr>
          <a:xfrm>
            <a:off x="3778317" y="357267"/>
            <a:ext cx="3938462" cy="3938660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endParaRPr/>
          </a:p>
        </p:txBody>
      </p:sp>
      <p:sp>
        <p:nvSpPr>
          <p:cNvPr id="260" name="Contribuire al raggiungimento di obiettivi di miglioramento della qualità dell’aria del Comune di Milano"/>
          <p:cNvSpPr txBox="1"/>
          <p:nvPr/>
        </p:nvSpPr>
        <p:spPr>
          <a:xfrm>
            <a:off x="4015363" y="1422379"/>
            <a:ext cx="3464367" cy="1442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Contribuire al raggiungimento di obiettivi di </a:t>
            </a:r>
            <a:r>
              <a:rPr>
                <a:latin typeface="Rockwell Bold"/>
                <a:ea typeface="Rockwell Bold"/>
                <a:cs typeface="Rockwell Bold"/>
                <a:sym typeface="Rockwell Bold"/>
              </a:rPr>
              <a:t>miglioramento della qualità dell’aria del Comune di Milano</a:t>
            </a:r>
          </a:p>
        </p:txBody>
      </p:sp>
      <p:sp>
        <p:nvSpPr>
          <p:cNvPr id="261" name="Shape 93"/>
          <p:cNvSpPr/>
          <p:nvPr/>
        </p:nvSpPr>
        <p:spPr>
          <a:xfrm>
            <a:off x="8139947" y="2896217"/>
            <a:ext cx="3938463" cy="3938659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endParaRPr/>
          </a:p>
        </p:txBody>
      </p:sp>
      <p:sp>
        <p:nvSpPr>
          <p:cNvPr id="262" name="Sviluppare una “consapevolezza diffusa” ‘sul risparmio energetico e sulla sostenibilità ambientale, al fine di orientare la cittadinanza verso comportamenti responsabili"/>
          <p:cNvSpPr txBox="1"/>
          <p:nvPr/>
        </p:nvSpPr>
        <p:spPr>
          <a:xfrm>
            <a:off x="8376994" y="3725108"/>
            <a:ext cx="3464366" cy="228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Sviluppare una </a:t>
            </a:r>
            <a:r>
              <a:rPr>
                <a:latin typeface="Rockwell Bold"/>
                <a:ea typeface="Rockwell Bold"/>
                <a:cs typeface="Rockwell Bold"/>
                <a:sym typeface="Rockwell Bold"/>
              </a:rPr>
              <a:t>“consapevolezza diffusa” ‘sul risparmio energetico e sulla sostenibilità ambientale, </a:t>
            </a:r>
            <a:r>
              <a:t>al fine di orientare la cittadinanza verso comportamenti responsabili</a:t>
            </a:r>
          </a:p>
        </p:txBody>
      </p:sp>
      <p:sp>
        <p:nvSpPr>
          <p:cNvPr id="263" name="Shape 93"/>
          <p:cNvSpPr/>
          <p:nvPr/>
        </p:nvSpPr>
        <p:spPr>
          <a:xfrm>
            <a:off x="4509313" y="2858117"/>
            <a:ext cx="3938463" cy="3938659"/>
          </a:xfrm>
          <a:prstGeom prst="ellipse">
            <a:avLst/>
          </a:prstGeom>
          <a:blipFill>
            <a:blip r:embed="rId6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0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pPr>
            <a:endParaRPr/>
          </a:p>
        </p:txBody>
      </p:sp>
      <p:sp>
        <p:nvSpPr>
          <p:cNvPr id="264" name="Creare le condizioni atte a consentire lo sviluppo di un mercato dell’efficientamento energetico (con specifico riferimento al settore dell’edilizia)"/>
          <p:cNvSpPr txBox="1"/>
          <p:nvPr/>
        </p:nvSpPr>
        <p:spPr>
          <a:xfrm>
            <a:off x="4746361" y="3826708"/>
            <a:ext cx="3464367" cy="200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18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Creare le condizioni atte a consentire lo sviluppo di un mercato </a:t>
            </a:r>
            <a:r>
              <a:rPr>
                <a:latin typeface="Rockwell Bold"/>
                <a:ea typeface="Rockwell Bold"/>
                <a:cs typeface="Rockwell Bold"/>
                <a:sym typeface="Rockwell Bold"/>
              </a:rPr>
              <a:t>dell’efficientamento energetico </a:t>
            </a:r>
            <a:r>
              <a:t>(con specifico riferimento al settore dell’edilizia)</a:t>
            </a:r>
          </a:p>
        </p:txBody>
      </p:sp>
      <p:sp>
        <p:nvSpPr>
          <p:cNvPr id="265" name="Diversificare le fonti di approvvigionamento energetico della città, incrementando il ricorso a fonti rinnovabili per la produzione di energia"/>
          <p:cNvSpPr txBox="1"/>
          <p:nvPr/>
        </p:nvSpPr>
        <p:spPr>
          <a:xfrm>
            <a:off x="7531807" y="1224259"/>
            <a:ext cx="3464366" cy="1722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Diversificare le fonti di approvvigionamento energetico della città, </a:t>
            </a:r>
            <a:r>
              <a:rPr>
                <a:latin typeface="Rockwell"/>
                <a:ea typeface="Rockwell"/>
                <a:cs typeface="Rockwell"/>
                <a:sym typeface="Rockwell"/>
              </a:rPr>
              <a:t>incrementando il ricorso a fonti rinnovabili per la produzione di energia</a:t>
            </a:r>
          </a:p>
        </p:txBody>
      </p:sp>
      <p:sp>
        <p:nvSpPr>
          <p:cNvPr id="266" name="Google Shape;16;p30"/>
          <p:cNvSpPr/>
          <p:nvPr/>
        </p:nvSpPr>
        <p:spPr>
          <a:xfrm>
            <a:off x="-270087" y="599031"/>
            <a:ext cx="531962" cy="10569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305;p11"/>
          <p:cNvSpPr/>
          <p:nvPr/>
        </p:nvSpPr>
        <p:spPr>
          <a:xfrm>
            <a:off x="1911045" y="721170"/>
            <a:ext cx="5302094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9" name="Segnaposto testo 1"/>
          <p:cNvSpPr txBox="1"/>
          <p:nvPr/>
        </p:nvSpPr>
        <p:spPr>
          <a:xfrm>
            <a:off x="417193" y="311678"/>
            <a:ext cx="11394127" cy="54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3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Iter di piano</a:t>
            </a:r>
          </a:p>
        </p:txBody>
      </p:sp>
      <p:sp>
        <p:nvSpPr>
          <p:cNvPr id="270" name="Connettore 1 5"/>
          <p:cNvSpPr/>
          <p:nvPr/>
        </p:nvSpPr>
        <p:spPr>
          <a:xfrm>
            <a:off x="201066" y="4083681"/>
            <a:ext cx="11727583" cy="26492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1" name="TextBox 6"/>
          <p:cNvSpPr txBox="1"/>
          <p:nvPr/>
        </p:nvSpPr>
        <p:spPr>
          <a:xfrm>
            <a:off x="105478" y="2238698"/>
            <a:ext cx="1873676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 err="1"/>
              <a:t>Gennaio</a:t>
            </a:r>
            <a:r>
              <a:rPr b="1" dirty="0"/>
              <a:t> 2009 </a:t>
            </a:r>
          </a:p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 err="1"/>
              <a:t>Adesione</a:t>
            </a:r>
            <a:r>
              <a:rPr dirty="0"/>
              <a:t> al </a:t>
            </a:r>
            <a:r>
              <a:rPr dirty="0" err="1"/>
              <a:t>Patto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sindaci</a:t>
            </a:r>
            <a:endParaRPr dirty="0"/>
          </a:p>
        </p:txBody>
      </p:sp>
      <p:sp>
        <p:nvSpPr>
          <p:cNvPr id="272" name="TextBox 6"/>
          <p:cNvSpPr txBox="1"/>
          <p:nvPr/>
        </p:nvSpPr>
        <p:spPr>
          <a:xfrm>
            <a:off x="862630" y="4559206"/>
            <a:ext cx="2350662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 err="1"/>
              <a:t>Luglio</a:t>
            </a:r>
            <a:r>
              <a:rPr b="1" dirty="0"/>
              <a:t> 2012</a:t>
            </a:r>
          </a:p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 err="1"/>
              <a:t>Convalida</a:t>
            </a:r>
            <a:r>
              <a:rPr dirty="0"/>
              <a:t> </a:t>
            </a:r>
            <a:r>
              <a:rPr dirty="0" err="1"/>
              <a:t>adesione</a:t>
            </a:r>
            <a:r>
              <a:rPr dirty="0"/>
              <a:t> al </a:t>
            </a:r>
            <a:r>
              <a:rPr dirty="0" err="1"/>
              <a:t>Patto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Sindaci</a:t>
            </a:r>
            <a:r>
              <a:rPr dirty="0"/>
              <a:t> in </a:t>
            </a:r>
            <a:r>
              <a:rPr dirty="0" err="1"/>
              <a:t>Consiglio</a:t>
            </a:r>
            <a:r>
              <a:rPr dirty="0"/>
              <a:t> </a:t>
            </a:r>
            <a:r>
              <a:rPr dirty="0" err="1"/>
              <a:t>Comunale</a:t>
            </a:r>
            <a:endParaRPr dirty="0"/>
          </a:p>
        </p:txBody>
      </p:sp>
      <p:sp>
        <p:nvSpPr>
          <p:cNvPr id="273" name="TextBox 6"/>
          <p:cNvSpPr txBox="1"/>
          <p:nvPr/>
        </p:nvSpPr>
        <p:spPr>
          <a:xfrm>
            <a:off x="2812511" y="2486844"/>
            <a:ext cx="194554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 err="1"/>
              <a:t>Febbraio</a:t>
            </a:r>
            <a:r>
              <a:rPr b="1" dirty="0"/>
              <a:t> 2014</a:t>
            </a:r>
          </a:p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 err="1"/>
              <a:t>Avvio</a:t>
            </a:r>
            <a:r>
              <a:rPr dirty="0"/>
              <a:t> VAS del PAES</a:t>
            </a:r>
          </a:p>
        </p:txBody>
      </p:sp>
      <p:sp>
        <p:nvSpPr>
          <p:cNvPr id="274" name="Connettore 1 18"/>
          <p:cNvSpPr/>
          <p:nvPr/>
        </p:nvSpPr>
        <p:spPr>
          <a:xfrm>
            <a:off x="863899" y="3803695"/>
            <a:ext cx="1" cy="282121"/>
          </a:xfrm>
          <a:prstGeom prst="line">
            <a:avLst/>
          </a:prstGeom>
          <a:ln w="22225" cap="rnd">
            <a:solidFill>
              <a:srgbClr val="000000"/>
            </a:solidFill>
            <a:prstDash val="sysDot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5" name="Connettore 1 22"/>
          <p:cNvSpPr/>
          <p:nvPr/>
        </p:nvSpPr>
        <p:spPr>
          <a:xfrm>
            <a:off x="3757241" y="3803694"/>
            <a:ext cx="1" cy="255629"/>
          </a:xfrm>
          <a:prstGeom prst="line">
            <a:avLst/>
          </a:prstGeom>
          <a:ln w="22225" cap="rnd">
            <a:solidFill>
              <a:srgbClr val="000000"/>
            </a:solidFill>
            <a:prstDash val="sysDot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6" name="Connettore 1 24"/>
          <p:cNvSpPr/>
          <p:nvPr/>
        </p:nvSpPr>
        <p:spPr>
          <a:xfrm>
            <a:off x="7242698" y="3769555"/>
            <a:ext cx="1" cy="279952"/>
          </a:xfrm>
          <a:prstGeom prst="line">
            <a:avLst/>
          </a:prstGeom>
          <a:ln w="22225" cap="rnd">
            <a:solidFill>
              <a:srgbClr val="000000"/>
            </a:solidFill>
            <a:prstDash val="sysDot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7" name="Connettore 1 25"/>
          <p:cNvSpPr/>
          <p:nvPr/>
        </p:nvSpPr>
        <p:spPr>
          <a:xfrm flipV="1">
            <a:off x="5652769" y="4151311"/>
            <a:ext cx="1" cy="222785"/>
          </a:xfrm>
          <a:prstGeom prst="line">
            <a:avLst/>
          </a:prstGeom>
          <a:ln w="22225" cap="rnd">
            <a:solidFill>
              <a:srgbClr val="000000"/>
            </a:solidFill>
            <a:prstDash val="sysDot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8" name="Connettore 1 34"/>
          <p:cNvSpPr/>
          <p:nvPr/>
        </p:nvSpPr>
        <p:spPr>
          <a:xfrm flipV="1">
            <a:off x="8857026" y="4138612"/>
            <a:ext cx="1" cy="251548"/>
          </a:xfrm>
          <a:prstGeom prst="line">
            <a:avLst/>
          </a:prstGeom>
          <a:ln w="22225" cap="rnd">
            <a:solidFill>
              <a:srgbClr val="000000"/>
            </a:solidFill>
            <a:prstDash val="sysDot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9" name="TextBox 6"/>
          <p:cNvSpPr txBox="1"/>
          <p:nvPr/>
        </p:nvSpPr>
        <p:spPr>
          <a:xfrm>
            <a:off x="6096000" y="2348949"/>
            <a:ext cx="2196134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 err="1"/>
              <a:t>Giugno</a:t>
            </a:r>
            <a:r>
              <a:rPr b="1" dirty="0"/>
              <a:t> 2018</a:t>
            </a:r>
          </a:p>
          <a:p>
            <a:pPr algn="ctr">
              <a:defRPr sz="2000">
                <a:solidFill>
                  <a:srgbClr val="201F1E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 err="1"/>
              <a:t>Adozione</a:t>
            </a:r>
            <a:r>
              <a:rPr dirty="0"/>
              <a:t> del PAES in </a:t>
            </a:r>
            <a:r>
              <a:rPr dirty="0" err="1"/>
              <a:t>Consiglio</a:t>
            </a:r>
            <a:r>
              <a:rPr dirty="0"/>
              <a:t> </a:t>
            </a:r>
            <a:r>
              <a:rPr dirty="0" err="1"/>
              <a:t>Comunale</a:t>
            </a:r>
            <a:endParaRPr dirty="0"/>
          </a:p>
        </p:txBody>
      </p:sp>
      <p:sp>
        <p:nvSpPr>
          <p:cNvPr id="280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79420" y="6492875"/>
            <a:ext cx="2492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81" name="Connettore 1 29"/>
          <p:cNvSpPr/>
          <p:nvPr/>
        </p:nvSpPr>
        <p:spPr>
          <a:xfrm flipV="1">
            <a:off x="1980422" y="4138611"/>
            <a:ext cx="1" cy="222784"/>
          </a:xfrm>
          <a:prstGeom prst="line">
            <a:avLst/>
          </a:prstGeom>
          <a:ln w="22225" cap="rnd">
            <a:solidFill>
              <a:srgbClr val="000000"/>
            </a:solidFill>
            <a:prstDash val="sysDot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2" name="TextBox 6"/>
          <p:cNvSpPr txBox="1"/>
          <p:nvPr/>
        </p:nvSpPr>
        <p:spPr>
          <a:xfrm>
            <a:off x="4466780" y="4571954"/>
            <a:ext cx="2350663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 err="1"/>
              <a:t>Luglio</a:t>
            </a:r>
            <a:r>
              <a:rPr b="1" dirty="0"/>
              <a:t> 2015</a:t>
            </a:r>
          </a:p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 err="1"/>
              <a:t>Pubblicazione</a:t>
            </a:r>
            <a:r>
              <a:rPr dirty="0"/>
              <a:t> </a:t>
            </a:r>
            <a:r>
              <a:rPr dirty="0" err="1"/>
              <a:t>proposta</a:t>
            </a:r>
            <a:r>
              <a:rPr dirty="0"/>
              <a:t> PAES e </a:t>
            </a:r>
            <a:r>
              <a:rPr dirty="0" err="1"/>
              <a:t>documentazione</a:t>
            </a:r>
            <a:r>
              <a:rPr dirty="0"/>
              <a:t> VAS</a:t>
            </a:r>
          </a:p>
        </p:txBody>
      </p:sp>
      <p:sp>
        <p:nvSpPr>
          <p:cNvPr id="283" name="TextBox 6"/>
          <p:cNvSpPr txBox="1"/>
          <p:nvPr/>
        </p:nvSpPr>
        <p:spPr>
          <a:xfrm>
            <a:off x="9559954" y="2142975"/>
            <a:ext cx="2119466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 err="1"/>
              <a:t>Dicembre</a:t>
            </a:r>
            <a:r>
              <a:rPr b="1" dirty="0"/>
              <a:t> 2018</a:t>
            </a:r>
          </a:p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 err="1"/>
              <a:t>Approvazione</a:t>
            </a:r>
            <a:r>
              <a:rPr dirty="0"/>
              <a:t> del PAES in </a:t>
            </a:r>
            <a:r>
              <a:rPr dirty="0" err="1"/>
              <a:t>Consiglio</a:t>
            </a:r>
            <a:r>
              <a:rPr dirty="0"/>
              <a:t> </a:t>
            </a:r>
            <a:r>
              <a:rPr dirty="0" err="1"/>
              <a:t>Comunale</a:t>
            </a:r>
            <a:endParaRPr dirty="0"/>
          </a:p>
        </p:txBody>
      </p:sp>
      <p:sp>
        <p:nvSpPr>
          <p:cNvPr id="284" name="Connettore 1 24"/>
          <p:cNvSpPr/>
          <p:nvPr/>
        </p:nvSpPr>
        <p:spPr>
          <a:xfrm>
            <a:off x="10631416" y="3769555"/>
            <a:ext cx="1" cy="279952"/>
          </a:xfrm>
          <a:prstGeom prst="line">
            <a:avLst/>
          </a:prstGeom>
          <a:ln w="22225" cap="rnd">
            <a:solidFill>
              <a:srgbClr val="000000"/>
            </a:solidFill>
            <a:prstDash val="sysDot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5" name="TextBox 6"/>
          <p:cNvSpPr txBox="1"/>
          <p:nvPr/>
        </p:nvSpPr>
        <p:spPr>
          <a:xfrm>
            <a:off x="7635060" y="4571954"/>
            <a:ext cx="2443931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/>
              <a:t>Maggio </a:t>
            </a:r>
            <a:r>
              <a:rPr lang="it-IT" b="1" dirty="0"/>
              <a:t>2018</a:t>
            </a:r>
            <a:endParaRPr b="1" dirty="0"/>
          </a:p>
          <a:p>
            <a:pPr algn="ctr">
              <a:defRPr sz="2000">
                <a:solidFill>
                  <a:srgbClr val="201F1E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 err="1"/>
              <a:t>Avvio</a:t>
            </a:r>
            <a:r>
              <a:rPr dirty="0"/>
              <a:t> </a:t>
            </a:r>
            <a:r>
              <a:rPr dirty="0" err="1"/>
              <a:t>Osservatorio</a:t>
            </a:r>
            <a:r>
              <a:rPr dirty="0"/>
              <a:t> VAS del PAES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305;p11"/>
          <p:cNvSpPr/>
          <p:nvPr/>
        </p:nvSpPr>
        <p:spPr>
          <a:xfrm>
            <a:off x="7045339" y="2595569"/>
            <a:ext cx="1626692" cy="2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88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945" y="2434102"/>
            <a:ext cx="1792380" cy="170704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Google Shape;305;p11"/>
          <p:cNvSpPr/>
          <p:nvPr/>
        </p:nvSpPr>
        <p:spPr>
          <a:xfrm>
            <a:off x="3684355" y="738215"/>
            <a:ext cx="5302094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0" name="Google Shape;272;p11"/>
          <p:cNvSpPr txBox="1"/>
          <p:nvPr/>
        </p:nvSpPr>
        <p:spPr>
          <a:xfrm>
            <a:off x="6690104" y="2259490"/>
            <a:ext cx="4989315" cy="2631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 defTabSz="457200">
              <a:spcBef>
                <a:spcPts val="1200"/>
              </a:spcBef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Obiettivo</a:t>
            </a:r>
            <a:endParaRPr sz="1800"/>
          </a:p>
          <a:p>
            <a:pPr indent="139700" defTabSz="457200">
              <a:spcBef>
                <a:spcPts val="600"/>
              </a:spcBef>
              <a:defRPr sz="2000">
                <a:latin typeface="Rockwell"/>
                <a:ea typeface="Rockwell"/>
                <a:cs typeface="Rockwell"/>
                <a:sym typeface="Rockwell"/>
              </a:defRPr>
            </a:pPr>
            <a:endParaRPr sz="1800"/>
          </a:p>
          <a:p>
            <a:pPr marL="457200" indent="-317500" defTabSz="457200">
              <a:spcBef>
                <a:spcPts val="600"/>
              </a:spcBef>
              <a:buSzPct val="100000"/>
              <a:buFont typeface="Times Roman"/>
              <a:buChar char="•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Verifica e popolamento degli indicatori individuati nel Rapporto Ambientale VAS del PAES</a:t>
            </a:r>
            <a:endParaRPr sz="1800"/>
          </a:p>
          <a:p>
            <a:pPr marL="457200" indent="-317500" defTabSz="457200">
              <a:spcBef>
                <a:spcPts val="600"/>
              </a:spcBef>
              <a:buSzPct val="100000"/>
              <a:buFont typeface="Times Roman"/>
              <a:buChar char="•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Verifica del raggiungimento degli obiettivi ambientali prefissati dal Piano.</a:t>
            </a:r>
          </a:p>
        </p:txBody>
      </p:sp>
      <p:sp>
        <p:nvSpPr>
          <p:cNvPr id="291" name="Google Shape;270;p11"/>
          <p:cNvSpPr txBox="1"/>
          <p:nvPr/>
        </p:nvSpPr>
        <p:spPr>
          <a:xfrm>
            <a:off x="605492" y="295898"/>
            <a:ext cx="8066538" cy="118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600" b="1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Osservatorio per il Monitoraggio di Piano e VAS</a:t>
            </a:r>
          </a:p>
        </p:txBody>
      </p:sp>
      <p:sp>
        <p:nvSpPr>
          <p:cNvPr id="292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20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93" name="Google Shape;120;p2"/>
          <p:cNvSpPr/>
          <p:nvPr/>
        </p:nvSpPr>
        <p:spPr>
          <a:xfrm>
            <a:off x="6169654" y="3497474"/>
            <a:ext cx="33149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4" name="Google Shape;272;p11"/>
          <p:cNvSpPr txBox="1"/>
          <p:nvPr/>
        </p:nvSpPr>
        <p:spPr>
          <a:xfrm>
            <a:off x="667608" y="2194448"/>
            <a:ext cx="4989315" cy="4079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defTabSz="457200">
              <a:spcBef>
                <a:spcPts val="1200"/>
              </a:spcBef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Soggetti coinvolti nell'Osservatorio VAS del PAES:</a:t>
            </a:r>
          </a:p>
          <a:p>
            <a:pPr defTabSz="457200">
              <a:spcBef>
                <a:spcPts val="1200"/>
              </a:spcBef>
              <a:defRPr sz="2000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  <a:p>
            <a:pPr marL="457200" indent="-317500" defTabSz="457200">
              <a:spcBef>
                <a:spcPts val="600"/>
              </a:spcBef>
              <a:buSzPct val="100000"/>
              <a:buFont typeface="Times Roman"/>
              <a:buChar char="•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Autorità Procedente (Area Energia e Clima della del Comune di Milano)</a:t>
            </a:r>
            <a:endParaRPr sz="1800"/>
          </a:p>
          <a:p>
            <a:pPr marL="457200" indent="-317500" defTabSz="457200">
              <a:spcBef>
                <a:spcPts val="600"/>
              </a:spcBef>
              <a:buSzPct val="100000"/>
              <a:buFont typeface="Times Roman"/>
              <a:buChar char="•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Autorità competente per la VAS (Area Risorse Idriche ed Igiene Ambientale del Comune di Milano)</a:t>
            </a:r>
            <a:endParaRPr sz="1800"/>
          </a:p>
          <a:p>
            <a:pPr marL="457200" indent="-317500" defTabSz="457200">
              <a:spcBef>
                <a:spcPts val="600"/>
              </a:spcBef>
              <a:buSzPct val="100000"/>
              <a:buFont typeface="Times Roman"/>
              <a:buChar char="•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Città Metropolitana di Milano</a:t>
            </a:r>
            <a:endParaRPr sz="1800"/>
          </a:p>
          <a:p>
            <a:pPr marL="457200" indent="-317500" defTabSz="457200">
              <a:spcBef>
                <a:spcPts val="600"/>
              </a:spcBef>
              <a:buSzPct val="100000"/>
              <a:buFont typeface="Times Roman"/>
              <a:buChar char="•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Regione Lombardia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305;p11"/>
          <p:cNvSpPr/>
          <p:nvPr/>
        </p:nvSpPr>
        <p:spPr>
          <a:xfrm>
            <a:off x="2156070" y="530449"/>
            <a:ext cx="5302094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7" name="Connettore 1 14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8" name="Google Shape;306;p11"/>
          <p:cNvSpPr txBox="1"/>
          <p:nvPr/>
        </p:nvSpPr>
        <p:spPr>
          <a:xfrm>
            <a:off x="413319" y="65765"/>
            <a:ext cx="11043308" cy="54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Azioni per settore</a:t>
            </a:r>
          </a:p>
        </p:txBody>
      </p:sp>
      <p:pic>
        <p:nvPicPr>
          <p:cNvPr id="299" name="noun-building-4822129.pdf" descr="noun-building-482212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7" y="709182"/>
            <a:ext cx="699694" cy="69970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asellaDiTesto 23"/>
          <p:cNvSpPr txBox="1"/>
          <p:nvPr/>
        </p:nvSpPr>
        <p:spPr>
          <a:xfrm>
            <a:off x="1026413" y="913698"/>
            <a:ext cx="2366011" cy="30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200"/>
              </a:spcBef>
              <a:defRPr sz="17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Edifici pubblici</a:t>
            </a:r>
          </a:p>
        </p:txBody>
      </p:sp>
      <p:sp>
        <p:nvSpPr>
          <p:cNvPr id="301" name="Google Shape;120;p2"/>
          <p:cNvSpPr/>
          <p:nvPr/>
        </p:nvSpPr>
        <p:spPr>
          <a:xfrm>
            <a:off x="3937147" y="920653"/>
            <a:ext cx="252091" cy="288309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2" name="CasellaDiTesto 34"/>
          <p:cNvSpPr txBox="1"/>
          <p:nvPr/>
        </p:nvSpPr>
        <p:spPr>
          <a:xfrm>
            <a:off x="4647007" y="658646"/>
            <a:ext cx="7429402" cy="130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Riqualificazione energetica degli edifici pubblici ad uso non residenziale (P_1)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Riqualificazione energetica degli edifici residenziali pubblici – interventi (P_2) programmati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Piano di efficientamento degli edifici pubblici (P_3)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Acquisto energie elettrica verde certificata per gli stabili comunali destinati a uffici e servizi (P_4)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Interventi di efficientamento e buone pratiche per la riduzione dei consumi di energia elettrica nelle strutture comunali (P_5)</a:t>
            </a:r>
          </a:p>
        </p:txBody>
      </p:sp>
      <p:sp>
        <p:nvSpPr>
          <p:cNvPr id="303" name="CasellaDiTesto 23"/>
          <p:cNvSpPr txBox="1"/>
          <p:nvPr/>
        </p:nvSpPr>
        <p:spPr>
          <a:xfrm>
            <a:off x="972129" y="2188443"/>
            <a:ext cx="2507249" cy="53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spcBef>
                <a:spcPts val="1200"/>
              </a:spcBef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Edifici e usi energetici nel comparto privato</a:t>
            </a:r>
          </a:p>
        </p:txBody>
      </p:sp>
      <p:sp>
        <p:nvSpPr>
          <p:cNvPr id="304" name="CasellaDiTesto 34"/>
          <p:cNvSpPr txBox="1"/>
          <p:nvPr/>
        </p:nvSpPr>
        <p:spPr>
          <a:xfrm>
            <a:off x="4647007" y="2188443"/>
            <a:ext cx="7429402" cy="772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Riqualificazione energetica edilizia privata (E_1)</a:t>
            </a: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Promozione dell’efficienza energetica nel settore residenziale (E_2)</a:t>
            </a: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Promozione dell’efficienza energetica nel settore terziario (E_3)</a:t>
            </a: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Sviluppo del teleriscaldamento (E_4)</a:t>
            </a:r>
          </a:p>
        </p:txBody>
      </p:sp>
      <p:pic>
        <p:nvPicPr>
          <p:cNvPr id="305" name="noun-building-4822129.pdf" descr="noun-building-482212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2" y="2045979"/>
            <a:ext cx="699694" cy="69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noun-light-bulb-112716.pdf" descr="noun-light-bulb-112716.pdf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30537" y="4123732"/>
            <a:ext cx="469802" cy="779963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CasellaDiTesto 23"/>
          <p:cNvSpPr txBox="1"/>
          <p:nvPr/>
        </p:nvSpPr>
        <p:spPr>
          <a:xfrm>
            <a:off x="972129" y="4316108"/>
            <a:ext cx="2507249" cy="53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spcBef>
                <a:spcPts val="1200"/>
              </a:spcBef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Illuminazione pubblica</a:t>
            </a:r>
          </a:p>
        </p:txBody>
      </p:sp>
      <p:sp>
        <p:nvSpPr>
          <p:cNvPr id="308" name="CasellaDiTesto 34"/>
          <p:cNvSpPr txBox="1"/>
          <p:nvPr/>
        </p:nvSpPr>
        <p:spPr>
          <a:xfrm>
            <a:off x="4647007" y="4367062"/>
            <a:ext cx="7429402" cy="594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Efficientemente energetico degli impianti di illuminazione pubblica e delle lanterne semaforiche (I_1)</a:t>
            </a: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Acquisto di energia verde certificata per l’illuminazione pubblica e gli impianti semaforici (I_2)</a:t>
            </a:r>
          </a:p>
        </p:txBody>
      </p:sp>
      <p:pic>
        <p:nvPicPr>
          <p:cNvPr id="309" name="noun-energy-4817429.pdf" descr="noun-energy-4817429.pdf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5591" y="3143205"/>
            <a:ext cx="699694" cy="700504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CasellaDiTesto 23"/>
          <p:cNvSpPr txBox="1"/>
          <p:nvPr/>
        </p:nvSpPr>
        <p:spPr>
          <a:xfrm>
            <a:off x="973175" y="3429512"/>
            <a:ext cx="2507249" cy="292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spcBef>
                <a:spcPts val="1200"/>
              </a:spcBef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Fonti rinnovabili</a:t>
            </a:r>
          </a:p>
        </p:txBody>
      </p:sp>
      <p:sp>
        <p:nvSpPr>
          <p:cNvPr id="311" name="CasellaDiTesto 34"/>
          <p:cNvSpPr txBox="1"/>
          <p:nvPr/>
        </p:nvSpPr>
        <p:spPr>
          <a:xfrm>
            <a:off x="4647007" y="3278377"/>
            <a:ext cx="7429402" cy="594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Incentivazione e promozione della produzione di energia da fonti rinnovabili (ER_1)</a:t>
            </a: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Recupero del calore dal ciclo integrato delle acque per alimentare reti di quartiere o a integrazione della rete di teleriscaldamento (ER_2)</a:t>
            </a:r>
          </a:p>
        </p:txBody>
      </p:sp>
      <p:sp>
        <p:nvSpPr>
          <p:cNvPr id="312" name="Google Shape;120;p2"/>
          <p:cNvSpPr/>
          <p:nvPr/>
        </p:nvSpPr>
        <p:spPr>
          <a:xfrm>
            <a:off x="3937147" y="2310969"/>
            <a:ext cx="252091" cy="288310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3" name="Google Shape;120;p2"/>
          <p:cNvSpPr/>
          <p:nvPr/>
        </p:nvSpPr>
        <p:spPr>
          <a:xfrm>
            <a:off x="3937147" y="3349302"/>
            <a:ext cx="252091" cy="288310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4" name="Google Shape;120;p2"/>
          <p:cNvSpPr/>
          <p:nvPr/>
        </p:nvSpPr>
        <p:spPr>
          <a:xfrm>
            <a:off x="3937147" y="4369558"/>
            <a:ext cx="252091" cy="288310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5" name="Google Shape;120;p2"/>
          <p:cNvSpPr/>
          <p:nvPr/>
        </p:nvSpPr>
        <p:spPr>
          <a:xfrm>
            <a:off x="3937147" y="5423347"/>
            <a:ext cx="252091" cy="288309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6" name="CasellaDiTesto 23"/>
          <p:cNvSpPr txBox="1"/>
          <p:nvPr/>
        </p:nvSpPr>
        <p:spPr>
          <a:xfrm>
            <a:off x="975613" y="5421471"/>
            <a:ext cx="2366011" cy="29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200"/>
              </a:spcBef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Mobilità</a:t>
            </a:r>
          </a:p>
        </p:txBody>
      </p:sp>
      <p:pic>
        <p:nvPicPr>
          <p:cNvPr id="317" name="noun-public-bus-4078409.pdf" descr="noun-public-bus-4078409.pdf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207763" y="5182100"/>
            <a:ext cx="549644" cy="59433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CasellaDiTesto 34"/>
          <p:cNvSpPr txBox="1"/>
          <p:nvPr/>
        </p:nvSpPr>
        <p:spPr>
          <a:xfrm>
            <a:off x="4647007" y="5402808"/>
            <a:ext cx="7429402" cy="416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Misure consolidate nel settore mobilità (M_1)</a:t>
            </a:r>
          </a:p>
          <a:p>
            <a:pPr>
              <a:defRPr sz="1200">
                <a:latin typeface="Rockwell"/>
                <a:ea typeface="Rockwell"/>
                <a:cs typeface="Rockwell"/>
                <a:sym typeface="Rockwell"/>
              </a:defRPr>
            </a:pPr>
            <a:r>
              <a:t>Piano urbano della mobilità sostenibile PUMS (M_2)</a:t>
            </a:r>
          </a:p>
        </p:txBody>
      </p:sp>
      <p:pic>
        <p:nvPicPr>
          <p:cNvPr id="319" name="noun-recycling-4819272.pdf" descr="noun-recycling-4819272.pdf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77238" y="6080237"/>
            <a:ext cx="576400" cy="53336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CasellaDiTesto 23"/>
          <p:cNvSpPr txBox="1"/>
          <p:nvPr/>
        </p:nvSpPr>
        <p:spPr>
          <a:xfrm>
            <a:off x="975613" y="6238987"/>
            <a:ext cx="2366011" cy="292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200"/>
              </a:spcBef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Rifiuti</a:t>
            </a:r>
          </a:p>
        </p:txBody>
      </p:sp>
      <p:sp>
        <p:nvSpPr>
          <p:cNvPr id="321" name="Google Shape;120;p2"/>
          <p:cNvSpPr/>
          <p:nvPr/>
        </p:nvSpPr>
        <p:spPr>
          <a:xfrm>
            <a:off x="3937147" y="6202763"/>
            <a:ext cx="252091" cy="288310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2" name="CasellaDiTesto 34"/>
          <p:cNvSpPr txBox="1"/>
          <p:nvPr/>
        </p:nvSpPr>
        <p:spPr>
          <a:xfrm>
            <a:off x="4647007" y="6240252"/>
            <a:ext cx="7429402" cy="238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Politiche di gestione e recupero dei rifiuti (R_1)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05;p11"/>
          <p:cNvSpPr/>
          <p:nvPr/>
        </p:nvSpPr>
        <p:spPr>
          <a:xfrm flipV="1">
            <a:off x="6375400" y="679479"/>
            <a:ext cx="4705653" cy="91368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5" name="Connettore 1 14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6" name="Google Shape;306;p11"/>
          <p:cNvSpPr txBox="1"/>
          <p:nvPr/>
        </p:nvSpPr>
        <p:spPr>
          <a:xfrm>
            <a:off x="413319" y="214926"/>
            <a:ext cx="11515330" cy="47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Target di riduzione delle emissioni per settore al 2020 </a:t>
            </a:r>
          </a:p>
        </p:txBody>
      </p:sp>
      <p:sp>
        <p:nvSpPr>
          <p:cNvPr id="327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28" name="grafico2.pdf" descr="grafico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884" y="2013361"/>
            <a:ext cx="2870481" cy="2870658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Edifici pubblici"/>
          <p:cNvSpPr txBox="1"/>
          <p:nvPr/>
        </p:nvSpPr>
        <p:spPr>
          <a:xfrm>
            <a:off x="8718958" y="1201027"/>
            <a:ext cx="1499279" cy="27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Edifici pubblici </a:t>
            </a:r>
          </a:p>
        </p:txBody>
      </p:sp>
      <p:sp>
        <p:nvSpPr>
          <p:cNvPr id="330" name="Connettore 1 6"/>
          <p:cNvSpPr/>
          <p:nvPr/>
        </p:nvSpPr>
        <p:spPr>
          <a:xfrm>
            <a:off x="9326866" y="1531043"/>
            <a:ext cx="232568" cy="407070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1" name="Mobilità"/>
          <p:cNvSpPr txBox="1"/>
          <p:nvPr/>
        </p:nvSpPr>
        <p:spPr>
          <a:xfrm>
            <a:off x="7722286" y="2007110"/>
            <a:ext cx="832181" cy="27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Mobilità</a:t>
            </a:r>
          </a:p>
        </p:txBody>
      </p:sp>
      <p:sp>
        <p:nvSpPr>
          <p:cNvPr id="332" name="Connettore 1 6"/>
          <p:cNvSpPr/>
          <p:nvPr/>
        </p:nvSpPr>
        <p:spPr>
          <a:xfrm>
            <a:off x="8165161" y="2265349"/>
            <a:ext cx="396327" cy="396326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3" name="Illuminazione pubblica"/>
          <p:cNvSpPr txBox="1"/>
          <p:nvPr/>
        </p:nvSpPr>
        <p:spPr>
          <a:xfrm>
            <a:off x="6185834" y="4104758"/>
            <a:ext cx="2137032" cy="27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Illuminazione pubblica</a:t>
            </a:r>
          </a:p>
        </p:txBody>
      </p:sp>
      <p:sp>
        <p:nvSpPr>
          <p:cNvPr id="334" name="Connettore 1 6"/>
          <p:cNvSpPr/>
          <p:nvPr/>
        </p:nvSpPr>
        <p:spPr>
          <a:xfrm flipV="1">
            <a:off x="8197582" y="4020232"/>
            <a:ext cx="247936" cy="138985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5" name="Rifiuti"/>
          <p:cNvSpPr txBox="1"/>
          <p:nvPr/>
        </p:nvSpPr>
        <p:spPr>
          <a:xfrm>
            <a:off x="8545950" y="5187182"/>
            <a:ext cx="610973" cy="271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Rifiuti</a:t>
            </a:r>
          </a:p>
        </p:txBody>
      </p:sp>
      <p:sp>
        <p:nvSpPr>
          <p:cNvPr id="336" name="Connettore 1 6"/>
          <p:cNvSpPr/>
          <p:nvPr/>
        </p:nvSpPr>
        <p:spPr>
          <a:xfrm flipV="1">
            <a:off x="8988714" y="4865896"/>
            <a:ext cx="239326" cy="239325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7" name="Edifici ed usi energetici nel comparto privato"/>
          <p:cNvSpPr txBox="1"/>
          <p:nvPr/>
        </p:nvSpPr>
        <p:spPr>
          <a:xfrm>
            <a:off x="9501851" y="5169329"/>
            <a:ext cx="2240778" cy="48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t>Edifici ed usi energetici </a:t>
            </a:r>
          </a:p>
          <a:p>
            <a:pPr algn="ctr"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t>nel comparto privato</a:t>
            </a:r>
          </a:p>
        </p:txBody>
      </p:sp>
      <p:sp>
        <p:nvSpPr>
          <p:cNvPr id="338" name="Connettore 1 6"/>
          <p:cNvSpPr/>
          <p:nvPr/>
        </p:nvSpPr>
        <p:spPr>
          <a:xfrm>
            <a:off x="10800393" y="4678302"/>
            <a:ext cx="232568" cy="407070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39" name="Tabella"/>
          <p:cNvGraphicFramePr/>
          <p:nvPr>
            <p:extLst>
              <p:ext uri="{D42A27DB-BD31-4B8C-83A1-F6EECF244321}">
                <p14:modId xmlns:p14="http://schemas.microsoft.com/office/powerpoint/2010/main" val="4140655643"/>
              </p:ext>
            </p:extLst>
          </p:nvPr>
        </p:nvGraphicFramePr>
        <p:xfrm>
          <a:off x="429056" y="1220120"/>
          <a:ext cx="5390718" cy="492119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38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6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7969">
                <a:tc>
                  <a:txBody>
                    <a:bodyPr/>
                    <a:lstStyle/>
                    <a:p>
                      <a:pPr algn="ctr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endParaRPr dirty="0"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r>
                        <a:rPr dirty="0" err="1">
                          <a:latin typeface="Rockwell" panose="02060603020205020403" pitchFamily="18" charset="0"/>
                        </a:rPr>
                        <a:t>Settore</a:t>
                      </a:r>
                      <a:endParaRPr dirty="0">
                        <a:latin typeface="Rockwell" panose="02060603020205020403" pitchFamily="18" charset="0"/>
                      </a:endParaRP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6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 defTabSz="355600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Azioni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6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 defTabSz="355600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 defTabSz="355600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Riduzione attesa </a:t>
                      </a:r>
                    </a:p>
                    <a:p>
                      <a:pPr algn="ctr" defTabSz="355600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kt CO</a:t>
                      </a:r>
                      <a:r>
                        <a:rPr baseline="-25000">
                          <a:latin typeface="Rockwell" panose="02060603020205020403" pitchFamily="18" charset="0"/>
                        </a:rPr>
                        <a:t>2</a:t>
                      </a:r>
                      <a:r>
                        <a:rPr>
                          <a:latin typeface="Rockwell" panose="02060603020205020403" pitchFamily="18" charset="0"/>
                        </a:rPr>
                        <a:t>/anno 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6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defRPr sz="1800">
                          <a:sym typeface="Helvetica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sym typeface="Helvetica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Edifici Pubblici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P_1-P_5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64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defRPr sz="1800">
                          <a:sym typeface="Helvetica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sym typeface="Helvetica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Edifici privati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E1-E4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816</a:t>
                      </a: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4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Illuminazione pubblica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I1-I2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55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Fonti rinnovabili ed energia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ER1-ER2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121</a:t>
                      </a: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defRPr sz="1800">
                          <a:sym typeface="Helvetica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sym typeface="Helvetica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Mobilità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M1-M2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369</a:t>
                      </a:r>
                    </a:p>
                  </a:txBody>
                  <a:tcPr marL="0" marR="0" marT="0" marB="0" anchor="b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defRPr sz="1800">
                          <a:sym typeface="Helvetica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sym typeface="Helvetica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Rifiuti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R1-R2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60</a:t>
                      </a: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>
                        <a:defRPr sz="2000" b="1">
                          <a:sym typeface="Helvetica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2000" b="1">
                          <a:sym typeface="Helvetica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Totale</a:t>
                      </a:r>
                    </a:p>
                  </a:txBody>
                  <a:tcPr marL="0" marR="0" marT="0" marB="0" anchor="b" horzOverflow="overflow"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>
                          <a:latin typeface="Rockwell Bold"/>
                          <a:ea typeface="Rockwell Bold"/>
                          <a:cs typeface="Rockwell Bold"/>
                          <a:sym typeface="Rockwell Bold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</a:txBody>
                  <a:tcPr marL="0" marR="0" marT="0" marB="0" anchor="b" horzOverflow="overflow"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ym typeface="Helvetica"/>
                        </a:defRPr>
                      </a:pPr>
                      <a:endParaRPr dirty="0"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2000" b="1">
                          <a:sym typeface="Helvetica"/>
                        </a:defRPr>
                      </a:pPr>
                      <a:r>
                        <a:rPr dirty="0">
                          <a:latin typeface="Rockwell" panose="02060603020205020403" pitchFamily="18" charset="0"/>
                        </a:rPr>
                        <a:t>1484 (-20%)</a:t>
                      </a:r>
                    </a:p>
                  </a:txBody>
                  <a:tcPr marL="0" marR="0" marT="0" marB="0" anchor="b" horzOverflow="overflow"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0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Rispetto al 2005</a:t>
            </a:r>
          </a:p>
        </p:txBody>
      </p:sp>
      <p:sp>
        <p:nvSpPr>
          <p:cNvPr id="341" name="55%"/>
          <p:cNvSpPr txBox="1"/>
          <p:nvPr/>
        </p:nvSpPr>
        <p:spPr>
          <a:xfrm>
            <a:off x="11160507" y="4790131"/>
            <a:ext cx="459999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55%</a:t>
            </a:r>
          </a:p>
        </p:txBody>
      </p:sp>
      <p:sp>
        <p:nvSpPr>
          <p:cNvPr id="342" name="4%"/>
          <p:cNvSpPr txBox="1"/>
          <p:nvPr/>
        </p:nvSpPr>
        <p:spPr>
          <a:xfrm>
            <a:off x="9600125" y="1427239"/>
            <a:ext cx="361116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4%</a:t>
            </a:r>
          </a:p>
        </p:txBody>
      </p:sp>
      <p:sp>
        <p:nvSpPr>
          <p:cNvPr id="343" name="25%"/>
          <p:cNvSpPr txBox="1"/>
          <p:nvPr/>
        </p:nvSpPr>
        <p:spPr>
          <a:xfrm>
            <a:off x="7746866" y="2242308"/>
            <a:ext cx="460000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25%</a:t>
            </a:r>
          </a:p>
        </p:txBody>
      </p:sp>
      <p:sp>
        <p:nvSpPr>
          <p:cNvPr id="344" name="4%"/>
          <p:cNvSpPr txBox="1"/>
          <p:nvPr/>
        </p:nvSpPr>
        <p:spPr>
          <a:xfrm>
            <a:off x="7746866" y="3847110"/>
            <a:ext cx="361116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4%</a:t>
            </a:r>
          </a:p>
        </p:txBody>
      </p:sp>
      <p:sp>
        <p:nvSpPr>
          <p:cNvPr id="345" name="4%"/>
          <p:cNvSpPr txBox="1"/>
          <p:nvPr/>
        </p:nvSpPr>
        <p:spPr>
          <a:xfrm>
            <a:off x="8596237" y="4831889"/>
            <a:ext cx="361115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4%</a:t>
            </a:r>
          </a:p>
        </p:txBody>
      </p:sp>
      <p:sp>
        <p:nvSpPr>
          <p:cNvPr id="346" name="Connettore 1 6"/>
          <p:cNvSpPr/>
          <p:nvPr/>
        </p:nvSpPr>
        <p:spPr>
          <a:xfrm flipV="1">
            <a:off x="8447772" y="4483706"/>
            <a:ext cx="239326" cy="239325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7" name="Rifiuti"/>
          <p:cNvSpPr txBox="1"/>
          <p:nvPr/>
        </p:nvSpPr>
        <p:spPr>
          <a:xfrm>
            <a:off x="7019973" y="4745964"/>
            <a:ext cx="1547462" cy="271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Fonti rinnovabili</a:t>
            </a:r>
          </a:p>
        </p:txBody>
      </p:sp>
      <p:sp>
        <p:nvSpPr>
          <p:cNvPr id="348" name="8%"/>
          <p:cNvSpPr txBox="1"/>
          <p:nvPr/>
        </p:nvSpPr>
        <p:spPr>
          <a:xfrm>
            <a:off x="8108570" y="4473603"/>
            <a:ext cx="361116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8%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05;p11"/>
          <p:cNvSpPr/>
          <p:nvPr/>
        </p:nvSpPr>
        <p:spPr>
          <a:xfrm flipV="1">
            <a:off x="6375400" y="731585"/>
            <a:ext cx="4741400" cy="3926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1" name="Connettore 1 14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2" name="Google Shape;306;p11"/>
          <p:cNvSpPr txBox="1"/>
          <p:nvPr/>
        </p:nvSpPr>
        <p:spPr>
          <a:xfrm>
            <a:off x="413319" y="214926"/>
            <a:ext cx="11515330" cy="47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dirty="0" err="1"/>
              <a:t>Riduzione</a:t>
            </a:r>
            <a:r>
              <a:rPr dirty="0"/>
              <a:t> </a:t>
            </a:r>
            <a:r>
              <a:rPr dirty="0" err="1"/>
              <a:t>effettiva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emissioni</a:t>
            </a:r>
            <a:r>
              <a:rPr dirty="0"/>
              <a:t> per </a:t>
            </a:r>
            <a:r>
              <a:rPr dirty="0" err="1"/>
              <a:t>settore</a:t>
            </a:r>
            <a:r>
              <a:rPr dirty="0"/>
              <a:t> al 2020 </a:t>
            </a:r>
          </a:p>
        </p:txBody>
      </p:sp>
      <p:sp>
        <p:nvSpPr>
          <p:cNvPr id="353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54" name="Edifici pubblici"/>
          <p:cNvSpPr txBox="1"/>
          <p:nvPr/>
        </p:nvSpPr>
        <p:spPr>
          <a:xfrm>
            <a:off x="9765586" y="1249571"/>
            <a:ext cx="1499279" cy="27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Edifici pubblici </a:t>
            </a:r>
          </a:p>
        </p:txBody>
      </p:sp>
      <p:sp>
        <p:nvSpPr>
          <p:cNvPr id="355" name="Connettore 1 6"/>
          <p:cNvSpPr/>
          <p:nvPr/>
        </p:nvSpPr>
        <p:spPr>
          <a:xfrm>
            <a:off x="10373494" y="1579587"/>
            <a:ext cx="232568" cy="407070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6" name="Mobilità"/>
          <p:cNvSpPr txBox="1"/>
          <p:nvPr/>
        </p:nvSpPr>
        <p:spPr>
          <a:xfrm>
            <a:off x="8526086" y="1669066"/>
            <a:ext cx="832181" cy="271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Mobilità</a:t>
            </a:r>
          </a:p>
        </p:txBody>
      </p:sp>
      <p:sp>
        <p:nvSpPr>
          <p:cNvPr id="357" name="Connettore 1 6"/>
          <p:cNvSpPr/>
          <p:nvPr/>
        </p:nvSpPr>
        <p:spPr>
          <a:xfrm>
            <a:off x="8968961" y="1927305"/>
            <a:ext cx="396327" cy="396326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8" name="Illuminazione pubblica"/>
          <p:cNvSpPr txBox="1"/>
          <p:nvPr/>
        </p:nvSpPr>
        <p:spPr>
          <a:xfrm>
            <a:off x="6731331" y="2645337"/>
            <a:ext cx="2137032" cy="27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Illuminazione pubblica</a:t>
            </a:r>
          </a:p>
        </p:txBody>
      </p:sp>
      <p:sp>
        <p:nvSpPr>
          <p:cNvPr id="359" name="Connettore 1 6"/>
          <p:cNvSpPr/>
          <p:nvPr/>
        </p:nvSpPr>
        <p:spPr>
          <a:xfrm>
            <a:off x="8717456" y="2841270"/>
            <a:ext cx="239325" cy="239324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0" name="Edifici ed usi energetici nel comparto privato"/>
          <p:cNvSpPr txBox="1"/>
          <p:nvPr/>
        </p:nvSpPr>
        <p:spPr>
          <a:xfrm>
            <a:off x="9976820" y="5385639"/>
            <a:ext cx="2240778" cy="48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t>Edifici ed usi energetici </a:t>
            </a:r>
          </a:p>
          <a:p>
            <a:pPr algn="ctr"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t>nel comparto privato</a:t>
            </a:r>
          </a:p>
        </p:txBody>
      </p:sp>
      <p:sp>
        <p:nvSpPr>
          <p:cNvPr id="361" name="Connettore 1 6"/>
          <p:cNvSpPr/>
          <p:nvPr/>
        </p:nvSpPr>
        <p:spPr>
          <a:xfrm>
            <a:off x="11116800" y="4784118"/>
            <a:ext cx="232568" cy="407070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62" name="Tabella"/>
          <p:cNvGraphicFramePr/>
          <p:nvPr>
            <p:extLst>
              <p:ext uri="{D42A27DB-BD31-4B8C-83A1-F6EECF244321}">
                <p14:modId xmlns:p14="http://schemas.microsoft.com/office/powerpoint/2010/main" val="193308968"/>
              </p:ext>
            </p:extLst>
          </p:nvPr>
        </p:nvGraphicFramePr>
        <p:xfrm>
          <a:off x="807410" y="1504771"/>
          <a:ext cx="4781935" cy="46280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990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7969">
                <a:tc>
                  <a:txBody>
                    <a:bodyPr/>
                    <a:lstStyle/>
                    <a:p>
                      <a:pPr algn="ctr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endParaRPr dirty="0"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r>
                        <a:rPr dirty="0" err="1">
                          <a:latin typeface="Rockwell" panose="02060603020205020403" pitchFamily="18" charset="0"/>
                        </a:rPr>
                        <a:t>Settore</a:t>
                      </a:r>
                      <a:endParaRPr dirty="0">
                        <a:latin typeface="Rockwell" panose="02060603020205020403" pitchFamily="18" charset="0"/>
                      </a:endParaRP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6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 defTabSz="355600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Azioni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6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 defTabSz="355600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 defTabSz="355600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Riduzione effettiva</a:t>
                      </a:r>
                      <a:endParaRPr sz="1400">
                        <a:latin typeface="Rockwell" panose="02060603020205020403" pitchFamily="18" charset="0"/>
                      </a:endParaRPr>
                    </a:p>
                    <a:p>
                      <a:pPr algn="ctr" defTabSz="355600">
                        <a:defRPr sz="1800">
                          <a:latin typeface="Rockwell"/>
                          <a:ea typeface="Rockwell"/>
                          <a:cs typeface="Rockwell"/>
                          <a:sym typeface="Rockwell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kt CO</a:t>
                      </a:r>
                      <a:r>
                        <a:rPr baseline="-25000">
                          <a:latin typeface="Rockwell" panose="02060603020205020403" pitchFamily="18" charset="0"/>
                        </a:rPr>
                        <a:t>2</a:t>
                      </a:r>
                      <a:r>
                        <a:rPr>
                          <a:latin typeface="Rockwell" panose="02060603020205020403" pitchFamily="18" charset="0"/>
                        </a:rPr>
                        <a:t>/anno 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6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562">
                <a:tc>
                  <a:txBody>
                    <a:bodyPr/>
                    <a:lstStyle/>
                    <a:p>
                      <a:pPr algn="ctr">
                        <a:defRPr sz="1800">
                          <a:sym typeface="Helvetica"/>
                        </a:defRPr>
                      </a:pPr>
                      <a:endParaRPr dirty="0"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sym typeface="Helvetica"/>
                        </a:defRPr>
                      </a:pPr>
                      <a:r>
                        <a:rPr dirty="0" err="1">
                          <a:latin typeface="Rockwell" panose="02060603020205020403" pitchFamily="18" charset="0"/>
                        </a:rPr>
                        <a:t>Edifici</a:t>
                      </a:r>
                      <a:r>
                        <a:rPr dirty="0">
                          <a:latin typeface="Rockwell" panose="02060603020205020403" pitchFamily="18" charset="0"/>
                        </a:rPr>
                        <a:t> </a:t>
                      </a:r>
                      <a:r>
                        <a:rPr dirty="0" err="1">
                          <a:latin typeface="Rockwell" panose="02060603020205020403" pitchFamily="18" charset="0"/>
                        </a:rPr>
                        <a:t>Pubblici</a:t>
                      </a:r>
                      <a:endParaRPr dirty="0">
                        <a:latin typeface="Rockwell" panose="02060603020205020403" pitchFamily="18" charset="0"/>
                      </a:endParaRP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Rockwell" panose="02060603020205020403" pitchFamily="18" charset="0"/>
                          <a:sym typeface="Helvetica"/>
                        </a:rPr>
                        <a:t>P_1-P_5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-79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562">
                <a:tc>
                  <a:txBody>
                    <a:bodyPr/>
                    <a:lstStyle/>
                    <a:p>
                      <a:pPr algn="ctr">
                        <a:defRPr sz="1800">
                          <a:sym typeface="Helvetica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sym typeface="Helvetica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Edifici privati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Rockwell" panose="02060603020205020403" pitchFamily="18" charset="0"/>
                          <a:sym typeface="Helvetica"/>
                        </a:rPr>
                        <a:t>E1-E4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-1332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56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Illuminazione pubblica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I1-I2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-38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56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sym typeface="Helvetica"/>
                        </a:rPr>
                        <a:t>Fonti rinnovabili ed energia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ER1-ER2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-10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562">
                <a:tc>
                  <a:txBody>
                    <a:bodyPr/>
                    <a:lstStyle/>
                    <a:p>
                      <a:pPr algn="ctr">
                        <a:defRPr sz="1800">
                          <a:sym typeface="Helvetica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1800">
                          <a:sym typeface="Helvetica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Mobilità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M1-M2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Rockwell" panose="02060603020205020403" pitchFamily="18" charset="0"/>
                          <a:ea typeface="Rockwell"/>
                          <a:cs typeface="Rockwell"/>
                          <a:sym typeface="Rockwell"/>
                        </a:rPr>
                        <a:t>-370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>
                        <a:defRPr sz="2000" b="1">
                          <a:sym typeface="Helvetica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2000" b="1">
                          <a:sym typeface="Helvetica"/>
                        </a:defRPr>
                      </a:pPr>
                      <a:r>
                        <a:rPr>
                          <a:latin typeface="Rockwell" panose="02060603020205020403" pitchFamily="18" charset="0"/>
                        </a:rPr>
                        <a:t>Totale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>
                          <a:latin typeface="Rockwell Bold"/>
                          <a:ea typeface="Rockwell Bold"/>
                          <a:cs typeface="Rockwell Bold"/>
                          <a:sym typeface="Rockwell Bold"/>
                        </a:defRPr>
                      </a:pPr>
                      <a:endParaRPr>
                        <a:latin typeface="Rockwell" panose="02060603020205020403" pitchFamily="18" charset="0"/>
                      </a:endParaRP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ym typeface="Helvetica"/>
                        </a:defRPr>
                      </a:pPr>
                      <a:endParaRPr dirty="0">
                        <a:latin typeface="Rockwell" panose="02060603020205020403" pitchFamily="18" charset="0"/>
                      </a:endParaRPr>
                    </a:p>
                    <a:p>
                      <a:pPr algn="ctr">
                        <a:defRPr sz="2000" b="1">
                          <a:sym typeface="Helvetica"/>
                        </a:defRPr>
                      </a:pPr>
                      <a:r>
                        <a:rPr dirty="0">
                          <a:latin typeface="Rockwell" panose="02060603020205020403" pitchFamily="18" charset="0"/>
                        </a:rPr>
                        <a:t>1830 (-24%)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3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Rispetto al 2005</a:t>
            </a:r>
          </a:p>
        </p:txBody>
      </p:sp>
      <p:sp>
        <p:nvSpPr>
          <p:cNvPr id="364" name="Connettore 1 6"/>
          <p:cNvSpPr/>
          <p:nvPr/>
        </p:nvSpPr>
        <p:spPr>
          <a:xfrm flipV="1">
            <a:off x="8657640" y="3323375"/>
            <a:ext cx="239326" cy="239325"/>
          </a:xfrm>
          <a:prstGeom prst="line">
            <a:avLst/>
          </a:prstGeom>
          <a:ln w="28575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5" name="Rifiuti"/>
          <p:cNvSpPr txBox="1"/>
          <p:nvPr/>
        </p:nvSpPr>
        <p:spPr>
          <a:xfrm>
            <a:off x="7229842" y="3585633"/>
            <a:ext cx="1547462" cy="271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Fonti rinnovabili</a:t>
            </a:r>
          </a:p>
        </p:txBody>
      </p:sp>
      <p:pic>
        <p:nvPicPr>
          <p:cNvPr id="366" name="Senza titolo-3.pdf" descr="Senza titolo-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421" y="2032032"/>
            <a:ext cx="2895639" cy="289516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4,2%"/>
          <p:cNvSpPr txBox="1"/>
          <p:nvPr/>
        </p:nvSpPr>
        <p:spPr>
          <a:xfrm>
            <a:off x="10640691" y="1430052"/>
            <a:ext cx="509398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/>
              <a:t>4,2%</a:t>
            </a:r>
          </a:p>
        </p:txBody>
      </p:sp>
      <p:sp>
        <p:nvSpPr>
          <p:cNvPr id="368" name="70,7%"/>
          <p:cNvSpPr txBox="1"/>
          <p:nvPr/>
        </p:nvSpPr>
        <p:spPr>
          <a:xfrm>
            <a:off x="10591249" y="5018423"/>
            <a:ext cx="60828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70,7%</a:t>
            </a:r>
          </a:p>
        </p:txBody>
      </p:sp>
      <p:sp>
        <p:nvSpPr>
          <p:cNvPr id="369" name="0,5%"/>
          <p:cNvSpPr txBox="1"/>
          <p:nvPr/>
        </p:nvSpPr>
        <p:spPr>
          <a:xfrm>
            <a:off x="8096788" y="3325947"/>
            <a:ext cx="509398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0,5%</a:t>
            </a:r>
          </a:p>
        </p:txBody>
      </p:sp>
      <p:sp>
        <p:nvSpPr>
          <p:cNvPr id="370" name="2%"/>
          <p:cNvSpPr txBox="1"/>
          <p:nvPr/>
        </p:nvSpPr>
        <p:spPr>
          <a:xfrm>
            <a:off x="8437331" y="2386456"/>
            <a:ext cx="361116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2%</a:t>
            </a:r>
          </a:p>
        </p:txBody>
      </p:sp>
      <p:sp>
        <p:nvSpPr>
          <p:cNvPr id="371" name="19,6%"/>
          <p:cNvSpPr txBox="1"/>
          <p:nvPr/>
        </p:nvSpPr>
        <p:spPr>
          <a:xfrm>
            <a:off x="8862983" y="1428157"/>
            <a:ext cx="60828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19,6%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05;p11"/>
          <p:cNvSpPr/>
          <p:nvPr/>
        </p:nvSpPr>
        <p:spPr>
          <a:xfrm flipV="1">
            <a:off x="6375400" y="679479"/>
            <a:ext cx="4705653" cy="91368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4" name="Connettore 1 14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5" name="Google Shape;306;p11"/>
          <p:cNvSpPr txBox="1"/>
          <p:nvPr/>
        </p:nvSpPr>
        <p:spPr>
          <a:xfrm>
            <a:off x="413319" y="214926"/>
            <a:ext cx="12083482" cy="47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Confronto target e riduzioni effettive al 2020 per settore</a:t>
            </a:r>
          </a:p>
        </p:txBody>
      </p:sp>
      <p:sp>
        <p:nvSpPr>
          <p:cNvPr id="376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377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Rispetto al 2005</a:t>
            </a:r>
          </a:p>
        </p:txBody>
      </p:sp>
      <p:sp>
        <p:nvSpPr>
          <p:cNvPr id="379" name="Google Shape;120;p2"/>
          <p:cNvSpPr/>
          <p:nvPr/>
        </p:nvSpPr>
        <p:spPr>
          <a:xfrm>
            <a:off x="7892366" y="3010997"/>
            <a:ext cx="33149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80" name="Istogramma.pdf" descr="Istogramm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33" y="2070317"/>
            <a:ext cx="5271372" cy="3931459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iduzioni di emissioni di CO2 (kt/anno)"/>
          <p:cNvSpPr txBox="1"/>
          <p:nvPr/>
        </p:nvSpPr>
        <p:spPr>
          <a:xfrm>
            <a:off x="2791108" y="1465570"/>
            <a:ext cx="316754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Riduzioni di emissioni di CO2 (kt/anno)</a:t>
            </a:r>
          </a:p>
        </p:txBody>
      </p:sp>
      <p:sp>
        <p:nvSpPr>
          <p:cNvPr id="382" name="Totale"/>
          <p:cNvSpPr txBox="1"/>
          <p:nvPr/>
        </p:nvSpPr>
        <p:spPr>
          <a:xfrm>
            <a:off x="1621998" y="2479156"/>
            <a:ext cx="646370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600"/>
            </a:lvl1pPr>
          </a:lstStyle>
          <a:p>
            <a:r>
              <a:t>Totale</a:t>
            </a:r>
          </a:p>
        </p:txBody>
      </p:sp>
      <p:sp>
        <p:nvSpPr>
          <p:cNvPr id="383" name="Mobilità (M1-M2)"/>
          <p:cNvSpPr txBox="1"/>
          <p:nvPr/>
        </p:nvSpPr>
        <p:spPr>
          <a:xfrm>
            <a:off x="640030" y="3047093"/>
            <a:ext cx="162833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600"/>
            </a:lvl1pPr>
          </a:lstStyle>
          <a:p>
            <a:r>
              <a:t>Mobilità (M1-M2)</a:t>
            </a:r>
          </a:p>
        </p:txBody>
      </p:sp>
      <p:sp>
        <p:nvSpPr>
          <p:cNvPr id="384" name="Ill. pubblica e lanterne…"/>
          <p:cNvSpPr txBox="1"/>
          <p:nvPr/>
        </p:nvSpPr>
        <p:spPr>
          <a:xfrm>
            <a:off x="130939" y="3545180"/>
            <a:ext cx="2137429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 sz="1600"/>
            </a:pPr>
            <a:r>
              <a:t>Ill. pubblica e lanterne </a:t>
            </a:r>
          </a:p>
          <a:p>
            <a:pPr algn="r">
              <a:defRPr sz="1600"/>
            </a:pPr>
            <a:r>
              <a:t>semaforiche (I1-I2)</a:t>
            </a:r>
          </a:p>
        </p:txBody>
      </p:sp>
      <p:sp>
        <p:nvSpPr>
          <p:cNvPr id="385" name="Prod. energia da fonti…"/>
          <p:cNvSpPr txBox="1"/>
          <p:nvPr/>
        </p:nvSpPr>
        <p:spPr>
          <a:xfrm>
            <a:off x="164773" y="4138516"/>
            <a:ext cx="2103595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 sz="1600"/>
            </a:pPr>
            <a:r>
              <a:t>Prod. energia da fonti </a:t>
            </a:r>
          </a:p>
          <a:p>
            <a:pPr algn="r">
              <a:defRPr sz="1600"/>
            </a:pPr>
            <a:r>
              <a:t>rinnovabili (ER1-ER2)</a:t>
            </a:r>
          </a:p>
        </p:txBody>
      </p:sp>
      <p:sp>
        <p:nvSpPr>
          <p:cNvPr id="386" name="Edifici e usi energetici…"/>
          <p:cNvSpPr txBox="1"/>
          <p:nvPr/>
        </p:nvSpPr>
        <p:spPr>
          <a:xfrm>
            <a:off x="142548" y="4808053"/>
            <a:ext cx="2125820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 sz="1600"/>
            </a:pPr>
            <a:r>
              <a:t>Edifici e usi energetici </a:t>
            </a:r>
          </a:p>
          <a:p>
            <a:pPr algn="r">
              <a:defRPr sz="1600"/>
            </a:pPr>
            <a:r>
              <a:t>nel privato (E1-E4)</a:t>
            </a:r>
          </a:p>
        </p:txBody>
      </p:sp>
      <p:sp>
        <p:nvSpPr>
          <p:cNvPr id="387" name="Edifici pubblici (P1-P5)"/>
          <p:cNvSpPr txBox="1"/>
          <p:nvPr/>
        </p:nvSpPr>
        <p:spPr>
          <a:xfrm>
            <a:off x="120124" y="5509340"/>
            <a:ext cx="2148244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600"/>
            </a:lvl1pPr>
          </a:lstStyle>
          <a:p>
            <a:r>
              <a:t>Edifici pubblici (P1-P5)</a:t>
            </a:r>
          </a:p>
        </p:txBody>
      </p:sp>
      <p:sp>
        <p:nvSpPr>
          <p:cNvPr id="388" name="0"/>
          <p:cNvSpPr txBox="1"/>
          <p:nvPr/>
        </p:nvSpPr>
        <p:spPr>
          <a:xfrm>
            <a:off x="2248663" y="6070926"/>
            <a:ext cx="203023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0</a:t>
            </a:r>
          </a:p>
        </p:txBody>
      </p:sp>
      <p:sp>
        <p:nvSpPr>
          <p:cNvPr id="389" name="500"/>
          <p:cNvSpPr txBox="1"/>
          <p:nvPr/>
        </p:nvSpPr>
        <p:spPr>
          <a:xfrm>
            <a:off x="3278759" y="6070926"/>
            <a:ext cx="400791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500</a:t>
            </a:r>
          </a:p>
        </p:txBody>
      </p:sp>
      <p:sp>
        <p:nvSpPr>
          <p:cNvPr id="390" name="1000"/>
          <p:cNvSpPr txBox="1"/>
          <p:nvPr/>
        </p:nvSpPr>
        <p:spPr>
          <a:xfrm>
            <a:off x="4557423" y="6070926"/>
            <a:ext cx="499675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1000</a:t>
            </a:r>
          </a:p>
        </p:txBody>
      </p:sp>
      <p:sp>
        <p:nvSpPr>
          <p:cNvPr id="391" name="Riduzione effettiva"/>
          <p:cNvSpPr txBox="1"/>
          <p:nvPr/>
        </p:nvSpPr>
        <p:spPr>
          <a:xfrm>
            <a:off x="2452389" y="6463130"/>
            <a:ext cx="1355263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t>Riduzione effettiva</a:t>
            </a:r>
          </a:p>
        </p:txBody>
      </p:sp>
      <p:sp>
        <p:nvSpPr>
          <p:cNvPr id="392" name="Target PAES 2020"/>
          <p:cNvSpPr txBox="1"/>
          <p:nvPr/>
        </p:nvSpPr>
        <p:spPr>
          <a:xfrm>
            <a:off x="4571460" y="6486526"/>
            <a:ext cx="1346779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t>Target PAES 2020</a:t>
            </a:r>
          </a:p>
        </p:txBody>
      </p:sp>
      <p:sp>
        <p:nvSpPr>
          <p:cNvPr id="393" name="Quadrato"/>
          <p:cNvSpPr/>
          <p:nvPr/>
        </p:nvSpPr>
        <p:spPr>
          <a:xfrm>
            <a:off x="2261363" y="6508938"/>
            <a:ext cx="177623" cy="177623"/>
          </a:xfrm>
          <a:prstGeom prst="rect">
            <a:avLst/>
          </a:prstGeom>
          <a:solidFill>
            <a:schemeClr val="accent4">
              <a:lumOff val="-9999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94" name="Quadrato"/>
          <p:cNvSpPr/>
          <p:nvPr/>
        </p:nvSpPr>
        <p:spPr>
          <a:xfrm>
            <a:off x="4392889" y="6532334"/>
            <a:ext cx="177623" cy="17762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95" name="1500"/>
          <p:cNvSpPr txBox="1"/>
          <p:nvPr/>
        </p:nvSpPr>
        <p:spPr>
          <a:xfrm>
            <a:off x="5934971" y="6070926"/>
            <a:ext cx="499674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1500</a:t>
            </a:r>
          </a:p>
        </p:txBody>
      </p:sp>
      <p:sp>
        <p:nvSpPr>
          <p:cNvPr id="396" name="Il confronto evidenzia come sia stato possibile raggiungere l’obiettivo grazie a interventi nel comparto edilizio (che ha beneficiato anche di importanti incentivi a livello sovralocale) e nell’ambito della mobilità, mentre lo sviluppo delle rinnovabili "/>
          <p:cNvSpPr txBox="1"/>
          <p:nvPr/>
        </p:nvSpPr>
        <p:spPr>
          <a:xfrm>
            <a:off x="8512000" y="1345559"/>
            <a:ext cx="3039969" cy="5078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457200">
              <a:defRPr sz="1600">
                <a:latin typeface="Rockwell"/>
                <a:ea typeface="Rockwell"/>
                <a:cs typeface="Rockwell"/>
                <a:sym typeface="Rockwell"/>
              </a:defRPr>
            </a:pPr>
            <a:r>
              <a:rPr sz="1800" dirty="0"/>
              <a:t>Il </a:t>
            </a:r>
            <a:r>
              <a:rPr sz="1800" dirty="0" err="1"/>
              <a:t>confronto</a:t>
            </a:r>
            <a:r>
              <a:rPr sz="1800" dirty="0"/>
              <a:t> </a:t>
            </a:r>
            <a:r>
              <a:rPr sz="1800" dirty="0" err="1"/>
              <a:t>evidenzia</a:t>
            </a:r>
            <a:r>
              <a:rPr sz="1800" dirty="0"/>
              <a:t> come </a:t>
            </a:r>
            <a:r>
              <a:rPr sz="1800" dirty="0" err="1"/>
              <a:t>sia</a:t>
            </a:r>
            <a:r>
              <a:rPr sz="1800" dirty="0"/>
              <a:t> </a:t>
            </a:r>
            <a:r>
              <a:rPr sz="1800" dirty="0" err="1"/>
              <a:t>stato</a:t>
            </a:r>
            <a:r>
              <a:rPr sz="1800" dirty="0"/>
              <a:t> </a:t>
            </a:r>
            <a:r>
              <a:rPr sz="1800" dirty="0" err="1"/>
              <a:t>possibile</a:t>
            </a:r>
            <a:r>
              <a:rPr sz="1800" dirty="0"/>
              <a:t> </a:t>
            </a:r>
            <a:r>
              <a:rPr sz="1800" dirty="0" err="1"/>
              <a:t>raggiungere</a:t>
            </a:r>
            <a:r>
              <a:rPr sz="1800" dirty="0"/>
              <a:t> </a:t>
            </a:r>
            <a:r>
              <a:rPr sz="1800" dirty="0" err="1"/>
              <a:t>l’obiettivo</a:t>
            </a:r>
            <a:r>
              <a:rPr sz="1800" dirty="0"/>
              <a:t> </a:t>
            </a:r>
            <a:r>
              <a:rPr sz="1800" dirty="0" err="1"/>
              <a:t>grazie</a:t>
            </a:r>
            <a:r>
              <a:rPr sz="1800" dirty="0"/>
              <a:t> a </a:t>
            </a:r>
            <a:r>
              <a:rPr sz="1800" dirty="0" err="1"/>
              <a:t>interventi</a:t>
            </a:r>
            <a:r>
              <a:rPr sz="1800" dirty="0"/>
              <a:t> </a:t>
            </a:r>
            <a:r>
              <a:rPr sz="1800" dirty="0" err="1"/>
              <a:t>nel</a:t>
            </a:r>
            <a:r>
              <a:rPr sz="1800" dirty="0"/>
              <a:t> </a:t>
            </a:r>
            <a:r>
              <a:rPr sz="1800" dirty="0" err="1"/>
              <a:t>comparto</a:t>
            </a:r>
            <a:r>
              <a:rPr sz="1800" dirty="0"/>
              <a:t> </a:t>
            </a:r>
            <a:r>
              <a:rPr sz="1800" dirty="0" err="1"/>
              <a:t>edilizio</a:t>
            </a:r>
            <a:r>
              <a:rPr sz="1800" dirty="0"/>
              <a:t> (</a:t>
            </a:r>
            <a:r>
              <a:rPr sz="1800" dirty="0" err="1"/>
              <a:t>che</a:t>
            </a:r>
            <a:r>
              <a:rPr sz="1800" dirty="0"/>
              <a:t> ha </a:t>
            </a:r>
            <a:r>
              <a:rPr sz="1800" dirty="0" err="1"/>
              <a:t>beneficiato</a:t>
            </a:r>
            <a:r>
              <a:rPr sz="1800" dirty="0"/>
              <a:t> </a:t>
            </a:r>
            <a:r>
              <a:rPr sz="1800" dirty="0" err="1"/>
              <a:t>anche</a:t>
            </a:r>
            <a:r>
              <a:rPr sz="1800" dirty="0"/>
              <a:t> di </a:t>
            </a:r>
            <a:r>
              <a:rPr sz="1800" dirty="0" err="1"/>
              <a:t>importanti</a:t>
            </a:r>
            <a:r>
              <a:rPr sz="1800" dirty="0"/>
              <a:t> </a:t>
            </a:r>
            <a:r>
              <a:rPr sz="1800" dirty="0" err="1"/>
              <a:t>incentivi</a:t>
            </a:r>
            <a:r>
              <a:rPr sz="1800" dirty="0"/>
              <a:t> a </a:t>
            </a:r>
            <a:r>
              <a:rPr sz="1800" dirty="0" err="1"/>
              <a:t>livello</a:t>
            </a:r>
            <a:r>
              <a:rPr sz="1800" dirty="0"/>
              <a:t> </a:t>
            </a:r>
            <a:r>
              <a:rPr sz="1800" dirty="0" err="1"/>
              <a:t>sovralocale</a:t>
            </a:r>
            <a:r>
              <a:rPr sz="1800" dirty="0"/>
              <a:t>) e </a:t>
            </a:r>
            <a:r>
              <a:rPr sz="1800" dirty="0" err="1"/>
              <a:t>nell’ambito</a:t>
            </a:r>
            <a:r>
              <a:rPr sz="1800" dirty="0"/>
              <a:t> </a:t>
            </a:r>
            <a:r>
              <a:rPr sz="1800" dirty="0" err="1"/>
              <a:t>della</a:t>
            </a:r>
            <a:r>
              <a:rPr sz="1800" dirty="0"/>
              <a:t> </a:t>
            </a:r>
            <a:r>
              <a:rPr sz="1800" dirty="0" err="1"/>
              <a:t>mobilità</a:t>
            </a:r>
            <a:r>
              <a:rPr sz="1800" dirty="0"/>
              <a:t>, </a:t>
            </a:r>
            <a:r>
              <a:rPr sz="1800" dirty="0" err="1"/>
              <a:t>mentre</a:t>
            </a:r>
            <a:r>
              <a:rPr sz="1800" dirty="0"/>
              <a:t> lo </a:t>
            </a:r>
            <a:r>
              <a:rPr sz="1800" dirty="0" err="1"/>
              <a:t>sviluppo</a:t>
            </a:r>
            <a:r>
              <a:rPr sz="1800" dirty="0"/>
              <a:t> </a:t>
            </a:r>
            <a:r>
              <a:rPr sz="1800" dirty="0" err="1"/>
              <a:t>delle</a:t>
            </a:r>
            <a:r>
              <a:rPr sz="1800" dirty="0"/>
              <a:t> </a:t>
            </a:r>
            <a:r>
              <a:rPr sz="1800" dirty="0" err="1"/>
              <a:t>rinnovabili</a:t>
            </a:r>
            <a:r>
              <a:rPr sz="1800" dirty="0"/>
              <a:t> è </a:t>
            </a:r>
            <a:r>
              <a:rPr sz="1800" dirty="0" err="1"/>
              <a:t>risultato</a:t>
            </a:r>
            <a:r>
              <a:rPr sz="1800" dirty="0"/>
              <a:t> </a:t>
            </a:r>
            <a:r>
              <a:rPr sz="1800" dirty="0" err="1"/>
              <a:t>inferiore</a:t>
            </a:r>
            <a:r>
              <a:rPr sz="1800" dirty="0"/>
              <a:t> alle </a:t>
            </a:r>
            <a:r>
              <a:rPr sz="1800" dirty="0" err="1"/>
              <a:t>attese</a:t>
            </a:r>
            <a:r>
              <a:rPr sz="1800" dirty="0"/>
              <a:t>.</a:t>
            </a:r>
          </a:p>
          <a:p>
            <a:pPr defTabSz="457200">
              <a:defRPr sz="1600">
                <a:latin typeface="Rockwell"/>
                <a:ea typeface="Rockwell"/>
                <a:cs typeface="Rockwell"/>
                <a:sym typeface="Rockwell"/>
              </a:defRPr>
            </a:pPr>
            <a:endParaRPr lang="it-IT" sz="1800" dirty="0"/>
          </a:p>
          <a:p>
            <a:pPr defTabSz="457200">
              <a:defRPr sz="1600">
                <a:latin typeface="Rockwell"/>
                <a:ea typeface="Rockwell"/>
                <a:cs typeface="Rockwell"/>
                <a:sym typeface="Rockwell"/>
              </a:defRPr>
            </a:pPr>
            <a:r>
              <a:rPr sz="1800" dirty="0" err="1"/>
              <a:t>Complessivamente</a:t>
            </a:r>
            <a:r>
              <a:rPr sz="1800" dirty="0"/>
              <a:t> è </a:t>
            </a:r>
            <a:r>
              <a:rPr sz="1800" dirty="0" err="1"/>
              <a:t>stato</a:t>
            </a:r>
            <a:r>
              <a:rPr sz="1800" dirty="0"/>
              <a:t> </a:t>
            </a:r>
            <a:r>
              <a:rPr sz="1800" dirty="0" err="1"/>
              <a:t>possibile</a:t>
            </a:r>
            <a:r>
              <a:rPr sz="1800" dirty="0"/>
              <a:t> </a:t>
            </a:r>
            <a:r>
              <a:rPr sz="1800" dirty="0" err="1"/>
              <a:t>superare</a:t>
            </a:r>
            <a:r>
              <a:rPr sz="1800" dirty="0"/>
              <a:t> al 2020 </a:t>
            </a:r>
            <a:r>
              <a:rPr sz="1800" dirty="0" err="1"/>
              <a:t>l’obiettivo</a:t>
            </a:r>
            <a:r>
              <a:rPr sz="1800" dirty="0"/>
              <a:t> di </a:t>
            </a:r>
            <a:r>
              <a:rPr sz="1800" dirty="0" err="1"/>
              <a:t>riduzione</a:t>
            </a:r>
            <a:r>
              <a:rPr sz="1800" dirty="0"/>
              <a:t> </a:t>
            </a:r>
            <a:r>
              <a:rPr sz="1800" dirty="0" err="1"/>
              <a:t>delle</a:t>
            </a:r>
            <a:r>
              <a:rPr sz="1800" dirty="0"/>
              <a:t> </a:t>
            </a:r>
            <a:r>
              <a:rPr sz="1800" dirty="0" err="1"/>
              <a:t>emissioni</a:t>
            </a:r>
            <a:r>
              <a:rPr sz="1800" dirty="0"/>
              <a:t> di CO</a:t>
            </a:r>
            <a:r>
              <a:rPr sz="1800" baseline="-5999" dirty="0"/>
              <a:t>2</a:t>
            </a:r>
            <a:r>
              <a:rPr sz="1800" dirty="0"/>
              <a:t> </a:t>
            </a:r>
            <a:endParaRPr lang="it-IT" sz="1800" dirty="0"/>
          </a:p>
          <a:p>
            <a:pPr defTabSz="457200">
              <a:defRPr sz="1600">
                <a:latin typeface="Rockwell"/>
                <a:ea typeface="Rockwell"/>
                <a:cs typeface="Rockwell"/>
                <a:sym typeface="Rockwell"/>
              </a:defRPr>
            </a:pPr>
            <a:r>
              <a:rPr sz="1800" dirty="0"/>
              <a:t>(-</a:t>
            </a:r>
            <a:r>
              <a:rPr sz="1800" dirty="0">
                <a:latin typeface="Rockwell Bold"/>
                <a:ea typeface="Rockwell Bold"/>
                <a:cs typeface="Rockwell Bold"/>
                <a:sym typeface="Rockwell Bold"/>
              </a:rPr>
              <a:t>24% rispetto al 2005</a:t>
            </a:r>
            <a:r>
              <a:rPr sz="1800" dirty="0"/>
              <a:t>)</a:t>
            </a:r>
          </a:p>
        </p:txBody>
      </p:sp>
      <p:sp>
        <p:nvSpPr>
          <p:cNvPr id="397" name="2000"/>
          <p:cNvSpPr txBox="1"/>
          <p:nvPr/>
        </p:nvSpPr>
        <p:spPr>
          <a:xfrm>
            <a:off x="7312519" y="6070926"/>
            <a:ext cx="499674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2000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05;p11"/>
          <p:cNvSpPr/>
          <p:nvPr/>
        </p:nvSpPr>
        <p:spPr>
          <a:xfrm>
            <a:off x="6384888" y="824077"/>
            <a:ext cx="4683162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0" name="Connettore 1 14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1" name="Google Shape;306;p11"/>
          <p:cNvSpPr txBox="1"/>
          <p:nvPr/>
        </p:nvSpPr>
        <p:spPr>
          <a:xfrm>
            <a:off x="413319" y="214926"/>
            <a:ext cx="12083482" cy="54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Altri effetti ambientali al 2020</a:t>
            </a:r>
          </a:p>
        </p:txBody>
      </p:sp>
      <p:sp>
        <p:nvSpPr>
          <p:cNvPr id="402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03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Rispetto al 2005</a:t>
            </a:r>
          </a:p>
        </p:txBody>
      </p:sp>
      <p:sp>
        <p:nvSpPr>
          <p:cNvPr id="404" name="Google Shape;120;p2"/>
          <p:cNvSpPr/>
          <p:nvPr/>
        </p:nvSpPr>
        <p:spPr>
          <a:xfrm>
            <a:off x="4611540" y="1816002"/>
            <a:ext cx="33149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5" name="CasellaDiTesto 13"/>
          <p:cNvSpPr txBox="1"/>
          <p:nvPr/>
        </p:nvSpPr>
        <p:spPr>
          <a:xfrm>
            <a:off x="536680" y="1738288"/>
            <a:ext cx="4029141" cy="56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- 5.900 GWh/anno di consumi energetici complessivi</a:t>
            </a:r>
          </a:p>
        </p:txBody>
      </p:sp>
      <p:sp>
        <p:nvSpPr>
          <p:cNvPr id="406" name="CasellaDiTesto 14"/>
          <p:cNvSpPr txBox="1"/>
          <p:nvPr/>
        </p:nvSpPr>
        <p:spPr>
          <a:xfrm>
            <a:off x="5107067" y="1544358"/>
            <a:ext cx="6593972" cy="1135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- 15% dei consumi di energia elettrica nel settore civile, terziario e industria</a:t>
            </a:r>
            <a:endParaRPr b="1">
              <a:latin typeface="+mj-lt"/>
              <a:ea typeface="+mj-ea"/>
              <a:cs typeface="+mj-cs"/>
              <a:sym typeface="Arial"/>
            </a:endParaRPr>
          </a:p>
          <a:p>
            <a:pPr>
              <a:defRPr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- 91 % dei consumi di gasolio nel settore civile, terziario e industria</a:t>
            </a:r>
            <a:endParaRPr b="1">
              <a:latin typeface="+mj-lt"/>
              <a:ea typeface="+mj-ea"/>
              <a:cs typeface="+mj-cs"/>
              <a:sym typeface="Arial"/>
            </a:endParaRPr>
          </a:p>
          <a:p>
            <a:pPr>
              <a:defRPr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- 31% dei consumi di benzina e -52 % dei consumi di gasolio nel settore mobilità</a:t>
            </a:r>
          </a:p>
        </p:txBody>
      </p:sp>
      <p:sp>
        <p:nvSpPr>
          <p:cNvPr id="407" name="CasellaDiTesto 15"/>
          <p:cNvSpPr txBox="1"/>
          <p:nvPr/>
        </p:nvSpPr>
        <p:spPr>
          <a:xfrm>
            <a:off x="536680" y="2748105"/>
            <a:ext cx="4029141" cy="56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+ 577 GWh/anno di produzione di energia da teleriscaldamento</a:t>
            </a:r>
          </a:p>
        </p:txBody>
      </p:sp>
      <p:sp>
        <p:nvSpPr>
          <p:cNvPr id="408" name="Google Shape;120;p2"/>
          <p:cNvSpPr/>
          <p:nvPr/>
        </p:nvSpPr>
        <p:spPr>
          <a:xfrm>
            <a:off x="4628712" y="2876418"/>
            <a:ext cx="33149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9" name="CasellaDiTesto 17"/>
          <p:cNvSpPr txBox="1"/>
          <p:nvPr/>
        </p:nvSpPr>
        <p:spPr>
          <a:xfrm>
            <a:off x="5107068" y="2947764"/>
            <a:ext cx="629031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dirty="0"/>
              <a:t>+ </a:t>
            </a:r>
            <a:r>
              <a:rPr lang="it-IT" dirty="0"/>
              <a:t>3</a:t>
            </a:r>
            <a:r>
              <a:rPr dirty="0"/>
              <a:t>19%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consumi</a:t>
            </a:r>
            <a:r>
              <a:rPr dirty="0"/>
              <a:t> di </a:t>
            </a:r>
            <a:r>
              <a:rPr dirty="0" err="1"/>
              <a:t>energia</a:t>
            </a:r>
            <a:r>
              <a:rPr dirty="0"/>
              <a:t> </a:t>
            </a:r>
            <a:r>
              <a:rPr dirty="0" err="1"/>
              <a:t>termica</a:t>
            </a:r>
            <a:r>
              <a:rPr dirty="0"/>
              <a:t> da </a:t>
            </a:r>
            <a:r>
              <a:rPr dirty="0" err="1"/>
              <a:t>teleriscaldamento</a:t>
            </a:r>
            <a:endParaRPr dirty="0"/>
          </a:p>
        </p:txBody>
      </p:sp>
      <p:sp>
        <p:nvSpPr>
          <p:cNvPr id="410" name="CasellaDiTesto 21"/>
          <p:cNvSpPr txBox="1"/>
          <p:nvPr/>
        </p:nvSpPr>
        <p:spPr>
          <a:xfrm>
            <a:off x="571022" y="3779139"/>
            <a:ext cx="4029141" cy="29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- 169 ton/anno di emissioni di PM10</a:t>
            </a:r>
          </a:p>
        </p:txBody>
      </p:sp>
      <p:sp>
        <p:nvSpPr>
          <p:cNvPr id="411" name="Google Shape;120;p2"/>
          <p:cNvSpPr/>
          <p:nvPr/>
        </p:nvSpPr>
        <p:spPr>
          <a:xfrm>
            <a:off x="4645883" y="3779139"/>
            <a:ext cx="33149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2" name="CasellaDiTesto 23"/>
          <p:cNvSpPr txBox="1"/>
          <p:nvPr/>
        </p:nvSpPr>
        <p:spPr>
          <a:xfrm>
            <a:off x="5124239" y="3850485"/>
            <a:ext cx="6290311" cy="271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dirty="0"/>
              <a:t>- 151 ton/anno relative al </a:t>
            </a:r>
            <a:r>
              <a:rPr dirty="0" err="1"/>
              <a:t>settore</a:t>
            </a:r>
            <a:r>
              <a:rPr dirty="0"/>
              <a:t> </a:t>
            </a:r>
            <a:r>
              <a:rPr dirty="0" err="1"/>
              <a:t>mobilità</a:t>
            </a:r>
            <a:endParaRPr dirty="0"/>
          </a:p>
        </p:txBody>
      </p:sp>
      <p:sp>
        <p:nvSpPr>
          <p:cNvPr id="413" name="CasellaDiTesto 25"/>
          <p:cNvSpPr txBox="1"/>
          <p:nvPr/>
        </p:nvSpPr>
        <p:spPr>
          <a:xfrm>
            <a:off x="571022" y="4726680"/>
            <a:ext cx="4029141" cy="29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- 2.854 ton/anno di emissioni di NOx</a:t>
            </a:r>
          </a:p>
        </p:txBody>
      </p:sp>
      <p:sp>
        <p:nvSpPr>
          <p:cNvPr id="414" name="Google Shape;120;p2"/>
          <p:cNvSpPr/>
          <p:nvPr/>
        </p:nvSpPr>
        <p:spPr>
          <a:xfrm>
            <a:off x="4645883" y="4726680"/>
            <a:ext cx="33149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5" name="CasellaDiTesto 27"/>
          <p:cNvSpPr txBox="1"/>
          <p:nvPr/>
        </p:nvSpPr>
        <p:spPr>
          <a:xfrm>
            <a:off x="5209710" y="4790999"/>
            <a:ext cx="6103699" cy="703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- 914 ton/anno relative </a:t>
            </a:r>
            <a:r>
              <a:rPr dirty="0" err="1"/>
              <a:t>agli</a:t>
            </a:r>
            <a:r>
              <a:rPr dirty="0"/>
              <a:t> </a:t>
            </a:r>
            <a:r>
              <a:rPr dirty="0" err="1"/>
              <a:t>edifici</a:t>
            </a:r>
            <a:r>
              <a:rPr dirty="0"/>
              <a:t> e </a:t>
            </a:r>
            <a:r>
              <a:rPr dirty="0" err="1"/>
              <a:t>usi</a:t>
            </a:r>
            <a:r>
              <a:rPr dirty="0"/>
              <a:t> </a:t>
            </a:r>
            <a:r>
              <a:rPr dirty="0" err="1"/>
              <a:t>energetici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comparto</a:t>
            </a:r>
            <a:r>
              <a:rPr dirty="0"/>
              <a:t> </a:t>
            </a:r>
            <a:r>
              <a:rPr dirty="0" err="1"/>
              <a:t>privato</a:t>
            </a:r>
            <a:endParaRPr b="1" dirty="0">
              <a:latin typeface="+mj-lt"/>
              <a:ea typeface="+mj-ea"/>
              <a:cs typeface="+mj-cs"/>
              <a:sym typeface="Arial"/>
            </a:endParaRPr>
          </a:p>
          <a:p>
            <a:pPr>
              <a:defRPr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- 1.792 ton/anno relative al </a:t>
            </a:r>
            <a:r>
              <a:rPr dirty="0" err="1"/>
              <a:t>settore</a:t>
            </a:r>
            <a:r>
              <a:rPr dirty="0"/>
              <a:t> </a:t>
            </a:r>
            <a:r>
              <a:rPr dirty="0" err="1"/>
              <a:t>mobilità</a:t>
            </a:r>
            <a:endParaRPr dirty="0"/>
          </a:p>
        </p:txBody>
      </p:sp>
      <p:sp>
        <p:nvSpPr>
          <p:cNvPr id="417" name="Google Shape;322;p15"/>
          <p:cNvSpPr txBox="1"/>
          <p:nvPr/>
        </p:nvSpPr>
        <p:spPr>
          <a:xfrm>
            <a:off x="525302" y="2391534"/>
            <a:ext cx="2038364" cy="36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11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Baseline 2005: 25.100 GWh</a:t>
            </a:r>
          </a:p>
        </p:txBody>
      </p:sp>
      <p:sp>
        <p:nvSpPr>
          <p:cNvPr id="418" name="Google Shape;322;p15"/>
          <p:cNvSpPr txBox="1"/>
          <p:nvPr/>
        </p:nvSpPr>
        <p:spPr>
          <a:xfrm>
            <a:off x="490960" y="3398859"/>
            <a:ext cx="2038364" cy="228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11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Baseline 2005: 263 GWh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exels-johny-rebel-the-explorer-panda-357271.jpg" descr="pexels-johny-rebel-the-explorer-panda-3572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256" y="-204678"/>
            <a:ext cx="10119635" cy="758972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Rettangolo"/>
          <p:cNvSpPr/>
          <p:nvPr/>
        </p:nvSpPr>
        <p:spPr>
          <a:xfrm>
            <a:off x="4808773" y="156490"/>
            <a:ext cx="2574455" cy="6120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22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23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dirty="0" err="1"/>
              <a:t>Azioni</a:t>
            </a:r>
            <a:r>
              <a:rPr dirty="0"/>
              <a:t> </a:t>
            </a:r>
            <a:r>
              <a:rPr dirty="0" err="1"/>
              <a:t>svolte</a:t>
            </a:r>
            <a:r>
              <a:rPr lang="it-IT" dirty="0"/>
              <a:t> al 2020</a:t>
            </a:r>
            <a:endParaRPr dirty="0"/>
          </a:p>
        </p:txBody>
      </p:sp>
      <p:sp>
        <p:nvSpPr>
          <p:cNvPr id="424" name="CasellaDiTesto 12"/>
          <p:cNvSpPr txBox="1"/>
          <p:nvPr/>
        </p:nvSpPr>
        <p:spPr>
          <a:xfrm>
            <a:off x="203005" y="1195022"/>
            <a:ext cx="497211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b="1" dirty="0" err="1"/>
              <a:t>Interventi</a:t>
            </a:r>
            <a:r>
              <a:rPr b="1" dirty="0"/>
              <a:t> </a:t>
            </a:r>
            <a:r>
              <a:rPr b="1" dirty="0" err="1"/>
              <a:t>effettuati</a:t>
            </a:r>
            <a:r>
              <a:rPr b="1" dirty="0"/>
              <a:t> </a:t>
            </a:r>
            <a:r>
              <a:rPr b="1" dirty="0" err="1"/>
              <a:t>nell’ambito</a:t>
            </a:r>
            <a:r>
              <a:rPr b="1" dirty="0"/>
              <a:t> del </a:t>
            </a:r>
            <a:r>
              <a:rPr b="1" dirty="0" err="1"/>
              <a:t>contratto</a:t>
            </a:r>
            <a:r>
              <a:rPr b="1" dirty="0"/>
              <a:t> di </a:t>
            </a:r>
            <a:r>
              <a:rPr b="1" dirty="0" err="1"/>
              <a:t>servizio</a:t>
            </a:r>
            <a:r>
              <a:rPr b="1" dirty="0"/>
              <a:t> </a:t>
            </a:r>
            <a:r>
              <a:rPr b="1" dirty="0" err="1"/>
              <a:t>energia</a:t>
            </a:r>
            <a:r>
              <a:rPr b="1" dirty="0"/>
              <a:t> -  (2013-2020)</a:t>
            </a:r>
          </a:p>
        </p:txBody>
      </p:sp>
      <p:sp>
        <p:nvSpPr>
          <p:cNvPr id="425" name="Google Shape;217;p7"/>
          <p:cNvSpPr txBox="1"/>
          <p:nvPr/>
        </p:nvSpPr>
        <p:spPr>
          <a:xfrm>
            <a:off x="416566" y="143790"/>
            <a:ext cx="7084581" cy="63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600" b="1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Edifici Pubblici non residenziali</a:t>
            </a:r>
          </a:p>
        </p:txBody>
      </p:sp>
      <p:sp>
        <p:nvSpPr>
          <p:cNvPr id="426" name="Google Shape;120;p2"/>
          <p:cNvSpPr/>
          <p:nvPr/>
        </p:nvSpPr>
        <p:spPr>
          <a:xfrm>
            <a:off x="292519" y="1942459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7" name="CasellaDiTesto 15"/>
          <p:cNvSpPr txBox="1"/>
          <p:nvPr/>
        </p:nvSpPr>
        <p:spPr>
          <a:xfrm>
            <a:off x="863364" y="1885310"/>
            <a:ext cx="5214381" cy="70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 err="1"/>
              <a:t>Sostituzione</a:t>
            </a:r>
            <a:r>
              <a:rPr dirty="0"/>
              <a:t> di 58 </a:t>
            </a:r>
            <a:r>
              <a:rPr dirty="0" err="1"/>
              <a:t>impianti</a:t>
            </a:r>
            <a:r>
              <a:rPr dirty="0"/>
              <a:t> </a:t>
            </a:r>
            <a:r>
              <a:rPr lang="it-IT" dirty="0"/>
              <a:t>a</a:t>
            </a:r>
            <a:r>
              <a:rPr dirty="0"/>
              <a:t> </a:t>
            </a:r>
            <a:r>
              <a:rPr dirty="0" err="1"/>
              <a:t>gasolio</a:t>
            </a:r>
            <a:r>
              <a:rPr dirty="0"/>
              <a:t> con:</a:t>
            </a:r>
            <a:endParaRPr dirty="0">
              <a:latin typeface="+mj-lt"/>
              <a:ea typeface="+mj-ea"/>
              <a:cs typeface="+mj-cs"/>
              <a:sym typeface="Arial"/>
            </a:endParaRP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- 51 </a:t>
            </a:r>
            <a:r>
              <a:rPr dirty="0" err="1"/>
              <a:t>impianti</a:t>
            </a:r>
            <a:r>
              <a:rPr dirty="0"/>
              <a:t> a gas </a:t>
            </a:r>
            <a:endParaRPr dirty="0">
              <a:latin typeface="+mj-lt"/>
              <a:ea typeface="+mj-ea"/>
              <a:cs typeface="+mj-cs"/>
              <a:sym typeface="Arial"/>
            </a:endParaRP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- 7 </a:t>
            </a:r>
            <a:r>
              <a:rPr dirty="0" err="1"/>
              <a:t>allacciamenti</a:t>
            </a:r>
            <a:r>
              <a:rPr dirty="0"/>
              <a:t> </a:t>
            </a:r>
            <a:r>
              <a:rPr dirty="0" err="1"/>
              <a:t>alla</a:t>
            </a:r>
            <a:r>
              <a:rPr dirty="0"/>
              <a:t> rete di </a:t>
            </a:r>
            <a:r>
              <a:rPr dirty="0" err="1"/>
              <a:t>teleriscaldamento</a:t>
            </a:r>
            <a:endParaRPr dirty="0"/>
          </a:p>
        </p:txBody>
      </p:sp>
      <p:sp>
        <p:nvSpPr>
          <p:cNvPr id="428" name="Google Shape;120;p2"/>
          <p:cNvSpPr/>
          <p:nvPr/>
        </p:nvSpPr>
        <p:spPr>
          <a:xfrm>
            <a:off x="292519" y="2718270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9" name="CasellaDiTesto 17"/>
          <p:cNvSpPr txBox="1"/>
          <p:nvPr/>
        </p:nvSpPr>
        <p:spPr>
          <a:xfrm>
            <a:off x="863364" y="2736150"/>
            <a:ext cx="51379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25 </a:t>
            </a:r>
            <a:r>
              <a:rPr dirty="0" err="1"/>
              <a:t>edifici</a:t>
            </a:r>
            <a:r>
              <a:rPr dirty="0"/>
              <a:t> </a:t>
            </a:r>
            <a:r>
              <a:rPr lang="it-IT" dirty="0"/>
              <a:t>da metano a</a:t>
            </a:r>
            <a:r>
              <a:rPr dirty="0"/>
              <a:t> </a:t>
            </a:r>
            <a:r>
              <a:rPr dirty="0" err="1"/>
              <a:t>teleriscaldamento</a:t>
            </a:r>
            <a:endParaRPr dirty="0"/>
          </a:p>
        </p:txBody>
      </p:sp>
      <p:sp>
        <p:nvSpPr>
          <p:cNvPr id="431" name="CasellaDiTesto 19"/>
          <p:cNvSpPr txBox="1"/>
          <p:nvPr/>
        </p:nvSpPr>
        <p:spPr>
          <a:xfrm>
            <a:off x="203005" y="3253847"/>
            <a:ext cx="53055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b="1" dirty="0" err="1"/>
              <a:t>Riqualificazioni</a:t>
            </a:r>
            <a:r>
              <a:rPr b="1" dirty="0"/>
              <a:t> </a:t>
            </a:r>
            <a:r>
              <a:rPr b="1" dirty="0" err="1"/>
              <a:t>edifici</a:t>
            </a:r>
            <a:r>
              <a:rPr b="1" dirty="0"/>
              <a:t> </a:t>
            </a:r>
            <a:r>
              <a:rPr b="1" dirty="0" err="1"/>
              <a:t>scolastici</a:t>
            </a:r>
            <a:r>
              <a:rPr b="1" dirty="0"/>
              <a:t> (2014 – 2020)</a:t>
            </a:r>
          </a:p>
        </p:txBody>
      </p:sp>
      <p:sp>
        <p:nvSpPr>
          <p:cNvPr id="432" name="CasellaDiTesto 21"/>
          <p:cNvSpPr txBox="1"/>
          <p:nvPr/>
        </p:nvSpPr>
        <p:spPr>
          <a:xfrm>
            <a:off x="863364" y="3608253"/>
            <a:ext cx="5137989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</a:t>
            </a:r>
            <a:r>
              <a:rPr lang="it-IT" dirty="0"/>
              <a:t> </a:t>
            </a:r>
            <a:r>
              <a:rPr dirty="0" err="1"/>
              <a:t>demolizione</a:t>
            </a:r>
            <a:r>
              <a:rPr dirty="0"/>
              <a:t> di n.5 </a:t>
            </a:r>
            <a:r>
              <a:rPr dirty="0" err="1"/>
              <a:t>scuole</a:t>
            </a:r>
            <a:endParaRPr lang="it-IT" dirty="0"/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</a:t>
            </a:r>
            <a:r>
              <a:rPr lang="it-IT" dirty="0"/>
              <a:t> </a:t>
            </a:r>
            <a:r>
              <a:rPr dirty="0" err="1"/>
              <a:t>demolizione</a:t>
            </a:r>
            <a:r>
              <a:rPr dirty="0"/>
              <a:t> e </a:t>
            </a:r>
            <a:r>
              <a:rPr dirty="0" err="1"/>
              <a:t>ricostruzione</a:t>
            </a:r>
            <a:r>
              <a:rPr dirty="0"/>
              <a:t> di n. 13 </a:t>
            </a:r>
            <a:r>
              <a:rPr dirty="0" err="1"/>
              <a:t>scuole</a:t>
            </a:r>
            <a:r>
              <a:rPr dirty="0"/>
              <a:t> (di cui 3 ultimate, 10 in </a:t>
            </a:r>
            <a:r>
              <a:rPr dirty="0" err="1"/>
              <a:t>corso</a:t>
            </a:r>
            <a:r>
              <a:rPr dirty="0"/>
              <a:t> o da </a:t>
            </a:r>
            <a:r>
              <a:rPr dirty="0" err="1"/>
              <a:t>avviare</a:t>
            </a:r>
            <a:r>
              <a:rPr dirty="0"/>
              <a:t>) </a:t>
            </a: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</a:t>
            </a:r>
            <a:r>
              <a:rPr lang="it-IT" dirty="0"/>
              <a:t> </a:t>
            </a:r>
            <a:r>
              <a:rPr dirty="0" err="1"/>
              <a:t>riqualificazione</a:t>
            </a:r>
            <a:r>
              <a:rPr dirty="0"/>
              <a:t> di n.7 </a:t>
            </a:r>
            <a:r>
              <a:rPr dirty="0" err="1"/>
              <a:t>scuole</a:t>
            </a:r>
            <a:r>
              <a:rPr dirty="0"/>
              <a:t> </a:t>
            </a:r>
            <a:r>
              <a:rPr lang="it-IT" dirty="0"/>
              <a:t>(</a:t>
            </a:r>
            <a:r>
              <a:rPr dirty="0"/>
              <a:t>2 </a:t>
            </a:r>
            <a:r>
              <a:rPr dirty="0" err="1"/>
              <a:t>conclusi</a:t>
            </a:r>
            <a:r>
              <a:rPr dirty="0"/>
              <a:t>, 2 in </a:t>
            </a:r>
            <a:r>
              <a:rPr dirty="0" err="1"/>
              <a:t>corso</a:t>
            </a:r>
            <a:r>
              <a:rPr dirty="0"/>
              <a:t> e 3 da </a:t>
            </a:r>
            <a:r>
              <a:rPr dirty="0" err="1"/>
              <a:t>avviare</a:t>
            </a:r>
            <a:r>
              <a:rPr lang="it-IT" dirty="0"/>
              <a:t>)</a:t>
            </a:r>
            <a:endParaRPr dirty="0"/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</a:t>
            </a:r>
            <a:r>
              <a:rPr lang="it-IT" dirty="0"/>
              <a:t> </a:t>
            </a:r>
            <a:r>
              <a:rPr dirty="0" err="1"/>
              <a:t>costruzione</a:t>
            </a:r>
            <a:r>
              <a:rPr dirty="0"/>
              <a:t> di n.1 </a:t>
            </a:r>
            <a:r>
              <a:rPr dirty="0" err="1"/>
              <a:t>nuova</a:t>
            </a:r>
            <a:r>
              <a:rPr dirty="0"/>
              <a:t> </a:t>
            </a:r>
            <a:r>
              <a:rPr dirty="0" err="1"/>
              <a:t>scuola</a:t>
            </a:r>
            <a:endParaRPr dirty="0"/>
          </a:p>
        </p:txBody>
      </p:sp>
      <p:sp>
        <p:nvSpPr>
          <p:cNvPr id="433" name="Google Shape;120;p2"/>
          <p:cNvSpPr/>
          <p:nvPr/>
        </p:nvSpPr>
        <p:spPr>
          <a:xfrm>
            <a:off x="292518" y="3706430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" name="CasellaDiTesto 19">
            <a:extLst>
              <a:ext uri="{FF2B5EF4-FFF2-40B4-BE49-F238E27FC236}">
                <a16:creationId xmlns:a16="http://schemas.microsoft.com/office/drawing/2014/main" id="{09A88112-8D15-51E1-378C-1F7DE88BAE65}"/>
              </a:ext>
            </a:extLst>
          </p:cNvPr>
          <p:cNvSpPr txBox="1"/>
          <p:nvPr/>
        </p:nvSpPr>
        <p:spPr>
          <a:xfrm>
            <a:off x="155949" y="5004884"/>
            <a:ext cx="56222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lang="it-IT" b="1" dirty="0"/>
              <a:t>Acquisto energia elettrica verde certificata (dal 2014) </a:t>
            </a:r>
            <a:endParaRPr b="1" dirty="0"/>
          </a:p>
        </p:txBody>
      </p:sp>
      <p:sp>
        <p:nvSpPr>
          <p:cNvPr id="20" name="Google Shape;120;p2">
            <a:extLst>
              <a:ext uri="{FF2B5EF4-FFF2-40B4-BE49-F238E27FC236}">
                <a16:creationId xmlns:a16="http://schemas.microsoft.com/office/drawing/2014/main" id="{DBA30B75-D3D0-9DC6-8977-AFC861AD5D72}"/>
              </a:ext>
            </a:extLst>
          </p:cNvPr>
          <p:cNvSpPr/>
          <p:nvPr/>
        </p:nvSpPr>
        <p:spPr>
          <a:xfrm>
            <a:off x="319143" y="5397065"/>
            <a:ext cx="300475" cy="410200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6087311-1BE5-0D71-2679-880647898115}"/>
              </a:ext>
            </a:extLst>
          </p:cNvPr>
          <p:cNvSpPr txBox="1"/>
          <p:nvPr/>
        </p:nvSpPr>
        <p:spPr>
          <a:xfrm>
            <a:off x="863364" y="5412840"/>
            <a:ext cx="826008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- 78,5 GWh/anno di consumi elettrici da energia verde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F6ED73-F13C-605F-6D88-E9F48C3FE8D7}"/>
              </a:ext>
            </a:extLst>
          </p:cNvPr>
          <p:cNvSpPr txBox="1"/>
          <p:nvPr/>
        </p:nvSpPr>
        <p:spPr>
          <a:xfrm>
            <a:off x="1340019" y="5867910"/>
            <a:ext cx="5657684" cy="707882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6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 panose="02060603020205020403" pitchFamily="18" charset="0"/>
                <a:sym typeface="Helvetica"/>
              </a:rPr>
              <a:t>-114.600 MWh/anno di consumi energetici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 dirty="0">
                <a:latin typeface="Rockwell" panose="02060603020205020403" pitchFamily="18" charset="0"/>
              </a:rPr>
              <a:t>- 75 </a:t>
            </a:r>
            <a:r>
              <a:rPr lang="it-IT" sz="2000" b="1" dirty="0" err="1">
                <a:latin typeface="Rockwell" panose="02060603020205020403" pitchFamily="18" charset="0"/>
              </a:rPr>
              <a:t>kt</a:t>
            </a:r>
            <a:r>
              <a:rPr lang="it-IT" sz="2000" b="1" dirty="0">
                <a:latin typeface="Rockwell" panose="02060603020205020403" pitchFamily="18" charset="0"/>
              </a:rPr>
              <a:t> CO</a:t>
            </a:r>
            <a:r>
              <a:rPr lang="it-IT" sz="2000" b="1" baseline="-25000" dirty="0">
                <a:latin typeface="Rockwell" panose="02060603020205020403" pitchFamily="18" charset="0"/>
              </a:rPr>
              <a:t>2</a:t>
            </a:r>
            <a:r>
              <a:rPr lang="it-IT" sz="2000" b="1" dirty="0">
                <a:latin typeface="Rockwell" panose="02060603020205020403" pitchFamily="18" charset="0"/>
              </a:rPr>
              <a:t>/anno</a:t>
            </a:r>
            <a:endParaRPr kumimoji="0" lang="it-IT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ckwell" panose="02060603020205020403" pitchFamily="18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36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dirty="0" err="1"/>
              <a:t>Azioni</a:t>
            </a:r>
            <a:r>
              <a:rPr dirty="0"/>
              <a:t> </a:t>
            </a:r>
            <a:r>
              <a:rPr dirty="0" err="1"/>
              <a:t>svolte</a:t>
            </a:r>
            <a:r>
              <a:rPr lang="it-IT" dirty="0"/>
              <a:t> al 2020</a:t>
            </a:r>
            <a:endParaRPr dirty="0"/>
          </a:p>
        </p:txBody>
      </p:sp>
      <p:sp>
        <p:nvSpPr>
          <p:cNvPr id="437" name="CasellaDiTesto 12"/>
          <p:cNvSpPr txBox="1"/>
          <p:nvPr/>
        </p:nvSpPr>
        <p:spPr>
          <a:xfrm>
            <a:off x="459038" y="1209675"/>
            <a:ext cx="4972117" cy="352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b="1" dirty="0" err="1"/>
              <a:t>Riqualificazione</a:t>
            </a:r>
            <a:r>
              <a:rPr b="1" dirty="0"/>
              <a:t> </a:t>
            </a:r>
            <a:r>
              <a:rPr b="1" dirty="0" err="1"/>
              <a:t>energetica</a:t>
            </a:r>
            <a:r>
              <a:rPr b="1" dirty="0"/>
              <a:t> </a:t>
            </a:r>
            <a:r>
              <a:rPr b="1" dirty="0" err="1"/>
              <a:t>edifici</a:t>
            </a:r>
            <a:r>
              <a:rPr b="1" dirty="0"/>
              <a:t> ERP</a:t>
            </a:r>
          </a:p>
        </p:txBody>
      </p:sp>
      <p:sp>
        <p:nvSpPr>
          <p:cNvPr id="439" name="Google Shape;217;p7"/>
          <p:cNvSpPr txBox="1"/>
          <p:nvPr/>
        </p:nvSpPr>
        <p:spPr>
          <a:xfrm>
            <a:off x="416566" y="143790"/>
            <a:ext cx="9485618" cy="63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600" b="1">
                <a:latin typeface="Titillium Web"/>
                <a:ea typeface="Titillium Web"/>
                <a:cs typeface="Titillium Web"/>
                <a:sym typeface="Titillium Web"/>
              </a:defRPr>
            </a:pPr>
            <a:r>
              <a:t>Edifici Pubblici residenziali</a:t>
            </a:r>
          </a:p>
        </p:txBody>
      </p:sp>
      <p:sp>
        <p:nvSpPr>
          <p:cNvPr id="440" name="Google Shape;120;p2"/>
          <p:cNvSpPr/>
          <p:nvPr/>
        </p:nvSpPr>
        <p:spPr>
          <a:xfrm>
            <a:off x="542925" y="1687635"/>
            <a:ext cx="331496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1" name="CasellaDiTesto 15"/>
          <p:cNvSpPr txBox="1"/>
          <p:nvPr/>
        </p:nvSpPr>
        <p:spPr>
          <a:xfrm>
            <a:off x="1037663" y="1613504"/>
            <a:ext cx="4886663" cy="9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 Via Feltrinelli 16</a:t>
            </a:r>
            <a:endParaRPr dirty="0">
              <a:latin typeface="+mj-lt"/>
              <a:ea typeface="+mj-ea"/>
              <a:cs typeface="+mj-cs"/>
              <a:sym typeface="Arial"/>
            </a:endParaRP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 Via San Bernardo 48-50 in </a:t>
            </a:r>
            <a:r>
              <a:rPr dirty="0" err="1"/>
              <a:t>fase</a:t>
            </a:r>
            <a:r>
              <a:rPr dirty="0"/>
              <a:t> di </a:t>
            </a:r>
            <a:r>
              <a:rPr dirty="0" err="1"/>
              <a:t>conclusione</a:t>
            </a:r>
            <a:endParaRPr dirty="0">
              <a:latin typeface="+mj-lt"/>
              <a:ea typeface="+mj-ea"/>
              <a:cs typeface="+mj-cs"/>
              <a:sym typeface="Arial"/>
            </a:endParaRP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 Via San Bernardo 29</a:t>
            </a:r>
            <a:endParaRPr dirty="0">
              <a:latin typeface="+mj-lt"/>
              <a:ea typeface="+mj-ea"/>
              <a:cs typeface="+mj-cs"/>
              <a:sym typeface="Arial"/>
            </a:endParaRP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 Via Villani-</a:t>
            </a:r>
            <a:r>
              <a:rPr dirty="0" err="1"/>
              <a:t>Giuffrè</a:t>
            </a:r>
            <a:r>
              <a:rPr dirty="0"/>
              <a:t> (in </a:t>
            </a:r>
            <a:r>
              <a:rPr dirty="0" err="1"/>
              <a:t>corso</a:t>
            </a:r>
            <a:r>
              <a:rPr dirty="0"/>
              <a:t>)</a:t>
            </a:r>
          </a:p>
        </p:txBody>
      </p:sp>
      <p:sp>
        <p:nvSpPr>
          <p:cNvPr id="442" name="CasellaDiTesto 17"/>
          <p:cNvSpPr txBox="1"/>
          <p:nvPr/>
        </p:nvSpPr>
        <p:spPr>
          <a:xfrm>
            <a:off x="441435" y="2658313"/>
            <a:ext cx="56369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15000"/>
              </a:lnSpc>
              <a:spcBef>
                <a:spcPts val="1000"/>
              </a:spcBef>
              <a:defRPr sz="1600" b="1">
                <a:latin typeface="Rockwell Bold"/>
                <a:ea typeface="Rockwell Bold"/>
                <a:cs typeface="Rockwell Bold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dirty="0" err="1"/>
              <a:t>Completa</a:t>
            </a:r>
            <a:r>
              <a:rPr dirty="0"/>
              <a:t> </a:t>
            </a:r>
            <a:r>
              <a:rPr dirty="0" err="1"/>
              <a:t>trasformazione</a:t>
            </a:r>
            <a:r>
              <a:rPr dirty="0"/>
              <a:t> </a:t>
            </a:r>
            <a:r>
              <a:rPr lang="it-IT" dirty="0"/>
              <a:t>degli impianti termici a gasolio a servizio degli edifici ERP</a:t>
            </a:r>
            <a:endParaRPr dirty="0"/>
          </a:p>
        </p:txBody>
      </p:sp>
      <p:sp>
        <p:nvSpPr>
          <p:cNvPr id="11" name="Google Shape;120;p2">
            <a:extLst>
              <a:ext uri="{FF2B5EF4-FFF2-40B4-BE49-F238E27FC236}">
                <a16:creationId xmlns:a16="http://schemas.microsoft.com/office/drawing/2014/main" id="{61E81AB7-CA42-8FC0-7732-42D58D875F28}"/>
              </a:ext>
            </a:extLst>
          </p:cNvPr>
          <p:cNvSpPr/>
          <p:nvPr/>
        </p:nvSpPr>
        <p:spPr>
          <a:xfrm>
            <a:off x="542925" y="3421933"/>
            <a:ext cx="331496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CasellaDiTesto 15">
            <a:extLst>
              <a:ext uri="{FF2B5EF4-FFF2-40B4-BE49-F238E27FC236}">
                <a16:creationId xmlns:a16="http://schemas.microsoft.com/office/drawing/2014/main" id="{CF8AB381-97DF-AC1C-B529-39B098DCE731}"/>
              </a:ext>
            </a:extLst>
          </p:cNvPr>
          <p:cNvSpPr txBox="1"/>
          <p:nvPr/>
        </p:nvSpPr>
        <p:spPr>
          <a:xfrm>
            <a:off x="1037662" y="3315060"/>
            <a:ext cx="488666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- </a:t>
            </a:r>
            <a:r>
              <a:rPr lang="it-IT" dirty="0"/>
              <a:t>Trasformazione dei 49 impianti a gasolio in impianti a metano o a teleriscaldamento</a:t>
            </a:r>
            <a:endParaRPr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7453CE4-C8CB-4628-832B-E1711391E0A8}"/>
              </a:ext>
            </a:extLst>
          </p:cNvPr>
          <p:cNvSpPr txBox="1"/>
          <p:nvPr/>
        </p:nvSpPr>
        <p:spPr>
          <a:xfrm>
            <a:off x="413320" y="4168871"/>
            <a:ext cx="5657684" cy="707882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6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 panose="02060603020205020403" pitchFamily="18" charset="0"/>
                <a:sym typeface="Helvetica"/>
              </a:rPr>
              <a:t>-8.000 MWh/anno di consumi energetici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 dirty="0">
                <a:latin typeface="Rockwell" panose="02060603020205020403" pitchFamily="18" charset="0"/>
              </a:rPr>
              <a:t>- 5 </a:t>
            </a:r>
            <a:r>
              <a:rPr lang="it-IT" sz="2000" b="1" dirty="0" err="1">
                <a:latin typeface="Rockwell" panose="02060603020205020403" pitchFamily="18" charset="0"/>
              </a:rPr>
              <a:t>kt</a:t>
            </a:r>
            <a:r>
              <a:rPr lang="it-IT" sz="2000" b="1" dirty="0">
                <a:latin typeface="Rockwell" panose="02060603020205020403" pitchFamily="18" charset="0"/>
              </a:rPr>
              <a:t> CO</a:t>
            </a:r>
            <a:r>
              <a:rPr lang="it-IT" sz="2000" b="1" baseline="-25000" dirty="0">
                <a:latin typeface="Rockwell" panose="02060603020205020403" pitchFamily="18" charset="0"/>
              </a:rPr>
              <a:t>2</a:t>
            </a:r>
            <a:r>
              <a:rPr lang="it-IT" sz="2000" b="1" dirty="0">
                <a:latin typeface="Rockwell" panose="02060603020205020403" pitchFamily="18" charset="0"/>
              </a:rPr>
              <a:t>/anno</a:t>
            </a:r>
            <a:endParaRPr kumimoji="0" lang="it-IT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ckwell" panose="02060603020205020403" pitchFamily="18" charset="0"/>
              <a:sym typeface="Helvetica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2458DE-541D-1FA0-6023-0649BBE3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3" t="8202" r="38641" b="5577"/>
          <a:stretch/>
        </p:blipFill>
        <p:spPr>
          <a:xfrm>
            <a:off x="5816339" y="-4810"/>
            <a:ext cx="6505958" cy="686280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30413DE-3EA4-7F31-FA98-FF849A0CF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003" y="880842"/>
            <a:ext cx="1790833" cy="11859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305;p11"/>
          <p:cNvSpPr/>
          <p:nvPr/>
        </p:nvSpPr>
        <p:spPr>
          <a:xfrm>
            <a:off x="2333146" y="680218"/>
            <a:ext cx="5302094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9" name="Google Shape;306;p11"/>
          <p:cNvSpPr txBox="1"/>
          <p:nvPr/>
        </p:nvSpPr>
        <p:spPr>
          <a:xfrm>
            <a:off x="377952" y="326048"/>
            <a:ext cx="8249802" cy="54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Soggetti coinvolti</a:t>
            </a:r>
          </a:p>
        </p:txBody>
      </p:sp>
      <p:sp>
        <p:nvSpPr>
          <p:cNvPr id="190" name="Google Shape;307;p11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1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812" y="6492875"/>
            <a:ext cx="181834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92" name="Immagine 7" descr="Immagine 7"/>
          <p:cNvPicPr>
            <a:picLocks noChangeAspect="1"/>
          </p:cNvPicPr>
          <p:nvPr/>
        </p:nvPicPr>
        <p:blipFill>
          <a:blip r:embed="rId2"/>
          <a:srcRect r="48318" b="177"/>
          <a:stretch>
            <a:fillRect/>
          </a:stretch>
        </p:blipFill>
        <p:spPr>
          <a:xfrm>
            <a:off x="606552" y="1819082"/>
            <a:ext cx="6376416" cy="3919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exels-letiziabrt-11783574.jpg" descr="pexels-letiziabrt-117835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608" y="-29078"/>
            <a:ext cx="6452812" cy="9679218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Rettangolo"/>
          <p:cNvSpPr/>
          <p:nvPr/>
        </p:nvSpPr>
        <p:spPr>
          <a:xfrm>
            <a:off x="5154195" y="-30733"/>
            <a:ext cx="5879711" cy="7666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447" name="Google Shape;217;p7"/>
          <p:cNvSpPr txBox="1"/>
          <p:nvPr/>
        </p:nvSpPr>
        <p:spPr>
          <a:xfrm>
            <a:off x="416566" y="143791"/>
            <a:ext cx="9879038" cy="63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Edifici e usi energetici nel comparto privato</a:t>
            </a:r>
          </a:p>
        </p:txBody>
      </p:sp>
      <p:sp>
        <p:nvSpPr>
          <p:cNvPr id="448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449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dirty="0" err="1"/>
              <a:t>Azioni</a:t>
            </a:r>
            <a:r>
              <a:rPr dirty="0"/>
              <a:t> </a:t>
            </a:r>
            <a:r>
              <a:rPr dirty="0" err="1"/>
              <a:t>svolte</a:t>
            </a:r>
            <a:r>
              <a:rPr lang="it-IT" dirty="0"/>
              <a:t> al 2020</a:t>
            </a:r>
            <a:endParaRPr dirty="0"/>
          </a:p>
        </p:txBody>
      </p:sp>
      <p:sp>
        <p:nvSpPr>
          <p:cNvPr id="7" name="CasellaDiTesto 12">
            <a:extLst>
              <a:ext uri="{FF2B5EF4-FFF2-40B4-BE49-F238E27FC236}">
                <a16:creationId xmlns:a16="http://schemas.microsoft.com/office/drawing/2014/main" id="{D4DFEA9E-C5D8-11A4-2190-454F888A508A}"/>
              </a:ext>
            </a:extLst>
          </p:cNvPr>
          <p:cNvSpPr txBox="1"/>
          <p:nvPr/>
        </p:nvSpPr>
        <p:spPr>
          <a:xfrm>
            <a:off x="203005" y="1195022"/>
            <a:ext cx="610051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lang="it-IT" b="1" dirty="0"/>
              <a:t>Strumenti di regolamentazione e incentivazione riqualificazione energetica e ambientale edilizia privata</a:t>
            </a:r>
            <a:endParaRPr b="1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598C69E-8C8D-B44E-6E26-4FA096CF765A}"/>
              </a:ext>
            </a:extLst>
          </p:cNvPr>
          <p:cNvGrpSpPr/>
          <p:nvPr/>
        </p:nvGrpSpPr>
        <p:grpSpPr>
          <a:xfrm>
            <a:off x="292518" y="1832844"/>
            <a:ext cx="5378708" cy="1321013"/>
            <a:chOff x="292519" y="1938357"/>
            <a:chExt cx="5708834" cy="1321013"/>
          </a:xfrm>
        </p:grpSpPr>
        <p:sp>
          <p:nvSpPr>
            <p:cNvPr id="8" name="Google Shape;120;p2">
              <a:extLst>
                <a:ext uri="{FF2B5EF4-FFF2-40B4-BE49-F238E27FC236}">
                  <a16:creationId xmlns:a16="http://schemas.microsoft.com/office/drawing/2014/main" id="{3244BD8B-3021-7580-53A4-7F633837105E}"/>
                </a:ext>
              </a:extLst>
            </p:cNvPr>
            <p:cNvSpPr/>
            <p:nvPr/>
          </p:nvSpPr>
          <p:spPr>
            <a:xfrm>
              <a:off x="292519" y="1942459"/>
              <a:ext cx="353727" cy="379124"/>
            </a:xfrm>
            <a:prstGeom prst="chevron">
              <a:avLst>
                <a:gd name="adj" fmla="val 50000"/>
              </a:avLst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" name="CasellaDiTesto 15">
              <a:extLst>
                <a:ext uri="{FF2B5EF4-FFF2-40B4-BE49-F238E27FC236}">
                  <a16:creationId xmlns:a16="http://schemas.microsoft.com/office/drawing/2014/main" id="{2F30F4AD-1520-EA68-0BCD-5D39FA8DD566}"/>
                </a:ext>
              </a:extLst>
            </p:cNvPr>
            <p:cNvSpPr txBox="1"/>
            <p:nvPr/>
          </p:nvSpPr>
          <p:spPr>
            <a:xfrm>
              <a:off x="825168" y="1938357"/>
              <a:ext cx="4948442" cy="7386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r>
                <a:rPr lang="it-IT" dirty="0"/>
                <a:t>- Provvedimento sconto oneri (2007-2019)</a:t>
              </a:r>
            </a:p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r>
                <a:rPr lang="it-IT" dirty="0"/>
                <a:t>- Regolamento edilizio, in attuazione del Piano di Governo del Territorio 2012 (fino al 2019)</a:t>
              </a:r>
              <a:endParaRPr dirty="0"/>
            </a:p>
          </p:txBody>
        </p:sp>
        <p:sp>
          <p:nvSpPr>
            <p:cNvPr id="10" name="Google Shape;120;p2">
              <a:extLst>
                <a:ext uri="{FF2B5EF4-FFF2-40B4-BE49-F238E27FC236}">
                  <a16:creationId xmlns:a16="http://schemas.microsoft.com/office/drawing/2014/main" id="{E37CED36-4B4C-DDC0-A048-5696F34D542E}"/>
                </a:ext>
              </a:extLst>
            </p:cNvPr>
            <p:cNvSpPr/>
            <p:nvPr/>
          </p:nvSpPr>
          <p:spPr>
            <a:xfrm>
              <a:off x="292519" y="2718270"/>
              <a:ext cx="353727" cy="379124"/>
            </a:xfrm>
            <a:prstGeom prst="chevron">
              <a:avLst>
                <a:gd name="adj" fmla="val 50000"/>
              </a:avLst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" name="CasellaDiTesto 17">
              <a:extLst>
                <a:ext uri="{FF2B5EF4-FFF2-40B4-BE49-F238E27FC236}">
                  <a16:creationId xmlns:a16="http://schemas.microsoft.com/office/drawing/2014/main" id="{028DB92C-7A71-F067-4529-8B7BED447BAE}"/>
                </a:ext>
              </a:extLst>
            </p:cNvPr>
            <p:cNvSpPr txBox="1"/>
            <p:nvPr/>
          </p:nvSpPr>
          <p:spPr>
            <a:xfrm>
              <a:off x="863364" y="2736150"/>
              <a:ext cx="5137989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rPr lang="it-IT" dirty="0"/>
                <a:t>Art. 10 NTA del Piano delle Regole del Piano di Governo del Territorio (da dicembre 2019)</a:t>
              </a:r>
              <a:endParaRPr dirty="0"/>
            </a:p>
          </p:txBody>
        </p:sp>
      </p:grpSp>
      <p:sp>
        <p:nvSpPr>
          <p:cNvPr id="13" name="CasellaDiTesto 21">
            <a:extLst>
              <a:ext uri="{FF2B5EF4-FFF2-40B4-BE49-F238E27FC236}">
                <a16:creationId xmlns:a16="http://schemas.microsoft.com/office/drawing/2014/main" id="{BC91A32B-CF02-F266-2BA4-01F3A8540D93}"/>
              </a:ext>
            </a:extLst>
          </p:cNvPr>
          <p:cNvSpPr txBox="1"/>
          <p:nvPr/>
        </p:nvSpPr>
        <p:spPr>
          <a:xfrm>
            <a:off x="794365" y="3286134"/>
            <a:ext cx="513798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Bandi di finanziamento interventi di efficientamento e riqualificazione edilizia (BE 1 per le annualità 2017 e 2018 e BE 2 per il 2019)</a:t>
            </a:r>
            <a:endParaRPr dirty="0"/>
          </a:p>
        </p:txBody>
      </p:sp>
      <p:sp>
        <p:nvSpPr>
          <p:cNvPr id="14" name="Google Shape;120;p2">
            <a:extLst>
              <a:ext uri="{FF2B5EF4-FFF2-40B4-BE49-F238E27FC236}">
                <a16:creationId xmlns:a16="http://schemas.microsoft.com/office/drawing/2014/main" id="{DEAE98C0-E478-F757-690F-9DEE7ADACA76}"/>
              </a:ext>
            </a:extLst>
          </p:cNvPr>
          <p:cNvSpPr/>
          <p:nvPr/>
        </p:nvSpPr>
        <p:spPr>
          <a:xfrm>
            <a:off x="292518" y="3365962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" name="CasellaDiTesto 21">
            <a:extLst>
              <a:ext uri="{FF2B5EF4-FFF2-40B4-BE49-F238E27FC236}">
                <a16:creationId xmlns:a16="http://schemas.microsoft.com/office/drawing/2014/main" id="{98DFE2AF-2F3A-A366-228F-C18FB04FCC70}"/>
              </a:ext>
            </a:extLst>
          </p:cNvPr>
          <p:cNvSpPr txBox="1"/>
          <p:nvPr/>
        </p:nvSpPr>
        <p:spPr>
          <a:xfrm>
            <a:off x="806675" y="4123078"/>
            <a:ext cx="51379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Regolamento Qualità dell’Aria (da fine 2020)</a:t>
            </a:r>
            <a:endParaRPr dirty="0"/>
          </a:p>
        </p:txBody>
      </p:sp>
      <p:sp>
        <p:nvSpPr>
          <p:cNvPr id="21" name="Google Shape;120;p2">
            <a:extLst>
              <a:ext uri="{FF2B5EF4-FFF2-40B4-BE49-F238E27FC236}">
                <a16:creationId xmlns:a16="http://schemas.microsoft.com/office/drawing/2014/main" id="{A99A6FDC-204F-96EF-423E-3AD4CA0325A4}"/>
              </a:ext>
            </a:extLst>
          </p:cNvPr>
          <p:cNvSpPr/>
          <p:nvPr/>
        </p:nvSpPr>
        <p:spPr>
          <a:xfrm>
            <a:off x="292198" y="4119167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2AD79F2-6C2C-FB6A-B6F2-C392450D0E41}"/>
              </a:ext>
            </a:extLst>
          </p:cNvPr>
          <p:cNvSpPr txBox="1"/>
          <p:nvPr/>
        </p:nvSpPr>
        <p:spPr>
          <a:xfrm>
            <a:off x="781708" y="4755040"/>
            <a:ext cx="51379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Sportello energia del Comune</a:t>
            </a:r>
            <a:endParaRPr dirty="0"/>
          </a:p>
        </p:txBody>
      </p:sp>
      <p:sp>
        <p:nvSpPr>
          <p:cNvPr id="23" name="Google Shape;120;p2">
            <a:extLst>
              <a:ext uri="{FF2B5EF4-FFF2-40B4-BE49-F238E27FC236}">
                <a16:creationId xmlns:a16="http://schemas.microsoft.com/office/drawing/2014/main" id="{573540CE-D6FB-30E2-8DFD-FBD9359ECD5C}"/>
              </a:ext>
            </a:extLst>
          </p:cNvPr>
          <p:cNvSpPr/>
          <p:nvPr/>
        </p:nvSpPr>
        <p:spPr>
          <a:xfrm>
            <a:off x="267231" y="4751129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B4CE84E-731B-64E8-6EF9-2635AB73E663}"/>
              </a:ext>
            </a:extLst>
          </p:cNvPr>
          <p:cNvSpPr txBox="1"/>
          <p:nvPr/>
        </p:nvSpPr>
        <p:spPr>
          <a:xfrm>
            <a:off x="781708" y="5371517"/>
            <a:ext cx="51379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Sviluppo del teleriscaldamento</a:t>
            </a:r>
            <a:endParaRPr dirty="0"/>
          </a:p>
        </p:txBody>
      </p:sp>
      <p:sp>
        <p:nvSpPr>
          <p:cNvPr id="25" name="Google Shape;120;p2">
            <a:extLst>
              <a:ext uri="{FF2B5EF4-FFF2-40B4-BE49-F238E27FC236}">
                <a16:creationId xmlns:a16="http://schemas.microsoft.com/office/drawing/2014/main" id="{E1109E98-C6D4-A0BE-3C21-0120EC830138}"/>
              </a:ext>
            </a:extLst>
          </p:cNvPr>
          <p:cNvSpPr/>
          <p:nvPr/>
        </p:nvSpPr>
        <p:spPr>
          <a:xfrm>
            <a:off x="267231" y="5367606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7B4AD23-11DB-9C24-F2A6-AE7139313D62}"/>
              </a:ext>
            </a:extLst>
          </p:cNvPr>
          <p:cNvSpPr txBox="1"/>
          <p:nvPr/>
        </p:nvSpPr>
        <p:spPr>
          <a:xfrm>
            <a:off x="1269354" y="5878718"/>
            <a:ext cx="5657684" cy="707882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6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 panose="02060603020205020403" pitchFamily="18" charset="0"/>
                <a:sym typeface="Helvetica"/>
              </a:rPr>
              <a:t>-3.800 </a:t>
            </a:r>
            <a:r>
              <a:rPr lang="it-IT" sz="2000" b="1" dirty="0">
                <a:latin typeface="Rockwell" panose="02060603020205020403" pitchFamily="18" charset="0"/>
              </a:rPr>
              <a:t>G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 panose="02060603020205020403" pitchFamily="18" charset="0"/>
                <a:sym typeface="Helvetica"/>
              </a:rPr>
              <a:t>Wh/anno di consumi energetici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 dirty="0">
                <a:latin typeface="Rockwell" panose="02060603020205020403" pitchFamily="18" charset="0"/>
              </a:rPr>
              <a:t>- 1.350 </a:t>
            </a:r>
            <a:r>
              <a:rPr lang="it-IT" sz="2000" b="1" dirty="0" err="1">
                <a:latin typeface="Rockwell" panose="02060603020205020403" pitchFamily="18" charset="0"/>
              </a:rPr>
              <a:t>kt</a:t>
            </a:r>
            <a:r>
              <a:rPr lang="it-IT" sz="2000" b="1" dirty="0">
                <a:latin typeface="Rockwell" panose="02060603020205020403" pitchFamily="18" charset="0"/>
              </a:rPr>
              <a:t> CO</a:t>
            </a:r>
            <a:r>
              <a:rPr lang="it-IT" sz="2000" b="1" baseline="-25000" dirty="0">
                <a:latin typeface="Rockwell" panose="02060603020205020403" pitchFamily="18" charset="0"/>
              </a:rPr>
              <a:t>2</a:t>
            </a:r>
            <a:r>
              <a:rPr lang="it-IT" sz="2000" b="1" dirty="0">
                <a:latin typeface="Rockwell" panose="02060603020205020403" pitchFamily="18" charset="0"/>
              </a:rPr>
              <a:t>/anno</a:t>
            </a:r>
            <a:endParaRPr kumimoji="0" lang="it-IT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ckwell" panose="02060603020205020403" pitchFamily="18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217;p7"/>
          <p:cNvSpPr txBox="1"/>
          <p:nvPr/>
        </p:nvSpPr>
        <p:spPr>
          <a:xfrm>
            <a:off x="416567" y="143791"/>
            <a:ext cx="9485615" cy="63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rPr dirty="0" err="1"/>
              <a:t>Illuminazione</a:t>
            </a:r>
            <a:r>
              <a:rPr dirty="0"/>
              <a:t> </a:t>
            </a:r>
            <a:r>
              <a:rPr dirty="0" err="1"/>
              <a:t>pubblica</a:t>
            </a:r>
            <a:endParaRPr dirty="0"/>
          </a:p>
        </p:txBody>
      </p:sp>
      <p:sp>
        <p:nvSpPr>
          <p:cNvPr id="452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453" name="pexels-eva-elijas-6216217.jpg" descr="pexels-eva-elijas-62162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654" y="-269514"/>
            <a:ext cx="6204677" cy="9306223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dirty="0" err="1"/>
              <a:t>Azioni</a:t>
            </a:r>
            <a:r>
              <a:rPr dirty="0"/>
              <a:t> </a:t>
            </a:r>
            <a:r>
              <a:rPr dirty="0" err="1"/>
              <a:t>svolte</a:t>
            </a:r>
            <a:r>
              <a:rPr lang="it-IT" dirty="0"/>
              <a:t> al 2020</a:t>
            </a:r>
            <a:endParaRPr dirty="0"/>
          </a:p>
        </p:txBody>
      </p: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2FF7C456-6B05-A427-2EAF-DBE0803D12F6}"/>
              </a:ext>
            </a:extLst>
          </p:cNvPr>
          <p:cNvSpPr txBox="1"/>
          <p:nvPr/>
        </p:nvSpPr>
        <p:spPr>
          <a:xfrm>
            <a:off x="203005" y="1195022"/>
            <a:ext cx="610051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lang="it-IT" b="1" dirty="0"/>
              <a:t>Efficientamento sistema di illuminazione stradale </a:t>
            </a:r>
            <a:endParaRPr b="1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CEBD516-45C2-21E7-9261-5CCDB9127137}"/>
              </a:ext>
            </a:extLst>
          </p:cNvPr>
          <p:cNvGrpSpPr/>
          <p:nvPr/>
        </p:nvGrpSpPr>
        <p:grpSpPr>
          <a:xfrm>
            <a:off x="239038" y="1581889"/>
            <a:ext cx="5165950" cy="954107"/>
            <a:chOff x="292519" y="1855299"/>
            <a:chExt cx="5483017" cy="954107"/>
          </a:xfrm>
        </p:grpSpPr>
        <p:sp>
          <p:nvSpPr>
            <p:cNvPr id="8" name="Google Shape;120;p2">
              <a:extLst>
                <a:ext uri="{FF2B5EF4-FFF2-40B4-BE49-F238E27FC236}">
                  <a16:creationId xmlns:a16="http://schemas.microsoft.com/office/drawing/2014/main" id="{E563C2B2-E588-C978-4708-99A598942C80}"/>
                </a:ext>
              </a:extLst>
            </p:cNvPr>
            <p:cNvSpPr/>
            <p:nvPr/>
          </p:nvSpPr>
          <p:spPr>
            <a:xfrm>
              <a:off x="292519" y="1942459"/>
              <a:ext cx="353727" cy="379124"/>
            </a:xfrm>
            <a:prstGeom prst="chevron">
              <a:avLst>
                <a:gd name="adj" fmla="val 50000"/>
              </a:avLst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" name="CasellaDiTesto 15">
              <a:extLst>
                <a:ext uri="{FF2B5EF4-FFF2-40B4-BE49-F238E27FC236}">
                  <a16:creationId xmlns:a16="http://schemas.microsoft.com/office/drawing/2014/main" id="{F3705F3A-6317-08C3-D0BD-A3483ACA1ED1}"/>
                </a:ext>
              </a:extLst>
            </p:cNvPr>
            <p:cNvSpPr txBox="1"/>
            <p:nvPr/>
          </p:nvSpPr>
          <p:spPr>
            <a:xfrm>
              <a:off x="827094" y="1855299"/>
              <a:ext cx="4948442" cy="9541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r>
                <a:rPr lang="it-IT" dirty="0"/>
                <a:t>Completa sostituzione dei corpi illuminanti con lampade a LED: 136.000 punti luce sostituiti, con un risparmio energetico del 68%, corrispondente a 72 GWh.</a:t>
              </a:r>
            </a:p>
          </p:txBody>
        </p:sp>
      </p:grp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A72A69D5-44DC-C3DB-55EE-89606F65FB2E}"/>
              </a:ext>
            </a:extLst>
          </p:cNvPr>
          <p:cNvSpPr txBox="1"/>
          <p:nvPr/>
        </p:nvSpPr>
        <p:spPr>
          <a:xfrm>
            <a:off x="794365" y="3286134"/>
            <a:ext cx="513798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Sostituzione progressiva lampade a incandescenza con lampade a LED: 15.000 lanterne sostituite, con un risparmio energetico pari a circa 10 GWh.</a:t>
            </a:r>
            <a:endParaRPr dirty="0"/>
          </a:p>
        </p:txBody>
      </p:sp>
      <p:sp>
        <p:nvSpPr>
          <p:cNvPr id="13" name="Google Shape;120;p2">
            <a:extLst>
              <a:ext uri="{FF2B5EF4-FFF2-40B4-BE49-F238E27FC236}">
                <a16:creationId xmlns:a16="http://schemas.microsoft.com/office/drawing/2014/main" id="{C6300720-A9F7-9DD5-D8EC-AAB4FF1B70C4}"/>
              </a:ext>
            </a:extLst>
          </p:cNvPr>
          <p:cNvSpPr/>
          <p:nvPr/>
        </p:nvSpPr>
        <p:spPr>
          <a:xfrm>
            <a:off x="245878" y="3408884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61C9F84E-5492-3C6E-FAE2-26C59104B3CA}"/>
              </a:ext>
            </a:extLst>
          </p:cNvPr>
          <p:cNvSpPr txBox="1"/>
          <p:nvPr/>
        </p:nvSpPr>
        <p:spPr>
          <a:xfrm>
            <a:off x="161228" y="2894287"/>
            <a:ext cx="610051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lang="it-IT" b="1" dirty="0"/>
              <a:t>Efficientamento sistema semaforico</a:t>
            </a:r>
            <a:endParaRPr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30DF5F0-70B1-6113-DA22-2EF1324F3385}"/>
              </a:ext>
            </a:extLst>
          </p:cNvPr>
          <p:cNvSpPr txBox="1"/>
          <p:nvPr/>
        </p:nvSpPr>
        <p:spPr>
          <a:xfrm>
            <a:off x="438316" y="4730048"/>
            <a:ext cx="5657684" cy="707882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6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 panose="02060603020205020403" pitchFamily="18" charset="0"/>
                <a:sym typeface="Helvetica"/>
              </a:rPr>
              <a:t>-82 </a:t>
            </a:r>
            <a:r>
              <a:rPr lang="it-IT" sz="2000" b="1" dirty="0">
                <a:latin typeface="Rockwell" panose="02060603020205020403" pitchFamily="18" charset="0"/>
              </a:rPr>
              <a:t>G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 panose="02060603020205020403" pitchFamily="18" charset="0"/>
                <a:sym typeface="Helvetica"/>
              </a:rPr>
              <a:t>Wh/anno di consumi energetici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 dirty="0">
                <a:latin typeface="Rockwell" panose="02060603020205020403" pitchFamily="18" charset="0"/>
              </a:rPr>
              <a:t>- 38 </a:t>
            </a:r>
            <a:r>
              <a:rPr lang="it-IT" sz="2000" b="1" dirty="0" err="1">
                <a:latin typeface="Rockwell" panose="02060603020205020403" pitchFamily="18" charset="0"/>
              </a:rPr>
              <a:t>kt</a:t>
            </a:r>
            <a:r>
              <a:rPr lang="it-IT" sz="2000" b="1" dirty="0">
                <a:latin typeface="Rockwell" panose="02060603020205020403" pitchFamily="18" charset="0"/>
              </a:rPr>
              <a:t> CO</a:t>
            </a:r>
            <a:r>
              <a:rPr lang="it-IT" sz="2000" b="1" baseline="-25000" dirty="0">
                <a:latin typeface="Rockwell" panose="02060603020205020403" pitchFamily="18" charset="0"/>
              </a:rPr>
              <a:t>2</a:t>
            </a:r>
            <a:r>
              <a:rPr lang="it-IT" sz="2000" b="1" dirty="0">
                <a:latin typeface="Rockwell" panose="02060603020205020403" pitchFamily="18" charset="0"/>
              </a:rPr>
              <a:t>/anno</a:t>
            </a:r>
            <a:endParaRPr kumimoji="0" lang="it-IT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ckwell" panose="02060603020205020403" pitchFamily="18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217;p7"/>
          <p:cNvSpPr txBox="1"/>
          <p:nvPr/>
        </p:nvSpPr>
        <p:spPr>
          <a:xfrm>
            <a:off x="416567" y="143791"/>
            <a:ext cx="9485615" cy="63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Fonti rinnovabili</a:t>
            </a:r>
          </a:p>
        </p:txBody>
      </p:sp>
      <p:sp>
        <p:nvSpPr>
          <p:cNvPr id="457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459" name="Google Shape;322;p15"/>
          <p:cNvSpPr txBox="1"/>
          <p:nvPr/>
        </p:nvSpPr>
        <p:spPr>
          <a:xfrm>
            <a:off x="413320" y="822808"/>
            <a:ext cx="7923119" cy="34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dirty="0" err="1"/>
              <a:t>Azioni</a:t>
            </a:r>
            <a:r>
              <a:rPr dirty="0"/>
              <a:t> </a:t>
            </a:r>
            <a:r>
              <a:rPr dirty="0" err="1"/>
              <a:t>svolte</a:t>
            </a:r>
            <a:r>
              <a:rPr lang="it-IT" dirty="0"/>
              <a:t> al 2020</a:t>
            </a:r>
            <a:endParaRPr dirty="0"/>
          </a:p>
        </p:txBody>
      </p: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DEA6D76F-C562-173E-1053-18AC11356B32}"/>
              </a:ext>
            </a:extLst>
          </p:cNvPr>
          <p:cNvSpPr txBox="1"/>
          <p:nvPr/>
        </p:nvSpPr>
        <p:spPr>
          <a:xfrm>
            <a:off x="169335" y="1195022"/>
            <a:ext cx="610051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lang="it-IT" b="1" dirty="0"/>
              <a:t>Strumenti di regolamentazione e incentivazione fonti rinnovabili edilizia privata</a:t>
            </a:r>
            <a:endParaRPr b="1" dirty="0"/>
          </a:p>
        </p:txBody>
      </p:sp>
      <p:sp>
        <p:nvSpPr>
          <p:cNvPr id="7" name="Google Shape;120;p2">
            <a:extLst>
              <a:ext uri="{FF2B5EF4-FFF2-40B4-BE49-F238E27FC236}">
                <a16:creationId xmlns:a16="http://schemas.microsoft.com/office/drawing/2014/main" id="{6FB650C6-97A1-4E07-C6AB-1B79F65C77FB}"/>
              </a:ext>
            </a:extLst>
          </p:cNvPr>
          <p:cNvSpPr/>
          <p:nvPr/>
        </p:nvSpPr>
        <p:spPr>
          <a:xfrm>
            <a:off x="292518" y="1836946"/>
            <a:ext cx="333272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" name="CasellaDiTesto 15">
            <a:extLst>
              <a:ext uri="{FF2B5EF4-FFF2-40B4-BE49-F238E27FC236}">
                <a16:creationId xmlns:a16="http://schemas.microsoft.com/office/drawing/2014/main" id="{1694E5AF-145D-52C4-7627-6F9AC3C0ECFE}"/>
              </a:ext>
            </a:extLst>
          </p:cNvPr>
          <p:cNvSpPr txBox="1"/>
          <p:nvPr/>
        </p:nvSpPr>
        <p:spPr>
          <a:xfrm>
            <a:off x="794365" y="1832844"/>
            <a:ext cx="466228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- Provvedimento sconto oneri (2007-2019)</a:t>
            </a: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- Regolamento edilizio, in attuazione del Piano di Governo del Territorio 2012 (fino al 2019)</a:t>
            </a:r>
            <a:endParaRPr dirty="0"/>
          </a:p>
        </p:txBody>
      </p:sp>
      <p:sp>
        <p:nvSpPr>
          <p:cNvPr id="9" name="CasellaDiTesto 21">
            <a:extLst>
              <a:ext uri="{FF2B5EF4-FFF2-40B4-BE49-F238E27FC236}">
                <a16:creationId xmlns:a16="http://schemas.microsoft.com/office/drawing/2014/main" id="{FDD68C1F-3451-4C66-BE6B-CD31C96A9065}"/>
              </a:ext>
            </a:extLst>
          </p:cNvPr>
          <p:cNvSpPr txBox="1"/>
          <p:nvPr/>
        </p:nvSpPr>
        <p:spPr>
          <a:xfrm>
            <a:off x="794365" y="2624555"/>
            <a:ext cx="513798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dirty="0"/>
              <a:t>Bandi di finanziamento interventi di efficientamento e riqualificazione edilizia (BE 1 per le annualità 2017 e 2018 e BE 2 per il 2019)</a:t>
            </a:r>
            <a:endParaRPr dirty="0"/>
          </a:p>
        </p:txBody>
      </p:sp>
      <p:sp>
        <p:nvSpPr>
          <p:cNvPr id="10" name="Google Shape;120;p2">
            <a:extLst>
              <a:ext uri="{FF2B5EF4-FFF2-40B4-BE49-F238E27FC236}">
                <a16:creationId xmlns:a16="http://schemas.microsoft.com/office/drawing/2014/main" id="{9F02FF59-B38C-1CFD-A543-CBA8F4CD51FD}"/>
              </a:ext>
            </a:extLst>
          </p:cNvPr>
          <p:cNvSpPr/>
          <p:nvPr/>
        </p:nvSpPr>
        <p:spPr>
          <a:xfrm>
            <a:off x="292518" y="2704383"/>
            <a:ext cx="35372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E3202B18-BAAA-D861-03E6-156D14F35398}"/>
              </a:ext>
            </a:extLst>
          </p:cNvPr>
          <p:cNvSpPr txBox="1"/>
          <p:nvPr/>
        </p:nvSpPr>
        <p:spPr>
          <a:xfrm>
            <a:off x="171788" y="3444903"/>
            <a:ext cx="610051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lang="it-IT" b="1" dirty="0"/>
              <a:t>Progetti di recupero calore da ciclo integrato delle acque</a:t>
            </a:r>
            <a:endParaRPr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16076C5-B66B-562C-73FD-0FA94661C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31" t="-471" r="26457" b="22622"/>
          <a:stretch/>
        </p:blipFill>
        <p:spPr>
          <a:xfrm>
            <a:off x="6056594" y="-44332"/>
            <a:ext cx="6135406" cy="690233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EFD9336-01C2-3BC6-A615-88FE06B107AC}"/>
              </a:ext>
            </a:extLst>
          </p:cNvPr>
          <p:cNvSpPr txBox="1"/>
          <p:nvPr/>
        </p:nvSpPr>
        <p:spPr>
          <a:xfrm>
            <a:off x="889764" y="4503175"/>
            <a:ext cx="4852276" cy="400105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6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 dirty="0">
                <a:latin typeface="Rockwell" panose="02060603020205020403" pitchFamily="18" charset="0"/>
              </a:rPr>
              <a:t>- 10 </a:t>
            </a:r>
            <a:r>
              <a:rPr lang="it-IT" sz="2000" b="1" dirty="0" err="1">
                <a:latin typeface="Rockwell" panose="02060603020205020403" pitchFamily="18" charset="0"/>
              </a:rPr>
              <a:t>kt</a:t>
            </a:r>
            <a:r>
              <a:rPr lang="it-IT" sz="2000" b="1" dirty="0">
                <a:latin typeface="Rockwell" panose="02060603020205020403" pitchFamily="18" charset="0"/>
              </a:rPr>
              <a:t> CO</a:t>
            </a:r>
            <a:r>
              <a:rPr lang="it-IT" sz="2000" b="1" baseline="-25000" dirty="0">
                <a:latin typeface="Rockwell" panose="02060603020205020403" pitchFamily="18" charset="0"/>
              </a:rPr>
              <a:t>2</a:t>
            </a:r>
            <a:r>
              <a:rPr lang="it-IT" sz="2000" b="1" dirty="0">
                <a:latin typeface="Rockwell" panose="02060603020205020403" pitchFamily="18" charset="0"/>
              </a:rPr>
              <a:t>/anno</a:t>
            </a:r>
            <a:endParaRPr kumimoji="0" lang="it-IT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ckwell" panose="02060603020205020403" pitchFamily="18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217;p7"/>
          <p:cNvSpPr txBox="1"/>
          <p:nvPr/>
        </p:nvSpPr>
        <p:spPr>
          <a:xfrm>
            <a:off x="416567" y="143791"/>
            <a:ext cx="9485615" cy="63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Mobilità</a:t>
            </a:r>
          </a:p>
        </p:txBody>
      </p:sp>
      <p:sp>
        <p:nvSpPr>
          <p:cNvPr id="462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63" name="pexels-lorenzo-messina-6191589.jpg" descr="pexels-lorenzo-messina-61915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85" y="-740644"/>
            <a:ext cx="6201270" cy="9301906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Google Shape;322;p15"/>
          <p:cNvSpPr txBox="1"/>
          <p:nvPr/>
        </p:nvSpPr>
        <p:spPr>
          <a:xfrm>
            <a:off x="328407" y="1039624"/>
            <a:ext cx="5487859" cy="3560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it-IT" sz="1600" b="1" dirty="0">
                <a:solidFill>
                  <a:srgbClr val="000000"/>
                </a:solidFill>
              </a:rPr>
              <a:t>Nell’ambito della Mobilità il PAES ha recepito quanto previsto dal Piano Urbano per la Mobilità Sostenibile che prevede: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Garamond" panose="02020404030301010803" pitchFamily="18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Rockwell"/>
                <a:sym typeface="Helvetica"/>
              </a:rPr>
              <a:t>potenziamento, efficientamento e riqualificazione del trasporto pubblico di area vasta e di area urbana;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Garamond" panose="02020404030301010803" pitchFamily="18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Rockwell"/>
                <a:sym typeface="Helvetica"/>
              </a:rPr>
              <a:t>interventi a favore della mobilità ciclo-pedonale (visione zero ‘rischio’);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Garamond" panose="02020404030301010803" pitchFamily="18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Rockwell"/>
                <a:sym typeface="Helvetica"/>
              </a:rPr>
              <a:t>interventi di governo della domanda delle persone e delle merci;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Garamond" panose="02020404030301010803" pitchFamily="18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Rockwell"/>
                <a:sym typeface="Helvetica"/>
              </a:rPr>
              <a:t>sviluppo di servizi dedicati alla mobilità condivisa;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Garamond" panose="02020404030301010803" pitchFamily="18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Rockwell"/>
                <a:sym typeface="Helvetica"/>
              </a:rPr>
              <a:t>sviluppo della mobilità elettrica;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Garamond" panose="02020404030301010803" pitchFamily="18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Rockwell"/>
                <a:sym typeface="Helvetica"/>
              </a:rPr>
              <a:t>logistica urbana delle merci – City </a:t>
            </a:r>
            <a:r>
              <a:rPr lang="it-IT" sz="1400" dirty="0" err="1">
                <a:solidFill>
                  <a:srgbClr val="000000"/>
                </a:solidFill>
                <a:latin typeface="Rockwell"/>
                <a:sym typeface="Helvetica"/>
              </a:rPr>
              <a:t>Logistics</a:t>
            </a:r>
            <a:r>
              <a:rPr lang="it-IT" sz="1400" dirty="0">
                <a:solidFill>
                  <a:srgbClr val="000000"/>
                </a:solidFill>
                <a:latin typeface="Rockwell"/>
                <a:sym typeface="Helvetica"/>
              </a:rPr>
              <a:t>.</a:t>
            </a:r>
          </a:p>
          <a:p>
            <a:endParaRPr sz="1400" dirty="0">
              <a:solidFill>
                <a:srgbClr val="000000"/>
              </a:solidFill>
              <a:latin typeface="Rockwell"/>
              <a:sym typeface="Helvetica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AB27B0-EE3C-5F6C-E7D7-3EF8485F550B}"/>
              </a:ext>
            </a:extLst>
          </p:cNvPr>
          <p:cNvSpPr txBox="1"/>
          <p:nvPr/>
        </p:nvSpPr>
        <p:spPr>
          <a:xfrm>
            <a:off x="328407" y="4701768"/>
            <a:ext cx="5657684" cy="707882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6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 panose="02060603020205020403" pitchFamily="18" charset="0"/>
                <a:sym typeface="Helvetica"/>
              </a:rPr>
              <a:t>-1570 </a:t>
            </a:r>
            <a:r>
              <a:rPr lang="it-IT" sz="2000" b="1" dirty="0">
                <a:latin typeface="Rockwell" panose="02060603020205020403" pitchFamily="18" charset="0"/>
              </a:rPr>
              <a:t>G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ckwell" panose="02060603020205020403" pitchFamily="18" charset="0"/>
                <a:sym typeface="Helvetica"/>
              </a:rPr>
              <a:t>Wh/anno di consumi energetici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 dirty="0">
                <a:latin typeface="Rockwell" panose="02060603020205020403" pitchFamily="18" charset="0"/>
              </a:rPr>
              <a:t>- 370 </a:t>
            </a:r>
            <a:r>
              <a:rPr lang="it-IT" sz="2000" b="1" dirty="0" err="1">
                <a:latin typeface="Rockwell" panose="02060603020205020403" pitchFamily="18" charset="0"/>
              </a:rPr>
              <a:t>kt</a:t>
            </a:r>
            <a:r>
              <a:rPr lang="it-IT" sz="2000" b="1" dirty="0">
                <a:latin typeface="Rockwell" panose="02060603020205020403" pitchFamily="18" charset="0"/>
              </a:rPr>
              <a:t> CO</a:t>
            </a:r>
            <a:r>
              <a:rPr lang="it-IT" sz="2000" b="1" baseline="-25000" dirty="0">
                <a:latin typeface="Rockwell" panose="02060603020205020403" pitchFamily="18" charset="0"/>
              </a:rPr>
              <a:t>2</a:t>
            </a:r>
            <a:r>
              <a:rPr lang="it-IT" sz="2000" b="1" dirty="0">
                <a:latin typeface="Rockwell" panose="02060603020205020403" pitchFamily="18" charset="0"/>
              </a:rPr>
              <a:t>/anno</a:t>
            </a:r>
            <a:endParaRPr kumimoji="0" lang="it-IT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ckwell" panose="02060603020205020403" pitchFamily="18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217;p7"/>
          <p:cNvSpPr txBox="1"/>
          <p:nvPr/>
        </p:nvSpPr>
        <p:spPr>
          <a:xfrm>
            <a:off x="416567" y="143790"/>
            <a:ext cx="9485615" cy="63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 b="1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Rifiuti</a:t>
            </a:r>
          </a:p>
        </p:txBody>
      </p:sp>
      <p:sp>
        <p:nvSpPr>
          <p:cNvPr id="467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69118" y="6492875"/>
            <a:ext cx="259528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468" name="Google Shape;322;p15"/>
          <p:cNvSpPr txBox="1"/>
          <p:nvPr/>
        </p:nvSpPr>
        <p:spPr>
          <a:xfrm>
            <a:off x="337906" y="2045956"/>
            <a:ext cx="5968626" cy="211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7F7F7F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lang="it-IT" sz="1600" b="1" dirty="0">
                <a:solidFill>
                  <a:srgbClr val="000000"/>
                </a:solidFill>
                <a:sym typeface="Helvetica"/>
              </a:rPr>
              <a:t>Sul tema dei rifiuti il PAES promuove la raccolta differenziata, valorizzando comunque la termovalorizzazione della frazione residua, con produzione di energia elettrica e calore utilizzato per il teleriscaldamento.</a:t>
            </a:r>
          </a:p>
          <a:p>
            <a:endParaRPr lang="it-IT" sz="1600" b="1" dirty="0">
              <a:solidFill>
                <a:srgbClr val="000000"/>
              </a:solidFill>
              <a:sym typeface="Helvetica"/>
            </a:endParaRPr>
          </a:p>
          <a:p>
            <a:endParaRPr lang="it-IT" sz="1600" b="1" dirty="0">
              <a:solidFill>
                <a:srgbClr val="000000"/>
              </a:solidFill>
              <a:sym typeface="Helvetica"/>
            </a:endParaRPr>
          </a:p>
          <a:p>
            <a:r>
              <a:rPr lang="it-IT" sz="1600" b="1" dirty="0">
                <a:solidFill>
                  <a:srgbClr val="000000"/>
                </a:solidFill>
                <a:sym typeface="Helvetica"/>
              </a:rPr>
              <a:t>La stima delle emissioni evitate è compresa nella valutazione relativa agli edifici privati e pubblici</a:t>
            </a:r>
          </a:p>
          <a:p>
            <a:endParaRPr lang="it-IT" dirty="0"/>
          </a:p>
        </p:txBody>
      </p:sp>
      <p:pic>
        <p:nvPicPr>
          <p:cNvPr id="469" name="pexels-cottonbro-6591429.jpg" descr="pexels-cottonbro-65914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782" y="-628456"/>
            <a:ext cx="6262218" cy="939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305;p11"/>
          <p:cNvSpPr/>
          <p:nvPr/>
        </p:nvSpPr>
        <p:spPr>
          <a:xfrm>
            <a:off x="6384888" y="824077"/>
            <a:ext cx="4683162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2" name="Connettore 1 14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3" name="Google Shape;306;p11"/>
          <p:cNvSpPr txBox="1"/>
          <p:nvPr/>
        </p:nvSpPr>
        <p:spPr>
          <a:xfrm>
            <a:off x="413319" y="214926"/>
            <a:ext cx="12083482" cy="54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Esiti complessivi monitoraggio PAES</a:t>
            </a:r>
          </a:p>
        </p:txBody>
      </p:sp>
      <p:pic>
        <p:nvPicPr>
          <p:cNvPr id="474" name="Immagine 24" descr="Immagin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" y="1023619"/>
            <a:ext cx="6123941" cy="399161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120;p2">
            <a:extLst>
              <a:ext uri="{FF2B5EF4-FFF2-40B4-BE49-F238E27FC236}">
                <a16:creationId xmlns:a16="http://schemas.microsoft.com/office/drawing/2014/main" id="{227A306E-D556-C740-F8DF-5E4F08DC878C}"/>
              </a:ext>
            </a:extLst>
          </p:cNvPr>
          <p:cNvSpPr/>
          <p:nvPr/>
        </p:nvSpPr>
        <p:spPr>
          <a:xfrm>
            <a:off x="6737821" y="2621052"/>
            <a:ext cx="494959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" name="Il confronto evidenzia come sia stato possibile raggiungere l’obiettivo grazie a interventi nel comparto edilizio (che ha beneficiato anche di importanti incentivi a livello sovralocale) e nell’ambito della mobilità, mentre lo sviluppo delle rinnovabili ">
            <a:extLst>
              <a:ext uri="{FF2B5EF4-FFF2-40B4-BE49-F238E27FC236}">
                <a16:creationId xmlns:a16="http://schemas.microsoft.com/office/drawing/2014/main" id="{CE6F4CAF-A1CD-A02C-83B4-0248BCF6C52E}"/>
              </a:ext>
            </a:extLst>
          </p:cNvPr>
          <p:cNvSpPr txBox="1"/>
          <p:nvPr/>
        </p:nvSpPr>
        <p:spPr>
          <a:xfrm>
            <a:off x="7365331" y="1023619"/>
            <a:ext cx="4540342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457200">
              <a:defRPr sz="1600">
                <a:latin typeface="Rockwell"/>
                <a:ea typeface="Rockwell"/>
                <a:cs typeface="Rockwell"/>
                <a:sym typeface="Rockwell"/>
              </a:defRPr>
            </a:pPr>
            <a:r>
              <a:rPr lang="it-IT" sz="1800" dirty="0"/>
              <a:t>A partire dal 2013 vi è stata una progressiva riduzione delle emissioni annue, che  ha interessato tutti i settori, con il raggiungimento del target già al 2019, anno non influenzato dalla pandemia Covid 19.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979E76-740D-9809-A16C-9F3AC82DFB44}"/>
              </a:ext>
            </a:extLst>
          </p:cNvPr>
          <p:cNvSpPr txBox="1"/>
          <p:nvPr/>
        </p:nvSpPr>
        <p:spPr>
          <a:xfrm>
            <a:off x="7365330" y="2966603"/>
            <a:ext cx="4429506" cy="369331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457200">
              <a:defRPr sz="1800">
                <a:latin typeface="Rockwell"/>
                <a:ea typeface="Rockwell"/>
                <a:cs typeface="Rockwell"/>
              </a:defRPr>
            </a:lvl1pPr>
          </a:lstStyle>
          <a:p>
            <a:r>
              <a:rPr lang="it-IT" dirty="0"/>
              <a:t>L’obiettivo di riduzione delle emissioni di anidride carbonica è stato rilanciato con l’approvazione del </a:t>
            </a:r>
            <a:r>
              <a:rPr lang="it-IT" b="1" dirty="0"/>
              <a:t>Piano Aria e Clima del Comune di Milano</a:t>
            </a:r>
            <a:r>
              <a:rPr lang="it-IT" dirty="0"/>
              <a:t>, che ha stabilito una </a:t>
            </a:r>
            <a:r>
              <a:rPr lang="it-IT" b="1" dirty="0"/>
              <a:t>riduzione del 45% delle emissioni al 2030 rispetto all’anno base 2005 e la neutralità carbonica al 2050</a:t>
            </a:r>
            <a:r>
              <a:rPr lang="it-IT" dirty="0"/>
              <a:t>, costituendo di fatto un aggiornamento delle azioni del PAES stesso e un impulso ad obiettivi di sostenibilità ambientale in ulteriori ambiti (adattamento climatico, qualità dell’aria, economia circolare)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305;p11"/>
          <p:cNvSpPr/>
          <p:nvPr/>
        </p:nvSpPr>
        <p:spPr>
          <a:xfrm>
            <a:off x="472945" y="2218044"/>
            <a:ext cx="1626692" cy="2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7" name="Google Shape;305;p11"/>
          <p:cNvSpPr/>
          <p:nvPr/>
        </p:nvSpPr>
        <p:spPr>
          <a:xfrm>
            <a:off x="4856646" y="3114527"/>
            <a:ext cx="1626692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8" name="Google Shape;305;p11"/>
          <p:cNvSpPr/>
          <p:nvPr/>
        </p:nvSpPr>
        <p:spPr>
          <a:xfrm>
            <a:off x="9723404" y="1325569"/>
            <a:ext cx="1626692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9" name="Google Shape;328;p11"/>
          <p:cNvSpPr txBox="1"/>
          <p:nvPr/>
        </p:nvSpPr>
        <p:spPr>
          <a:xfrm>
            <a:off x="8450425" y="1108945"/>
            <a:ext cx="3360492" cy="33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600" b="1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I 6 AMBITI di AZIONE</a:t>
            </a:r>
          </a:p>
        </p:txBody>
      </p:sp>
      <p:sp>
        <p:nvSpPr>
          <p:cNvPr id="200" name="Google Shape;305;p11"/>
          <p:cNvSpPr/>
          <p:nvPr/>
        </p:nvSpPr>
        <p:spPr>
          <a:xfrm>
            <a:off x="3018946" y="704126"/>
            <a:ext cx="5302094" cy="1"/>
          </a:xfrm>
          <a:prstGeom prst="line">
            <a:avLst/>
          </a:prstGeom>
          <a:ln w="165100" cap="rnd">
            <a:solidFill>
              <a:srgbClr val="A6CFC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1" name="Google Shape;306;p11"/>
          <p:cNvSpPr txBox="1"/>
          <p:nvPr/>
        </p:nvSpPr>
        <p:spPr>
          <a:xfrm>
            <a:off x="328097" y="326048"/>
            <a:ext cx="8299657" cy="54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Finalità e obiettivo</a:t>
            </a:r>
          </a:p>
        </p:txBody>
      </p:sp>
      <p:sp>
        <p:nvSpPr>
          <p:cNvPr id="202" name="Google Shape;307;p11"/>
          <p:cNvSpPr/>
          <p:nvPr/>
        </p:nvSpPr>
        <p:spPr>
          <a:xfrm>
            <a:off x="-270088" y="599033"/>
            <a:ext cx="540174" cy="1"/>
          </a:xfrm>
          <a:prstGeom prst="line">
            <a:avLst/>
          </a:prstGeom>
          <a:ln w="25400">
            <a:solidFill>
              <a:srgbClr val="E2232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3" name="Google Shape;310;p11"/>
          <p:cNvSpPr txBox="1"/>
          <p:nvPr/>
        </p:nvSpPr>
        <p:spPr>
          <a:xfrm>
            <a:off x="270084" y="1901496"/>
            <a:ext cx="3659105" cy="4612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defTabSz="457200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PAES:</a:t>
            </a:r>
            <a:endParaRPr sz="1800"/>
          </a:p>
          <a:p>
            <a:pPr defTabSz="457200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endParaRPr sz="1800"/>
          </a:p>
          <a:p>
            <a:pPr defTabSz="457200"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Documento di pianificazione e programmazione delle politiche per la riduzione delle emissioni di gas serra</a:t>
            </a:r>
            <a:r>
              <a:rPr>
                <a:latin typeface="Rockwell"/>
                <a:ea typeface="Rockwell"/>
                <a:cs typeface="Rockwell"/>
                <a:sym typeface="Rockwell"/>
              </a:rPr>
              <a:t>, che l’Amministrazione Comunale si è impegnata a predisporre nell’ambito dell’iniziativa della Commissione Europea denominata </a:t>
            </a:r>
            <a:r>
              <a:rPr i="1"/>
              <a:t>Covenant of Mayor </a:t>
            </a:r>
            <a:r>
              <a:t>(Patto dei Sindaci).</a:t>
            </a:r>
          </a:p>
        </p:txBody>
      </p:sp>
      <p:sp>
        <p:nvSpPr>
          <p:cNvPr id="204" name="Google Shape;328;p11"/>
          <p:cNvSpPr txBox="1"/>
          <p:nvPr/>
        </p:nvSpPr>
        <p:spPr>
          <a:xfrm>
            <a:off x="4651152" y="2796721"/>
            <a:ext cx="3348843" cy="202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defTabSz="457200">
              <a:spcBef>
                <a:spcPts val="1200"/>
              </a:spcBef>
              <a:defRPr sz="20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Obiettivo al 2020:</a:t>
            </a:r>
          </a:p>
          <a:p>
            <a:pPr defTabSz="457200">
              <a:spcBef>
                <a:spcPts val="1200"/>
              </a:spcBef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riduzione delle emissioni annue di anidride carbonica di almeno il 20% rispetto all’anno di riferimento 2005</a:t>
            </a:r>
          </a:p>
        </p:txBody>
      </p:sp>
      <p:sp>
        <p:nvSpPr>
          <p:cNvPr id="205" name="Google Shape;317;p11"/>
          <p:cNvSpPr txBox="1"/>
          <p:nvPr/>
        </p:nvSpPr>
        <p:spPr>
          <a:xfrm>
            <a:off x="8800724" y="4265219"/>
            <a:ext cx="2922768" cy="70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 b="1">
                <a:solidFill>
                  <a:srgbClr val="A6CFC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FONTI RINNOVABILI DI ENERGIA</a:t>
            </a:r>
          </a:p>
        </p:txBody>
      </p:sp>
      <p:sp>
        <p:nvSpPr>
          <p:cNvPr id="206" name="Google Shape;321;p11"/>
          <p:cNvSpPr txBox="1"/>
          <p:nvPr/>
        </p:nvSpPr>
        <p:spPr>
          <a:xfrm>
            <a:off x="8800724" y="1616283"/>
            <a:ext cx="2922768" cy="1005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 b="1">
                <a:solidFill>
                  <a:srgbClr val="A6CFC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EDIFICI E USI ENERGETICI NEL COMPARTO PRIVATO</a:t>
            </a:r>
          </a:p>
        </p:txBody>
      </p:sp>
      <p:sp>
        <p:nvSpPr>
          <p:cNvPr id="207" name="Google Shape;323;p11"/>
          <p:cNvSpPr txBox="1"/>
          <p:nvPr/>
        </p:nvSpPr>
        <p:spPr>
          <a:xfrm>
            <a:off x="9369717" y="5187267"/>
            <a:ext cx="1521908" cy="39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 b="1">
                <a:solidFill>
                  <a:srgbClr val="A6CFC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MOBILITÀ</a:t>
            </a:r>
          </a:p>
        </p:txBody>
      </p:sp>
      <p:sp>
        <p:nvSpPr>
          <p:cNvPr id="208" name="Google Shape;325;p11"/>
          <p:cNvSpPr txBox="1"/>
          <p:nvPr/>
        </p:nvSpPr>
        <p:spPr>
          <a:xfrm>
            <a:off x="8879491" y="3279085"/>
            <a:ext cx="2765234" cy="70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 b="1">
                <a:solidFill>
                  <a:srgbClr val="A6CFC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ILLUMINAZIONE PUBBLICA</a:t>
            </a:r>
          </a:p>
        </p:txBody>
      </p:sp>
      <p:sp>
        <p:nvSpPr>
          <p:cNvPr id="209" name="Google Shape;120;p2"/>
          <p:cNvSpPr/>
          <p:nvPr/>
        </p:nvSpPr>
        <p:spPr>
          <a:xfrm>
            <a:off x="4042324" y="3731178"/>
            <a:ext cx="33149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0" name="Google Shape;120;p2"/>
          <p:cNvSpPr/>
          <p:nvPr/>
        </p:nvSpPr>
        <p:spPr>
          <a:xfrm>
            <a:off x="8084635" y="3728780"/>
            <a:ext cx="331497" cy="379124"/>
          </a:xfrm>
          <a:prstGeom prst="chevron">
            <a:avLst>
              <a:gd name="adj" fmla="val 50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1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812" y="6492875"/>
            <a:ext cx="181834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12" name="Google Shape;323;p11"/>
          <p:cNvSpPr txBox="1"/>
          <p:nvPr/>
        </p:nvSpPr>
        <p:spPr>
          <a:xfrm>
            <a:off x="9369717" y="5796782"/>
            <a:ext cx="1521908" cy="39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 b="1">
                <a:solidFill>
                  <a:srgbClr val="A6CFC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RIFIUTI</a:t>
            </a:r>
          </a:p>
        </p:txBody>
      </p:sp>
      <p:sp>
        <p:nvSpPr>
          <p:cNvPr id="213" name="Google Shape;325;p11"/>
          <p:cNvSpPr txBox="1"/>
          <p:nvPr/>
        </p:nvSpPr>
        <p:spPr>
          <a:xfrm>
            <a:off x="8879489" y="2645030"/>
            <a:ext cx="2765234" cy="39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 b="1">
                <a:solidFill>
                  <a:srgbClr val="A6CFC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r>
              <a:t>EDIFICI PUBBLICI</a:t>
            </a:r>
          </a:p>
        </p:txBody>
      </p:sp>
      <p:pic>
        <p:nvPicPr>
          <p:cNvPr id="214" name="Immagine 1" descr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740" y="4966220"/>
            <a:ext cx="2145241" cy="1636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egnaposto testo 1"/>
          <p:cNvSpPr txBox="1">
            <a:spLocks noGrp="1"/>
          </p:cNvSpPr>
          <p:nvPr>
            <p:ph type="body" sz="quarter" idx="1"/>
          </p:nvPr>
        </p:nvSpPr>
        <p:spPr>
          <a:xfrm>
            <a:off x="371474" y="188638"/>
            <a:ext cx="11485565" cy="792091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Edifici Pubblici</a:t>
            </a:r>
          </a:p>
        </p:txBody>
      </p:sp>
      <p:sp>
        <p:nvSpPr>
          <p:cNvPr id="218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812" y="6492875"/>
            <a:ext cx="181834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19" name="pexels-johny-rebel-the-explorer-panda-357271.jpg" descr="pexels-johny-rebel-the-explorer-panda-3572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256" y="-204678"/>
            <a:ext cx="10119635" cy="758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noun-building-4822129.pdf" descr="noun-building-4822129.pdf"/>
          <p:cNvPicPr>
            <a:picLocks noChangeAspect="1"/>
          </p:cNvPicPr>
          <p:nvPr/>
        </p:nvPicPr>
        <p:blipFill>
          <a:blip r:embed="rId3">
            <a:alphaModFix amt="69968"/>
          </a:blip>
          <a:stretch>
            <a:fillRect/>
          </a:stretch>
        </p:blipFill>
        <p:spPr>
          <a:xfrm>
            <a:off x="1911432" y="2679883"/>
            <a:ext cx="4049110" cy="404916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CasellaDiTesto 2"/>
          <p:cNvSpPr txBox="1"/>
          <p:nvPr/>
        </p:nvSpPr>
        <p:spPr>
          <a:xfrm>
            <a:off x="413314" y="2224633"/>
            <a:ext cx="5098485" cy="363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24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 err="1"/>
              <a:t>Usi</a:t>
            </a:r>
            <a:r>
              <a:rPr dirty="0"/>
              <a:t> </a:t>
            </a:r>
            <a:r>
              <a:rPr dirty="0" err="1"/>
              <a:t>termici</a:t>
            </a:r>
            <a:r>
              <a:rPr dirty="0"/>
              <a:t> ed </a:t>
            </a:r>
            <a:r>
              <a:rPr dirty="0" err="1"/>
              <a:t>elettrici</a:t>
            </a:r>
            <a:r>
              <a:rPr dirty="0"/>
              <a:t> </a:t>
            </a:r>
            <a:r>
              <a:rPr dirty="0" err="1"/>
              <a:t>negli</a:t>
            </a:r>
            <a:r>
              <a:rPr dirty="0"/>
              <a:t> </a:t>
            </a:r>
            <a:r>
              <a:rPr dirty="0" err="1"/>
              <a:t>edifici</a:t>
            </a:r>
            <a:r>
              <a:rPr dirty="0"/>
              <a:t> </a:t>
            </a:r>
            <a:r>
              <a:rPr dirty="0" err="1"/>
              <a:t>residenziali</a:t>
            </a:r>
            <a:r>
              <a:rPr dirty="0"/>
              <a:t> e non </a:t>
            </a:r>
            <a:r>
              <a:rPr dirty="0" err="1"/>
              <a:t>residenziali</a:t>
            </a:r>
            <a:r>
              <a:rPr dirty="0"/>
              <a:t> di </a:t>
            </a:r>
            <a:r>
              <a:rPr dirty="0" err="1"/>
              <a:t>proprietà</a:t>
            </a:r>
            <a:r>
              <a:rPr dirty="0"/>
              <a:t> del </a:t>
            </a:r>
            <a:r>
              <a:rPr dirty="0" err="1"/>
              <a:t>comune</a:t>
            </a:r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noun-building-4822129.pdf" descr="noun-building-4822129.pdf"/>
          <p:cNvPicPr>
            <a:picLocks noChangeAspect="1"/>
          </p:cNvPicPr>
          <p:nvPr/>
        </p:nvPicPr>
        <p:blipFill>
          <a:blip r:embed="rId2">
            <a:alphaModFix amt="69968"/>
          </a:blip>
          <a:stretch>
            <a:fillRect/>
          </a:stretch>
        </p:blipFill>
        <p:spPr>
          <a:xfrm>
            <a:off x="1911432" y="2679883"/>
            <a:ext cx="4049110" cy="4049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exels-letiziabrt-11783574.jpg" descr="pexels-letiziabrt-117835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00" y="0"/>
            <a:ext cx="6452812" cy="967921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ttangolo"/>
          <p:cNvSpPr/>
          <p:nvPr/>
        </p:nvSpPr>
        <p:spPr>
          <a:xfrm>
            <a:off x="5154195" y="-18033"/>
            <a:ext cx="5879711" cy="7666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225" name="Segnaposto testo 1"/>
          <p:cNvSpPr txBox="1">
            <a:spLocks noGrp="1"/>
          </p:cNvSpPr>
          <p:nvPr>
            <p:ph type="body" sz="quarter" idx="1"/>
          </p:nvPr>
        </p:nvSpPr>
        <p:spPr>
          <a:xfrm>
            <a:off x="371474" y="188639"/>
            <a:ext cx="11485565" cy="792089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Edifici e usi energetici nel comparto privato</a:t>
            </a:r>
          </a:p>
        </p:txBody>
      </p:sp>
      <p:sp>
        <p:nvSpPr>
          <p:cNvPr id="226" name="CasellaDiTesto 2"/>
          <p:cNvSpPr txBox="1"/>
          <p:nvPr/>
        </p:nvSpPr>
        <p:spPr>
          <a:xfrm>
            <a:off x="413315" y="2224633"/>
            <a:ext cx="4913658" cy="4049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24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Usi termici ed elettrici negli edifici privati a destinazione residenziale e non residenziale</a:t>
            </a:r>
          </a:p>
        </p:txBody>
      </p:sp>
      <p:sp>
        <p:nvSpPr>
          <p:cNvPr id="227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812" y="6492875"/>
            <a:ext cx="181834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noun-light-bulb-112716.pdf" descr="noun-light-bulb-112716.pdf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527005" y="2201121"/>
            <a:ext cx="2629239" cy="436505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egnaposto testo 1"/>
          <p:cNvSpPr txBox="1">
            <a:spLocks noGrp="1"/>
          </p:cNvSpPr>
          <p:nvPr>
            <p:ph type="body" sz="quarter" idx="1"/>
          </p:nvPr>
        </p:nvSpPr>
        <p:spPr>
          <a:xfrm>
            <a:off x="346074" y="188638"/>
            <a:ext cx="11485565" cy="792091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Illuminazione pubblica</a:t>
            </a:r>
          </a:p>
        </p:txBody>
      </p:sp>
      <p:sp>
        <p:nvSpPr>
          <p:cNvPr id="231" name="CasellaDiTesto 2"/>
          <p:cNvSpPr txBox="1"/>
          <p:nvPr/>
        </p:nvSpPr>
        <p:spPr>
          <a:xfrm>
            <a:off x="413314" y="2224633"/>
            <a:ext cx="5060385" cy="3287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24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Illuminazione stradale e sistema semaforico</a:t>
            </a:r>
          </a:p>
        </p:txBody>
      </p:sp>
      <p:sp>
        <p:nvSpPr>
          <p:cNvPr id="232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812" y="6492875"/>
            <a:ext cx="181834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33" name="pexels-eva-elijas-6216217.jpg" descr="pexels-eva-elijas-62162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54" y="-269514"/>
            <a:ext cx="6204677" cy="9306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noun-energy-4817429.pdf" descr="noun-energy-4817429.pdf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310932" y="2332128"/>
            <a:ext cx="4296926" cy="430190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egnaposto testo 1"/>
          <p:cNvSpPr txBox="1">
            <a:spLocks noGrp="1"/>
          </p:cNvSpPr>
          <p:nvPr>
            <p:ph type="body" sz="quarter" idx="1"/>
          </p:nvPr>
        </p:nvSpPr>
        <p:spPr>
          <a:xfrm>
            <a:off x="371474" y="188638"/>
            <a:ext cx="11485565" cy="792091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Fonti rinnovabili</a:t>
            </a:r>
          </a:p>
        </p:txBody>
      </p:sp>
      <p:sp>
        <p:nvSpPr>
          <p:cNvPr id="237" name="CasellaDiTesto 2"/>
          <p:cNvSpPr txBox="1"/>
          <p:nvPr/>
        </p:nvSpPr>
        <p:spPr>
          <a:xfrm>
            <a:off x="413314" y="2224633"/>
            <a:ext cx="4070469" cy="302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24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 err="1"/>
              <a:t>Produzione</a:t>
            </a:r>
            <a:r>
              <a:rPr dirty="0"/>
              <a:t> di </a:t>
            </a:r>
            <a:r>
              <a:rPr dirty="0" err="1"/>
              <a:t>energia</a:t>
            </a:r>
            <a:r>
              <a:rPr dirty="0"/>
              <a:t> </a:t>
            </a:r>
            <a:r>
              <a:rPr dirty="0" err="1"/>
              <a:t>termica</a:t>
            </a:r>
            <a:r>
              <a:rPr dirty="0"/>
              <a:t> ed </a:t>
            </a:r>
            <a:r>
              <a:rPr dirty="0" err="1"/>
              <a:t>elettrica</a:t>
            </a:r>
            <a:r>
              <a:rPr dirty="0"/>
              <a:t> da </a:t>
            </a:r>
            <a:r>
              <a:rPr dirty="0" err="1"/>
              <a:t>fonti</a:t>
            </a:r>
            <a:r>
              <a:rPr dirty="0"/>
              <a:t> </a:t>
            </a:r>
            <a:r>
              <a:rPr dirty="0" err="1"/>
              <a:t>rinnovabili</a:t>
            </a:r>
            <a:r>
              <a:rPr dirty="0"/>
              <a:t> (</a:t>
            </a:r>
            <a:r>
              <a:rPr dirty="0" err="1"/>
              <a:t>solare</a:t>
            </a:r>
            <a:r>
              <a:rPr dirty="0"/>
              <a:t>, </a:t>
            </a:r>
            <a:r>
              <a:rPr dirty="0" err="1"/>
              <a:t>geotermico</a:t>
            </a:r>
            <a:r>
              <a:rPr dirty="0"/>
              <a:t>, </a:t>
            </a:r>
            <a:r>
              <a:rPr dirty="0" err="1"/>
              <a:t>aeroterm</a:t>
            </a:r>
            <a:r>
              <a:rPr lang="it-IT" dirty="0" err="1"/>
              <a:t>ico</a:t>
            </a:r>
            <a:r>
              <a:rPr dirty="0"/>
              <a:t>)</a:t>
            </a:r>
          </a:p>
        </p:txBody>
      </p:sp>
      <p:sp>
        <p:nvSpPr>
          <p:cNvPr id="238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812" y="6492875"/>
            <a:ext cx="181834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25B0D8-D7FC-018A-586A-02BEA38A7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116" y="-89152"/>
            <a:ext cx="6173883" cy="69471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noun-public-bus-4078409.pdf" descr="noun-public-bus-4078409.pdf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572672" y="2559230"/>
            <a:ext cx="3762859" cy="406878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egnaposto testo 1"/>
          <p:cNvSpPr txBox="1">
            <a:spLocks noGrp="1"/>
          </p:cNvSpPr>
          <p:nvPr>
            <p:ph type="body" sz="quarter" idx="1"/>
          </p:nvPr>
        </p:nvSpPr>
        <p:spPr>
          <a:xfrm>
            <a:off x="371474" y="188638"/>
            <a:ext cx="11485565" cy="792091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Mobilità</a:t>
            </a:r>
          </a:p>
        </p:txBody>
      </p:sp>
      <p:sp>
        <p:nvSpPr>
          <p:cNvPr id="243" name="CasellaDiTesto 2"/>
          <p:cNvSpPr txBox="1"/>
          <p:nvPr/>
        </p:nvSpPr>
        <p:spPr>
          <a:xfrm>
            <a:off x="413314" y="2224633"/>
            <a:ext cx="4070469" cy="302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24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Trasporto pubblico e privato</a:t>
            </a:r>
          </a:p>
        </p:txBody>
      </p:sp>
      <p:sp>
        <p:nvSpPr>
          <p:cNvPr id="244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812" y="6492875"/>
            <a:ext cx="181834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45" name="pexels-lorenzo-messina-6191589.jpg" descr="pexels-lorenzo-messina-61915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285" y="-740644"/>
            <a:ext cx="6201270" cy="9301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noun-recycling-4819272.pdf" descr="noun-recycling-4819272.pdf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59330" y="2582275"/>
            <a:ext cx="4070469" cy="376653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egnaposto testo 1"/>
          <p:cNvSpPr txBox="1">
            <a:spLocks noGrp="1"/>
          </p:cNvSpPr>
          <p:nvPr>
            <p:ph type="body" sz="quarter" idx="1"/>
          </p:nvPr>
        </p:nvSpPr>
        <p:spPr>
          <a:xfrm>
            <a:off x="371474" y="188638"/>
            <a:ext cx="11485565" cy="792091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Rifiuti</a:t>
            </a:r>
          </a:p>
        </p:txBody>
      </p:sp>
      <p:sp>
        <p:nvSpPr>
          <p:cNvPr id="249" name="CasellaDiTesto 2"/>
          <p:cNvSpPr txBox="1"/>
          <p:nvPr/>
        </p:nvSpPr>
        <p:spPr>
          <a:xfrm>
            <a:off x="413315" y="2224633"/>
            <a:ext cx="3803085" cy="3083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just">
              <a:lnSpc>
                <a:spcPct val="90000"/>
              </a:lnSpc>
              <a:defRPr sz="24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Gestione e trattamento dei rifiuti urbani</a:t>
            </a:r>
          </a:p>
        </p:txBody>
      </p:sp>
      <p:sp>
        <p:nvSpPr>
          <p:cNvPr id="250" name="Segnaposto numero diapositiva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812" y="6492875"/>
            <a:ext cx="181834" cy="2565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>
              <a:defRPr sz="11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51" name="pexels-cottonbro-6591429.jpg" descr="pexels-cottonbro-65914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877" y="-369838"/>
            <a:ext cx="5268281" cy="7903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695CD83A9C54BAA1B00F1DBD597EB" ma:contentTypeVersion="5" ma:contentTypeDescription="Create a new document." ma:contentTypeScope="" ma:versionID="da8af06b1ac1825f9690bc3cc2e6b8c6">
  <xsd:schema xmlns:xsd="http://www.w3.org/2001/XMLSchema" xmlns:xs="http://www.w3.org/2001/XMLSchema" xmlns:p="http://schemas.microsoft.com/office/2006/metadata/properties" xmlns:ns3="4ba3e5c5-99ee-408c-9607-2c0213699a8c" xmlns:ns4="40dc23ff-613b-4519-ad13-699b86303bb9" targetNamespace="http://schemas.microsoft.com/office/2006/metadata/properties" ma:root="true" ma:fieldsID="447abde56b5b0459d56621b1c47d8da1" ns3:_="" ns4:_="">
    <xsd:import namespace="4ba3e5c5-99ee-408c-9607-2c0213699a8c"/>
    <xsd:import namespace="40dc23ff-613b-4519-ad13-699b86303b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3e5c5-99ee-408c-9607-2c0213699a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c23ff-613b-4519-ad13-699b86303b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92592C-E438-4961-88CA-E7FD902E0C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a3e5c5-99ee-408c-9607-2c0213699a8c"/>
    <ds:schemaRef ds:uri="40dc23ff-613b-4519-ad13-699b86303b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52CCF6-FC73-4C2D-ACAF-5FB737AB7196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40dc23ff-613b-4519-ad13-699b86303bb9"/>
    <ds:schemaRef ds:uri="4ba3e5c5-99ee-408c-9607-2c0213699a8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634D775-9813-457A-AB28-C0CEC482A8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1791</Words>
  <Application>Microsoft Office PowerPoint</Application>
  <PresentationFormat>Widescreen</PresentationFormat>
  <Paragraphs>311</Paragraphs>
  <Slides>25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</vt:lpstr>
      <vt:lpstr>Calibri</vt:lpstr>
      <vt:lpstr>Garamond</vt:lpstr>
      <vt:lpstr>Helvetica</vt:lpstr>
      <vt:lpstr>Rockwell</vt:lpstr>
      <vt:lpstr>Rockwell Bold</vt:lpstr>
      <vt:lpstr>Times Roman</vt:lpstr>
      <vt:lpstr>Titillium</vt:lpstr>
      <vt:lpstr>Titillium Web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V.Bani AMAT</dc:creator>
  <cp:lastModifiedBy>Raffaele Fabio De Lucia</cp:lastModifiedBy>
  <cp:revision>12</cp:revision>
  <dcterms:modified xsi:type="dcterms:W3CDTF">2022-06-07T08:55:57Z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0x0101006F8695CD83A9C54BAA1B00F1DBD597EB</vt:lpwstr>
  </property>
</Properties>
</file>